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6" autoAdjust="0"/>
  </p:normalViewPr>
  <p:slideViewPr>
    <p:cSldViewPr>
      <p:cViewPr varScale="1">
        <p:scale>
          <a:sx n="100" d="100"/>
          <a:sy n="100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1E3D-C90C-4D91-B8E1-8BE7FA51F5FE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2DB7-53C8-40B7-AA50-F133DCA31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1E3D-C90C-4D91-B8E1-8BE7FA51F5FE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2DB7-53C8-40B7-AA50-F133DCA31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1E3D-C90C-4D91-B8E1-8BE7FA51F5FE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2DB7-53C8-40B7-AA50-F133DCA31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1E3D-C90C-4D91-B8E1-8BE7FA51F5FE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2DB7-53C8-40B7-AA50-F133DCA31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1E3D-C90C-4D91-B8E1-8BE7FA51F5FE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2DB7-53C8-40B7-AA50-F133DCA31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1E3D-C90C-4D91-B8E1-8BE7FA51F5FE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2DB7-53C8-40B7-AA50-F133DCA31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1E3D-C90C-4D91-B8E1-8BE7FA51F5FE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2DB7-53C8-40B7-AA50-F133DCA31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1E3D-C90C-4D91-B8E1-8BE7FA51F5FE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2DB7-53C8-40B7-AA50-F133DCA31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1E3D-C90C-4D91-B8E1-8BE7FA51F5FE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2DB7-53C8-40B7-AA50-F133DCA31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1E3D-C90C-4D91-B8E1-8BE7FA51F5FE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2DB7-53C8-40B7-AA50-F133DCA31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1E3D-C90C-4D91-B8E1-8BE7FA51F5FE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2DB7-53C8-40B7-AA50-F133DCA31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51E3D-C90C-4D91-B8E1-8BE7FA51F5FE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52DB7-53C8-40B7-AA50-F133DCA31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1470025"/>
          </a:xfrm>
        </p:spPr>
        <p:txBody>
          <a:bodyPr/>
          <a:lstStyle/>
          <a:p>
            <a:r>
              <a:rPr lang="en-US" b="1" dirty="0"/>
              <a:t>Poverty and American National Priorities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William Julius Wilson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Harvard University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dirty="0" smtClean="0"/>
              <a:t>Figure 1: Rates of Part-time Involuntary Employment and Unemployment Among </a:t>
            </a:r>
            <a:r>
              <a:rPr lang="en-US" sz="1800" dirty="0"/>
              <a:t>Male </a:t>
            </a:r>
            <a:r>
              <a:rPr lang="en-US" sz="1800" dirty="0" smtClean="0"/>
              <a:t> 	Workers </a:t>
            </a:r>
            <a:r>
              <a:rPr lang="en-US" sz="1800" dirty="0"/>
              <a:t>16+ by Race and </a:t>
            </a:r>
            <a:r>
              <a:rPr lang="en-US" sz="1800" dirty="0" smtClean="0"/>
              <a:t>Ethnicity</a:t>
            </a:r>
            <a:br>
              <a:rPr lang="en-US" sz="1800" dirty="0" smtClean="0"/>
            </a:br>
            <a:endParaRPr lang="en-US" sz="1800" dirty="0"/>
          </a:p>
        </p:txBody>
      </p:sp>
      <p:pic>
        <p:nvPicPr>
          <p:cNvPr id="4" name="Content Placeholder 3" descr="involptunemplmen_race_yr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066800"/>
            <a:ext cx="6858000" cy="472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14400" y="5867400"/>
            <a:ext cx="4800600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Authors’ tabulations based on Bureau of Labor Statistics’ Current  </a:t>
            </a:r>
            <a:r>
              <a:rPr lang="en-US" sz="1100" dirty="0" smtClean="0"/>
              <a:t>   Population </a:t>
            </a:r>
            <a:r>
              <a:rPr lang="en-US" sz="1100" dirty="0"/>
              <a:t>Survey March Supplement</a:t>
            </a:r>
          </a:p>
          <a:p>
            <a:pPr>
              <a:lnSpc>
                <a:spcPct val="150000"/>
              </a:lnSpc>
            </a:pPr>
            <a:r>
              <a:rPr lang="en-US" sz="1100" dirty="0"/>
              <a:t>Shaded areas indicate recession periods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792162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Figure 2: Occupational Clustering Among Male Workers 16+ by Race and Ethnicity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emplmenwh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167" r="28622"/>
          <a:stretch>
            <a:fillRect/>
          </a:stretch>
        </p:blipFill>
        <p:spPr bwMode="auto">
          <a:xfrm>
            <a:off x="685800" y="990599"/>
            <a:ext cx="3158853" cy="312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emplmenbl"/>
          <p:cNvPicPr>
            <a:picLocks noChangeAspect="1" noChangeArrowheads="1"/>
          </p:cNvPicPr>
          <p:nvPr/>
        </p:nvPicPr>
        <p:blipFill>
          <a:blip r:embed="rId3" cstate="print"/>
          <a:srcRect r="28616"/>
          <a:stretch>
            <a:fillRect/>
          </a:stretch>
        </p:blipFill>
        <p:spPr bwMode="auto">
          <a:xfrm>
            <a:off x="4267200" y="914400"/>
            <a:ext cx="3124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emplmenhis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4074057"/>
            <a:ext cx="4267200" cy="278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304800" y="56388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Authors’ tabulations based on Bureau of Labor Statistics’ Current </a:t>
            </a:r>
          </a:p>
          <a:p>
            <a:r>
              <a:rPr lang="en-US" sz="1000" dirty="0" smtClean="0"/>
              <a:t>Population Survey March Supplement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dirty="0" smtClean="0"/>
              <a:t>Figure 3: Real Mean Income Among Male Workers 16+ by Educational Attainment and 	Race </a:t>
            </a:r>
            <a:r>
              <a:rPr lang="en-US" sz="1800" dirty="0"/>
              <a:t>and Ethnicity</a:t>
            </a:r>
          </a:p>
        </p:txBody>
      </p:sp>
      <p:pic>
        <p:nvPicPr>
          <p:cNvPr id="4" name="Content Placeholder 3" descr="incomemen_raceedu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066800"/>
            <a:ext cx="7315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14400" y="5867400"/>
            <a:ext cx="4800600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Authors’ tabulations based on Bureau of Labor Statistics’ Current  </a:t>
            </a:r>
            <a:r>
              <a:rPr lang="en-US" sz="1100" dirty="0" smtClean="0"/>
              <a:t>   Population </a:t>
            </a:r>
            <a:r>
              <a:rPr lang="en-US" sz="1100" dirty="0"/>
              <a:t>Survey March Supplement</a:t>
            </a:r>
          </a:p>
          <a:p>
            <a:pPr>
              <a:lnSpc>
                <a:spcPct val="150000"/>
              </a:lnSpc>
            </a:pPr>
            <a:r>
              <a:rPr lang="en-US" sz="1100" dirty="0"/>
              <a:t>Shaded areas indicate recession periods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112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Poverty and American National Priorities</vt:lpstr>
      <vt:lpstr>Figure 1: Rates of Part-time Involuntary Employment and Unemployment Among Male   Workers 16+ by Race and Ethnicity </vt:lpstr>
      <vt:lpstr>Figure 2: Occupational Clustering Among Male Workers 16+ by Race and Ethnicity </vt:lpstr>
      <vt:lpstr>Figure 3: Real Mean Income Among Male Workers 16+ by Educational Attainment and  Race and Ethnicity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2:  Real Mean Income from Wages and Salaries Among Male Workers 16+  by Race and Ethnicity</dc:title>
  <dc:creator>Jim Quane</dc:creator>
  <cp:lastModifiedBy>PQ</cp:lastModifiedBy>
  <cp:revision>12</cp:revision>
  <dcterms:created xsi:type="dcterms:W3CDTF">2013-02-22T15:28:12Z</dcterms:created>
  <dcterms:modified xsi:type="dcterms:W3CDTF">2013-02-26T01:36:03Z</dcterms:modified>
</cp:coreProperties>
</file>