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  <p:sldMasterId id="2147483733" r:id="rId2"/>
    <p:sldMasterId id="2147483747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5477">
          <p15:clr>
            <a:srgbClr val="A4A3A4"/>
          </p15:clr>
        </p15:guide>
        <p15:guide id="3" pos="2048">
          <p15:clr>
            <a:srgbClr val="A4A3A4"/>
          </p15:clr>
        </p15:guide>
        <p15:guide id="4" pos="270">
          <p15:clr>
            <a:srgbClr val="A4A3A4"/>
          </p15:clr>
        </p15:guide>
        <p15:guide id="5" pos="3856">
          <p15:clr>
            <a:srgbClr val="A4A3A4"/>
          </p15:clr>
        </p15:guide>
        <p15:guide id="6" pos="3598">
          <p15:clr>
            <a:srgbClr val="A4A3A4"/>
          </p15:clr>
        </p15:guide>
        <p15:guide id="7" orient="horz" pos="3100">
          <p15:clr>
            <a:srgbClr val="A4A3A4"/>
          </p15:clr>
        </p15:guide>
        <p15:guide id="8" orient="horz" pos="292">
          <p15:clr>
            <a:srgbClr val="A4A3A4"/>
          </p15:clr>
        </p15:guide>
        <p15:guide id="9" orient="horz" pos="400">
          <p15:clr>
            <a:srgbClr val="A4A3A4"/>
          </p15:clr>
        </p15:guide>
        <p15:guide id="10" pos="3928">
          <p15:clr>
            <a:srgbClr val="A4A3A4"/>
          </p15:clr>
        </p15:guide>
        <p15:guide id="11" pos="33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C8A"/>
    <a:srgbClr val="8C2332"/>
    <a:srgbClr val="F7F7DC"/>
    <a:srgbClr val="F7F8EC"/>
    <a:srgbClr val="A6C4BC"/>
    <a:srgbClr val="C6B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 showGuides="1">
      <p:cViewPr varScale="1">
        <p:scale>
          <a:sx n="158" d="100"/>
          <a:sy n="158" d="100"/>
        </p:scale>
        <p:origin x="144" y="408"/>
      </p:cViewPr>
      <p:guideLst>
        <p:guide orient="horz" pos="336"/>
        <p:guide pos="5477"/>
        <p:guide pos="2048"/>
        <p:guide pos="270"/>
        <p:guide pos="3856"/>
        <p:guide pos="3598"/>
        <p:guide orient="horz" pos="3100"/>
        <p:guide orient="horz" pos="292"/>
        <p:guide orient="horz" pos="400"/>
        <p:guide pos="3928"/>
        <p:guide pos="3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A60684-CF53-6244-A99F-EC731864A5D2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8EB6EF-B0E1-5849-99CE-609240E1F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CD95E9-78DC-7D42-AC9B-8E8B1C893186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71F78A-1898-9F4F-9A08-EDF01BC9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307166"/>
            <a:ext cx="7772400" cy="9143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8415"/>
            <a:ext cx="6400800" cy="1092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D815-A5CA-CD42-9AFB-55C32CFF8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BCCCC_logo_1line_BC_left_RGB_Large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61750"/>
            <a:ext cx="8390467" cy="1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0C24-E88D-C741-A9DD-BB4B042A0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08338"/>
          </a:xfrm>
        </p:spPr>
        <p:txBody>
          <a:bodyPr/>
          <a:lstStyle>
            <a:lvl1pPr marL="0" indent="0">
              <a:spcBef>
                <a:spcPts val="1700"/>
              </a:spcBef>
              <a:buNone/>
              <a:tabLst>
                <a:tab pos="862013" algn="l"/>
              </a:tabLst>
              <a:defRPr>
                <a:solidFill>
                  <a:schemeClr val="tx1"/>
                </a:solidFill>
              </a:defRPr>
            </a:lvl1pPr>
            <a:lvl2pPr marL="175260" indent="0">
              <a:buNone/>
              <a:defRPr/>
            </a:lvl2pPr>
            <a:lvl3pPr marL="36576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88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- 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buFont typeface="Arial"/>
              <a:buChar char="•"/>
              <a:defRPr/>
            </a:lvl1pPr>
            <a:lvl2pPr marL="341313" indent="-171450">
              <a:defRPr sz="1600">
                <a:solidFill>
                  <a:schemeClr val="tx1"/>
                </a:solidFill>
              </a:defRPr>
            </a:lvl2pPr>
            <a:lvl3pPr marL="454025" indent="-169863"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0C24-E88D-C741-A9DD-BB4B042A0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-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96"/>
            <a:ext cx="8686800" cy="7784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2"/>
            <a:ext cx="4038600" cy="2545556"/>
          </a:xfrm>
        </p:spPr>
        <p:txBody>
          <a:bodyPr/>
          <a:lstStyle>
            <a:lvl1pPr marL="169863" indent="-169863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2"/>
            <a:ext cx="4038600" cy="2545556"/>
          </a:xfrm>
        </p:spPr>
        <p:txBody>
          <a:bodyPr/>
          <a:lstStyle>
            <a:lvl1pPr marL="169863" indent="-169863">
              <a:buFont typeface="Arial"/>
              <a:buChar char="•"/>
              <a:defRPr sz="200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53D2-B8B2-2A4C-B811-5543CAF42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Content bulle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45113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122363"/>
            <a:ext cx="5345113" cy="3220344"/>
          </a:xfrm>
        </p:spPr>
        <p:txBody>
          <a:bodyPr/>
          <a:lstStyle>
            <a:lvl1pPr marL="169863" indent="-169863">
              <a:buFont typeface="Arial"/>
              <a:buChar char="•"/>
              <a:defRPr/>
            </a:lvl1pPr>
            <a:lvl2pPr>
              <a:defRPr>
                <a:solidFill>
                  <a:schemeClr val="tx1"/>
                </a:solidFill>
              </a:defRPr>
            </a:lvl2pPr>
            <a:lvl3pPr marL="509588" indent="-193675"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5090" y="215900"/>
            <a:ext cx="0" cy="4126807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70625" y="215900"/>
            <a:ext cx="2424113" cy="4127500"/>
          </a:xfrm>
        </p:spPr>
        <p:txBody>
          <a:bodyPr/>
          <a:lstStyle>
            <a:lvl1pPr marL="256032" indent="-256032">
              <a:buFont typeface="Arial"/>
              <a:buChar char="•"/>
              <a:defRPr/>
            </a:lvl1pPr>
            <a:lvl2pPr marL="347472" indent="-192024"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179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 Box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45113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122363"/>
            <a:ext cx="5345113" cy="3220344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>
                <a:solidFill>
                  <a:schemeClr val="tx1"/>
                </a:solidFill>
              </a:defRPr>
            </a:lvl2pPr>
            <a:lvl3pPr marL="509588" indent="-193675"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5090" y="215900"/>
            <a:ext cx="0" cy="4126807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70625" y="215900"/>
            <a:ext cx="2424113" cy="4127500"/>
          </a:xfrm>
        </p:spPr>
        <p:txBody>
          <a:bodyPr/>
          <a:lstStyle>
            <a:lvl1pPr marL="256032" indent="-256032">
              <a:buFont typeface="Arial"/>
              <a:buChar char="•"/>
              <a:defRPr/>
            </a:lvl1pPr>
            <a:lvl2pPr marL="347472" indent="-192024"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828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134A-CDD4-0644-94EE-F7236374E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2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AD54-608D-0244-942A-B36E58B56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4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6501"/>
            <a:ext cx="5486400" cy="5270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E7C8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7A77-0685-E34C-9940-BFE2795F5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36651"/>
            <a:ext cx="8273418" cy="1295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800"/>
              </a:lnSpc>
              <a:defRPr sz="3200" b="0" i="0" baseline="0">
                <a:latin typeface="Arial"/>
                <a:cs typeface="Arial"/>
              </a:defRPr>
            </a:lvl1pPr>
          </a:lstStyle>
          <a:p>
            <a:r>
              <a:rPr lang="en-US" dirty="0"/>
              <a:t>Add breakout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52700"/>
            <a:ext cx="8246962" cy="1428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accent2"/>
              </a:buClr>
              <a:buFontTx/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dirty="0"/>
              <a:t>Add moderator</a:t>
            </a:r>
            <a:r>
              <a:rPr lang="en-US" sz="1600" baseline="0" dirty="0"/>
              <a:t> here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baseline="0" dirty="0"/>
              <a:t>Add speaker #1 here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baseline="0" dirty="0"/>
              <a:t>Add Speaker #2 here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r>
              <a:rPr lang="en-US" sz="1600" baseline="0" dirty="0"/>
              <a:t>Add Speaker #3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47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ock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134A-CDD4-0644-94EE-F7236374E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08338"/>
          </a:xfrm>
        </p:spPr>
        <p:txBody>
          <a:bodyPr/>
          <a:lstStyle>
            <a:lvl1pPr marL="0" indent="0">
              <a:spcBef>
                <a:spcPts val="1700"/>
              </a:spcBef>
              <a:buNone/>
              <a:tabLst>
                <a:tab pos="862013" algn="l"/>
              </a:tabLst>
              <a:defRPr/>
            </a:lvl1pPr>
            <a:lvl2pPr marL="175260" indent="0">
              <a:buNone/>
              <a:defRPr/>
            </a:lvl2pPr>
            <a:lvl3pPr marL="36576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4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5760">
              <a:defRPr/>
            </a:lvl2pPr>
            <a:lvl3pPr marL="530352" indent="-164592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0C24-E88D-C741-A9DD-BB4B042A0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96"/>
            <a:ext cx="8686800" cy="7784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2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2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53D2-B8B2-2A4C-B811-5543CAF42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45113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122363"/>
            <a:ext cx="5345113" cy="322034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5090" y="215900"/>
            <a:ext cx="0" cy="4126807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70625" y="215900"/>
            <a:ext cx="2424113" cy="4127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69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ulle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45113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122363"/>
            <a:ext cx="5345113" cy="3220344"/>
          </a:xfrm>
        </p:spPr>
        <p:txBody>
          <a:bodyPr/>
          <a:lstStyle>
            <a:lvl1pPr marL="0" indent="0">
              <a:spcBef>
                <a:spcPts val="1700"/>
              </a:spcBef>
              <a:buFontTx/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5090" y="215900"/>
            <a:ext cx="0" cy="4126807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70625" y="215900"/>
            <a:ext cx="2424113" cy="4127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120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45113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122363"/>
            <a:ext cx="5345113" cy="3220344"/>
          </a:xfrm>
        </p:spPr>
        <p:txBody>
          <a:bodyPr/>
          <a:lstStyle>
            <a:lvl1pPr marL="0" indent="0">
              <a:spcBef>
                <a:spcPts val="1700"/>
              </a:spcBef>
              <a:buFontTx/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5090" y="215900"/>
            <a:ext cx="0" cy="4126807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70625" y="215900"/>
            <a:ext cx="2424113" cy="4127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582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AD54-608D-0244-942A-B36E58B56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9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6501"/>
            <a:ext cx="5486400" cy="5270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7A77-0685-E34C-9940-BFE2795F5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0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686800" cy="739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3208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37100"/>
            <a:ext cx="2133600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6BBA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269327" y="4737100"/>
            <a:ext cx="2089150" cy="27463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C6BBAE"/>
                </a:solidFill>
                <a:latin typeface="Arial"/>
              </a:rPr>
              <a:t>© 2018 Center for Corporate Citizenship </a:t>
            </a:r>
            <a:endParaRPr lang="en-US" sz="900" dirty="0">
              <a:solidFill>
                <a:srgbClr val="C6BBAE"/>
              </a:solidFill>
              <a:latin typeface="Arial"/>
            </a:endParaRPr>
          </a:p>
        </p:txBody>
      </p:sp>
      <p:pic>
        <p:nvPicPr>
          <p:cNvPr id="4" name="Picture 3" descr="BCCCC_logo_1line_BC_left_RGB_Large_Transparen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8" y="4617426"/>
            <a:ext cx="2373312" cy="5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24" r:id="rId3"/>
    <p:sldLayoutId id="2147483725" r:id="rId4"/>
    <p:sldLayoutId id="2147483731" r:id="rId5"/>
    <p:sldLayoutId id="2147483745" r:id="rId6"/>
    <p:sldLayoutId id="2147483732" r:id="rId7"/>
    <p:sldLayoutId id="2147483727" r:id="rId8"/>
    <p:sldLayoutId id="2147483729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63513" indent="-163513" algn="l" defTabSz="457200" rtl="0" eaLnBrk="0" fontAlgn="base" hangingPunct="0">
        <a:spcBef>
          <a:spcPts val="500"/>
        </a:spcBef>
        <a:spcAft>
          <a:spcPct val="0"/>
        </a:spcAft>
        <a:buClr>
          <a:srgbClr val="C6BBAE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346075" indent="-190500" algn="l" defTabSz="457200" rtl="0" eaLnBrk="0" fontAlgn="base" hangingPunct="0">
        <a:spcBef>
          <a:spcPts val="600"/>
        </a:spcBef>
        <a:spcAft>
          <a:spcPct val="0"/>
        </a:spcAft>
        <a:buClr>
          <a:srgbClr val="C6BBAE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530225" indent="-163513" algn="l" defTabSz="457200" rtl="0" eaLnBrk="0" fontAlgn="base" hangingPunct="0">
        <a:spcBef>
          <a:spcPts val="600"/>
        </a:spcBef>
        <a:spcAft>
          <a:spcPct val="0"/>
        </a:spcAft>
        <a:buClr>
          <a:srgbClr val="C6BBAE"/>
        </a:buClr>
        <a:buSzPct val="55000"/>
        <a:buFont typeface="Courier New" charset="0"/>
        <a:buChar char="o"/>
        <a:defRPr sz="1400" kern="1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127000"/>
            <a:ext cx="8686800" cy="650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30300"/>
            <a:ext cx="8229600" cy="3208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4754857"/>
            <a:ext cx="2133600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6BBA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84A19A9-C817-6249-A0A2-E6459FDCC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790950" y="4737100"/>
            <a:ext cx="2089150" cy="27463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C6BBAE"/>
                </a:solidFill>
                <a:latin typeface="Arial"/>
              </a:rPr>
              <a:t>© 2017 Center for Corporate Citizenship </a:t>
            </a:r>
            <a:endParaRPr lang="en-US" sz="900" dirty="0">
              <a:solidFill>
                <a:srgbClr val="C6BBAE"/>
              </a:solidFill>
              <a:latin typeface="Arial"/>
            </a:endParaRPr>
          </a:p>
        </p:txBody>
      </p:sp>
      <p:pic>
        <p:nvPicPr>
          <p:cNvPr id="8" name="Picture 7" descr="BCCCC_logo_1line_BC_left_RGB_WarmGrayLarg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4564027"/>
            <a:ext cx="2491519" cy="5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1" r:id="rId2"/>
    <p:sldLayoutId id="2147483743" r:id="rId3"/>
    <p:sldLayoutId id="2147483744" r:id="rId4"/>
    <p:sldLayoutId id="2147483746" r:id="rId5"/>
    <p:sldLayoutId id="2147483736" r:id="rId6"/>
    <p:sldLayoutId id="2147483737" r:id="rId7"/>
    <p:sldLayoutId id="2147483739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700"/>
        </a:spcBef>
        <a:spcAft>
          <a:spcPct val="0"/>
        </a:spcAft>
        <a:buClr>
          <a:srgbClr val="C6BBAE"/>
        </a:buClr>
        <a:buSzPct val="80000"/>
        <a:buFontTx/>
        <a:buNone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346075" indent="-190500" algn="l" defTabSz="457200" rtl="0" eaLnBrk="0" fontAlgn="base" hangingPunct="0">
        <a:spcBef>
          <a:spcPts val="600"/>
        </a:spcBef>
        <a:spcAft>
          <a:spcPct val="0"/>
        </a:spcAft>
        <a:buClr>
          <a:srgbClr val="C6BBAE"/>
        </a:buClr>
        <a:buSzPct val="80000"/>
        <a:buFont typeface="Arial" charset="0"/>
        <a:buChar char="•"/>
        <a:defRPr sz="2000" kern="1200">
          <a:solidFill>
            <a:schemeClr val="accent1"/>
          </a:solidFill>
          <a:latin typeface="Arial"/>
          <a:ea typeface="ＭＳ Ｐゴシック" charset="0"/>
          <a:cs typeface="+mn-cs"/>
        </a:defRPr>
      </a:lvl2pPr>
      <a:lvl3pPr marL="530225" indent="-163513" algn="l" defTabSz="457200" rtl="0" eaLnBrk="0" fontAlgn="base" hangingPunct="0">
        <a:spcBef>
          <a:spcPts val="600"/>
        </a:spcBef>
        <a:spcAft>
          <a:spcPct val="0"/>
        </a:spcAft>
        <a:buClr>
          <a:srgbClr val="C6BBAE"/>
        </a:buClr>
        <a:buSzPct val="55000"/>
        <a:buFont typeface="Courier New" charset="0"/>
        <a:buChar char="o"/>
        <a:defRPr sz="1600" kern="1200">
          <a:solidFill>
            <a:schemeClr val="bg1">
              <a:lumMod val="50000"/>
            </a:schemeClr>
          </a:solidFill>
          <a:latin typeface="Arial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4832"/>
            <a:ext cx="675132" cy="161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2483993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49" y="4444474"/>
            <a:ext cx="2483993" cy="5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8">
          <p15:clr>
            <a:srgbClr val="F26B43"/>
          </p15:clr>
        </p15:guide>
        <p15:guide id="2" pos="288">
          <p15:clr>
            <a:srgbClr val="F26B43"/>
          </p15:clr>
        </p15:guide>
        <p15:guide id="3" pos="1824">
          <p15:clr>
            <a:srgbClr val="F26B43"/>
          </p15:clr>
        </p15:guide>
        <p15:guide id="4" orient="horz" pos="948">
          <p15:clr>
            <a:srgbClr val="F26B43"/>
          </p15:clr>
        </p15:guide>
        <p15:guide id="5" orient="horz" pos="1716">
          <p15:clr>
            <a:srgbClr val="F26B43"/>
          </p15:clr>
        </p15:guide>
        <p15:guide id="6" orient="horz" pos="3084">
          <p15:clr>
            <a:srgbClr val="F26B43"/>
          </p15:clr>
        </p15:guide>
        <p15:guide id="7" pos="54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301750"/>
            <a:ext cx="8273418" cy="1295400"/>
          </a:xfrm>
        </p:spPr>
        <p:txBody>
          <a:bodyPr/>
          <a:lstStyle/>
          <a:p>
            <a:r>
              <a:rPr lang="en-US" dirty="0"/>
              <a:t>Measuring the Success of Your Corporate Citizenship Programs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597150"/>
            <a:ext cx="8246962" cy="1428750"/>
          </a:xfrm>
        </p:spPr>
        <p:txBody>
          <a:bodyPr>
            <a:normAutofit/>
          </a:bodyPr>
          <a:lstStyle/>
          <a:p>
            <a:r>
              <a:rPr lang="es-ES" b="1" dirty="0" err="1"/>
              <a:t>Susan</a:t>
            </a:r>
            <a:r>
              <a:rPr lang="es-ES" b="1" dirty="0"/>
              <a:t> L. Santos, PhD, MS</a:t>
            </a:r>
            <a:r>
              <a:rPr lang="en-US"/>
              <a:t>, </a:t>
            </a:r>
            <a:r>
              <a:rPr lang="en-US" smtClean="0"/>
              <a:t>Senior Teaching </a:t>
            </a:r>
            <a:r>
              <a:rPr lang="en-US" dirty="0"/>
              <a:t>Fellow, Boston College Center for Corporate Citizenship</a:t>
            </a:r>
          </a:p>
        </p:txBody>
      </p:sp>
    </p:spTree>
    <p:extLst>
      <p:ext uri="{BB962C8B-B14F-4D97-AF65-F5344CB8AC3E}">
        <p14:creationId xmlns:p14="http://schemas.microsoft.com/office/powerpoint/2010/main" val="10248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44598" y="4429816"/>
            <a:ext cx="8299402" cy="713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Model for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54746" y="843000"/>
            <a:ext cx="937024" cy="477054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Inputs</a:t>
            </a:r>
          </a:p>
          <a:p>
            <a:endParaRPr lang="en-US" sz="11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1166" y="796834"/>
            <a:ext cx="2590800" cy="52322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Outputs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Activities             Participation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20332" y="796834"/>
            <a:ext cx="3473918" cy="52322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Outcomes – Impact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Short Term     Medium Term     Long Term</a:t>
            </a:r>
          </a:p>
        </p:txBody>
      </p:sp>
      <p:sp>
        <p:nvSpPr>
          <p:cNvPr id="9" name="Right Arrow Callout 8"/>
          <p:cNvSpPr/>
          <p:nvPr/>
        </p:nvSpPr>
        <p:spPr bwMode="auto">
          <a:xfrm>
            <a:off x="10132" y="843000"/>
            <a:ext cx="1210234" cy="3586816"/>
          </a:xfrm>
          <a:prstGeom prst="rightArrowCallout">
            <a:avLst>
              <a:gd name="adj1" fmla="val 0"/>
              <a:gd name="adj2" fmla="val 148187"/>
              <a:gd name="adj3" fmla="val 50759"/>
              <a:gd name="adj4" fmla="val 64977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none"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500" b="1" dirty="0">
                <a:solidFill>
                  <a:schemeClr val="bg1"/>
                </a:solidFill>
                <a:latin typeface="Arial" charset="0"/>
              </a:rPr>
              <a:t>SITUATION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8719" y="4683262"/>
            <a:ext cx="3784600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Assumptions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1908385" y="4177900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3353190" y="4170065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0800000">
            <a:off x="1338719" y="4177900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 rot="10800000">
            <a:off x="3886566" y="4170065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5534" y="4683262"/>
            <a:ext cx="3578049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External Factors</a:t>
            </a:r>
          </a:p>
        </p:txBody>
      </p:sp>
      <p:sp>
        <p:nvSpPr>
          <p:cNvPr id="16" name="Up Arrow 15"/>
          <p:cNvSpPr/>
          <p:nvPr/>
        </p:nvSpPr>
        <p:spPr bwMode="auto">
          <a:xfrm rot="10800000">
            <a:off x="7905608" y="4177899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7354962" y="4170065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0800000">
            <a:off x="5579941" y="4170065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179304" y="4177899"/>
            <a:ext cx="484188" cy="381000"/>
          </a:xfrm>
          <a:prstGeom prst="upArrow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248" y="1452496"/>
            <a:ext cx="360163" cy="2590800"/>
          </a:xfrm>
          <a:prstGeom prst="rect">
            <a:avLst/>
          </a:prstGeom>
          <a:noFill/>
        </p:spPr>
        <p:txBody>
          <a:bodyPr vert="wordArtVert" wrap="square" anchor="ctr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PRIORITIES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91770" y="1282452"/>
            <a:ext cx="2993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81966" y="1282452"/>
            <a:ext cx="2635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4045" y="1469675"/>
            <a:ext cx="937724" cy="2574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What we Invest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Staff</a:t>
            </a:r>
          </a:p>
          <a:p>
            <a:r>
              <a:rPr lang="en-US" sz="1100" dirty="0">
                <a:solidFill>
                  <a:schemeClr val="tx1"/>
                </a:solidFill>
              </a:rPr>
              <a:t>Volunteers </a:t>
            </a:r>
          </a:p>
          <a:p>
            <a:r>
              <a:rPr lang="en-US" sz="1100" dirty="0">
                <a:solidFill>
                  <a:schemeClr val="tx1"/>
                </a:solidFill>
              </a:rPr>
              <a:t>Time</a:t>
            </a:r>
          </a:p>
          <a:p>
            <a:r>
              <a:rPr lang="en-US" sz="1100" dirty="0">
                <a:solidFill>
                  <a:schemeClr val="tx1"/>
                </a:solidFill>
              </a:rPr>
              <a:t>Money</a:t>
            </a:r>
          </a:p>
          <a:p>
            <a:r>
              <a:rPr lang="en-US" sz="1100" dirty="0">
                <a:solidFill>
                  <a:schemeClr val="tx1"/>
                </a:solidFill>
              </a:rPr>
              <a:t>Research Base</a:t>
            </a:r>
          </a:p>
          <a:p>
            <a:r>
              <a:rPr lang="en-US" sz="1100" dirty="0">
                <a:solidFill>
                  <a:schemeClr val="tx1"/>
                </a:solidFill>
              </a:rPr>
              <a:t>Materials</a:t>
            </a:r>
          </a:p>
          <a:p>
            <a:r>
              <a:rPr lang="en-US" sz="1100" dirty="0">
                <a:solidFill>
                  <a:schemeClr val="tx1"/>
                </a:solidFill>
              </a:rPr>
              <a:t>Equipment</a:t>
            </a:r>
          </a:p>
          <a:p>
            <a:r>
              <a:rPr lang="en-US" sz="1100" dirty="0">
                <a:solidFill>
                  <a:schemeClr val="tx1"/>
                </a:solidFill>
              </a:rPr>
              <a:t>Technology</a:t>
            </a:r>
          </a:p>
          <a:p>
            <a:r>
              <a:rPr lang="en-US" sz="1100" dirty="0">
                <a:solidFill>
                  <a:schemeClr val="tx1"/>
                </a:solidFill>
              </a:rPr>
              <a:t>Partners</a:t>
            </a:r>
          </a:p>
          <a:p>
            <a:pPr algn="ctr"/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575655" y="1458924"/>
            <a:ext cx="1326086" cy="257405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What We Do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Conduct            workshops, meetings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Deliver services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Develop products, curriculum, resources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Train</a:t>
            </a:r>
          </a:p>
          <a:p>
            <a:r>
              <a:rPr lang="en-US" sz="1100" dirty="0">
                <a:solidFill>
                  <a:schemeClr val="bg1"/>
                </a:solidFill>
              </a:rPr>
              <a:t>Assess</a:t>
            </a:r>
          </a:p>
          <a:p>
            <a:r>
              <a:rPr lang="en-US" sz="1100" dirty="0">
                <a:solidFill>
                  <a:schemeClr val="bg1"/>
                </a:solidFill>
              </a:rPr>
              <a:t>Facilitate</a:t>
            </a:r>
          </a:p>
          <a:p>
            <a:r>
              <a:rPr lang="en-US" sz="1100" dirty="0">
                <a:solidFill>
                  <a:schemeClr val="bg1"/>
                </a:solidFill>
              </a:rPr>
              <a:t>Partner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Work with media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0309" y="1458899"/>
            <a:ext cx="1231655" cy="257405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Who We Reach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Participants</a:t>
            </a:r>
          </a:p>
          <a:p>
            <a:r>
              <a:rPr lang="en-US" sz="1100" dirty="0">
                <a:solidFill>
                  <a:schemeClr val="bg1"/>
                </a:solidFill>
              </a:rPr>
              <a:t>Government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Decision-makers</a:t>
            </a:r>
          </a:p>
          <a:p>
            <a:r>
              <a:rPr lang="en-US" sz="1100" dirty="0">
                <a:solidFill>
                  <a:schemeClr val="bg1"/>
                </a:solidFill>
              </a:rPr>
              <a:t>Customers</a:t>
            </a:r>
          </a:p>
          <a:p>
            <a:r>
              <a:rPr lang="en-US" sz="1100" dirty="0">
                <a:solidFill>
                  <a:schemeClr val="bg1"/>
                </a:solidFill>
              </a:rPr>
              <a:t>Employees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Other Stakeholders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88821" y="1469700"/>
            <a:ext cx="1079255" cy="256328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What the short term results are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Learning</a:t>
            </a:r>
          </a:p>
          <a:p>
            <a:r>
              <a:rPr lang="en-US" sz="1100" dirty="0">
                <a:solidFill>
                  <a:schemeClr val="bg1"/>
                </a:solidFill>
              </a:rPr>
              <a:t>Awareness</a:t>
            </a:r>
          </a:p>
          <a:p>
            <a:r>
              <a:rPr lang="en-US" sz="1100" dirty="0">
                <a:solidFill>
                  <a:schemeClr val="bg1"/>
                </a:solidFill>
              </a:rPr>
              <a:t>Knowledge</a:t>
            </a:r>
          </a:p>
          <a:p>
            <a:r>
              <a:rPr lang="en-US" sz="1100" dirty="0">
                <a:solidFill>
                  <a:schemeClr val="bg1"/>
                </a:solidFill>
              </a:rPr>
              <a:t>Attitudes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Skills</a:t>
            </a:r>
          </a:p>
          <a:p>
            <a:r>
              <a:rPr lang="en-US" sz="1100" dirty="0">
                <a:solidFill>
                  <a:schemeClr val="bg1"/>
                </a:solidFill>
              </a:rPr>
              <a:t>Opinions</a:t>
            </a:r>
          </a:p>
          <a:p>
            <a:r>
              <a:rPr lang="en-US" sz="1100" dirty="0">
                <a:solidFill>
                  <a:schemeClr val="bg1"/>
                </a:solidFill>
              </a:rPr>
              <a:t>Aspirations</a:t>
            </a:r>
          </a:p>
          <a:p>
            <a:r>
              <a:rPr lang="en-US" sz="1100" dirty="0">
                <a:solidFill>
                  <a:schemeClr val="bg1"/>
                </a:solidFill>
              </a:rPr>
              <a:t>Motivations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7663" y="1469700"/>
            <a:ext cx="1079255" cy="256328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What the medium term results are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Action</a:t>
            </a:r>
          </a:p>
          <a:p>
            <a:r>
              <a:rPr lang="en-US" sz="1100" dirty="0">
                <a:solidFill>
                  <a:schemeClr val="bg1"/>
                </a:solidFill>
              </a:rPr>
              <a:t>Behavior</a:t>
            </a:r>
          </a:p>
          <a:p>
            <a:r>
              <a:rPr lang="en-US" sz="1100" dirty="0">
                <a:solidFill>
                  <a:schemeClr val="bg1"/>
                </a:solidFill>
              </a:rPr>
              <a:t>Practice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Decision-making</a:t>
            </a:r>
          </a:p>
          <a:p>
            <a:r>
              <a:rPr lang="en-US" sz="1100" dirty="0">
                <a:solidFill>
                  <a:schemeClr val="bg1"/>
                </a:solidFill>
              </a:rPr>
              <a:t>Policies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Social Action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14995" y="1469675"/>
            <a:ext cx="1079255" cy="256328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What the ultimate impact(s) is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Conditions</a:t>
            </a:r>
          </a:p>
          <a:p>
            <a:r>
              <a:rPr lang="en-US" sz="1100" dirty="0">
                <a:solidFill>
                  <a:schemeClr val="bg1"/>
                </a:solidFill>
              </a:rPr>
              <a:t>Social</a:t>
            </a:r>
          </a:p>
          <a:p>
            <a:r>
              <a:rPr lang="en-US" sz="1100" dirty="0">
                <a:solidFill>
                  <a:schemeClr val="bg1"/>
                </a:solidFill>
              </a:rPr>
              <a:t>Economic</a:t>
            </a:r>
          </a:p>
          <a:p>
            <a:r>
              <a:rPr lang="en-US" sz="1100" dirty="0">
                <a:solidFill>
                  <a:schemeClr val="bg1"/>
                </a:solidFill>
              </a:rPr>
              <a:t>Civic</a:t>
            </a:r>
          </a:p>
          <a:p>
            <a:r>
              <a:rPr lang="en-US" sz="1100" dirty="0">
                <a:solidFill>
                  <a:schemeClr val="bg1"/>
                </a:solidFill>
              </a:rPr>
              <a:t>Environmental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Curved Down Arrow 7"/>
          <p:cNvSpPr>
            <a:spLocks noChangeArrowheads="1"/>
          </p:cNvSpPr>
          <p:nvPr/>
        </p:nvSpPr>
        <p:spPr bwMode="auto">
          <a:xfrm rot="4500000">
            <a:off x="8688538" y="1163085"/>
            <a:ext cx="533222" cy="248151"/>
          </a:xfrm>
          <a:prstGeom prst="curvedDownArrow">
            <a:avLst>
              <a:gd name="adj1" fmla="val 24987"/>
              <a:gd name="adj2" fmla="val 49974"/>
              <a:gd name="adj3" fmla="val 25000"/>
            </a:avLst>
          </a:prstGeom>
          <a:solidFill>
            <a:srgbClr val="002060">
              <a:alpha val="9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BCCCC_logo_1line_BC_left_RGB_Larg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38" y="93236"/>
            <a:ext cx="2373312" cy="5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29600" cy="352128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Activity and output metrics alone cannot indicate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that positive societal or business changes are being achieved or if unintended harm is being caused.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For program initiatives such as signature projects, companies usually share a </a:t>
            </a:r>
            <a:r>
              <a:rPr lang="en-US" b="1" dirty="0">
                <a:solidFill>
                  <a:schemeClr val="accent1"/>
                </a:solidFill>
              </a:rPr>
              <a:t>strong connection with the cause </a:t>
            </a:r>
            <a:r>
              <a:rPr lang="en-US" dirty="0"/>
              <a:t>and are concerned about the social impacts of their efforts.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 developing programs it’s </a:t>
            </a:r>
            <a:r>
              <a:rPr lang="en-US" b="1" dirty="0">
                <a:solidFill>
                  <a:schemeClr val="accent5"/>
                </a:solidFill>
              </a:rPr>
              <a:t>important to articulate the process </a:t>
            </a:r>
            <a:r>
              <a:rPr lang="en-US" dirty="0"/>
              <a:t>by which changes/results are expected to occur.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Think about </a:t>
            </a:r>
            <a:r>
              <a:rPr lang="en-US" b="1" dirty="0">
                <a:solidFill>
                  <a:schemeClr val="accent3"/>
                </a:solidFill>
              </a:rPr>
              <a:t>how “success” is defined </a:t>
            </a:r>
            <a:r>
              <a:rPr lang="en-US" dirty="0"/>
              <a:t>and track whether and how the programs are affecting beneficiaries.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Work </a:t>
            </a:r>
            <a:r>
              <a:rPr lang="en-US" dirty="0" smtClean="0"/>
              <a:t>toward </a:t>
            </a:r>
            <a:r>
              <a:rPr lang="en-US" dirty="0"/>
              <a:t>measuring </a:t>
            </a:r>
            <a:r>
              <a:rPr lang="en-US" b="1" dirty="0">
                <a:solidFill>
                  <a:schemeClr val="accent6"/>
                </a:solidFill>
              </a:rPr>
              <a:t>Outcomes and Impacts</a:t>
            </a:r>
            <a:r>
              <a:rPr lang="en-US" b="1" dirty="0"/>
              <a:t>.</a:t>
            </a:r>
            <a:endParaRPr lang="en-US" dirty="0"/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6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Outcomes/Impact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solidFill>
                  <a:schemeClr val="accent5"/>
                </a:solidFill>
              </a:rPr>
              <a:t>What </a:t>
            </a:r>
            <a:r>
              <a:rPr lang="en-US" altLang="en-US" b="1" dirty="0">
                <a:solidFill>
                  <a:schemeClr val="accent5"/>
                </a:solidFill>
              </a:rPr>
              <a:t>Difference Did It Make?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dirty="0" smtClean="0"/>
              <a:t>Outcomes/impacts can be shorter term or longer term. Benefits derived  for participants and/or community during and after program activities.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1600" dirty="0"/>
              <a:t>For example: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New knowledge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Increased skills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Opinion/attitudes changed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Modified behaviors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Improved conditions (altered status)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Acquired permits/received approvals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Improved name recognition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Increased trust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ROI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908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Outcomes/Impact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70094"/>
            <a:ext cx="8229600" cy="352128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4"/>
                </a:solidFill>
              </a:rPr>
              <a:t>Initial </a:t>
            </a: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Benefits most closely related to program’s outputs.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first benefits or changes participants experience.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Usually changes in awareness, knowledge, attitudes, or skills.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 an end, but a means to an end.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4"/>
                </a:solidFill>
              </a:rPr>
              <a:t>Intermediate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Changes in behavior that result from participants’ new knowledge, attitudes, or skills.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Link a program’s initial outcomes to the desired longer term impacts.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4"/>
                </a:solidFill>
              </a:rPr>
              <a:t>Long-term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Ultimate impacts a program desires to achieve for the community, participants, company, or society.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2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Impacts Logical Linkages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29600" cy="352128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Example of Series Of If-Then Relationships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extLst/>
          </p:nvPr>
        </p:nvGraphicFramePr>
        <p:xfrm>
          <a:off x="176939" y="1406133"/>
          <a:ext cx="8731625" cy="2105447"/>
        </p:xfrm>
        <a:graphic>
          <a:graphicData uri="http://schemas.openxmlformats.org/drawingml/2006/table">
            <a:tbl>
              <a:tblPr/>
              <a:tblGrid>
                <a:gridCol w="145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 Invests time and money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 Inventory can be developed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 Inventory can be disseminated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Families will know what is available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Families will access services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Families will have needs met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54" y="3670831"/>
            <a:ext cx="5520905" cy="8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5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Impacts Logical Linkages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29600" cy="352128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Example of Series Of If-Then Relationships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428275"/>
              </p:ext>
            </p:extLst>
          </p:nvPr>
        </p:nvGraphicFramePr>
        <p:xfrm>
          <a:off x="159211" y="1181698"/>
          <a:ext cx="8731625" cy="2688348"/>
        </p:xfrm>
        <a:graphic>
          <a:graphicData uri="http://schemas.openxmlformats.org/drawingml/2006/table">
            <a:tbl>
              <a:tblPr/>
              <a:tblGrid>
                <a:gridCol w="145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 Invests time and money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Volunteer Day for tree planting will be organized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Volunteers plant specific trees around specific buildings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Trees provide shade, insulation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conditioning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 energy consumption, reduced energy $, reduced greenhouse gases (condition improved altered status)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72" y="3822183"/>
            <a:ext cx="5520905" cy="8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6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4429816"/>
            <a:ext cx="9144000" cy="713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BCCCC_logo_1line_BC_left_RGB_Larg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" y="4611382"/>
            <a:ext cx="2373312" cy="5260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Business Value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687" y="794655"/>
            <a:ext cx="1648717" cy="4699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Inputs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0688" y="1375401"/>
            <a:ext cx="1648716" cy="26837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Annual Paid Staff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240 hours 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Annual Volunteer</a:t>
            </a:r>
            <a:r>
              <a:rPr lang="en-US" sz="800" u="sng" dirty="0">
                <a:solidFill>
                  <a:prstClr val="black"/>
                </a:solidFill>
              </a:rPr>
              <a:t> </a:t>
            </a: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# of Employees               156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# of Employee Hours      780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Annual Costs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Rewards                $1,500.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Reproduction         $3,500.</a:t>
            </a:r>
          </a:p>
          <a:p>
            <a:pPr>
              <a:defRPr/>
            </a:pPr>
            <a:r>
              <a:rPr lang="en-US" sz="800" u="sng" dirty="0">
                <a:solidFill>
                  <a:prstClr val="black"/>
                </a:solidFill>
              </a:rPr>
              <a:t>Replacement kit     $10,000.</a:t>
            </a: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Total                       $15,000.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Per Event               $96.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Per Child                $3.80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775461" y="794655"/>
            <a:ext cx="1631973" cy="4699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Key Activities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775461" y="1358220"/>
            <a:ext cx="1631973" cy="254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  <a:ea typeface="ＭＳ Ｐゴシック"/>
              </a:rPr>
              <a:t>Paid staff work with schools, community event planners, camp leaders, youth group advocates to plan safety educational events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  <a:ea typeface="ＭＳ Ｐゴシック"/>
              </a:rPr>
              <a:t>Work with employees to plan safety educational events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  <a:ea typeface="ＭＳ Ｐゴシック"/>
              </a:rPr>
              <a:t>Coordinate employee volunteers with safety educational events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  <a:ea typeface="ＭＳ Ｐゴシック"/>
              </a:rPr>
              <a:t>Volunteer staff set-up event, deliver safety lessons, pack up event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62787" y="794655"/>
            <a:ext cx="1656793" cy="4699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Outputs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463478" y="1368217"/>
            <a:ext cx="1656102" cy="5087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3900 children reached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250757" y="794655"/>
            <a:ext cx="2010550" cy="4699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Outcomes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470475" y="794655"/>
            <a:ext cx="1525780" cy="4699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Impacts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253487" y="1358219"/>
            <a:ext cx="3742768" cy="325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Youth are more: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4732" y="1699531"/>
            <a:ext cx="1996965" cy="4857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More safety conscious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More aware of safety issues 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71766" y="1683656"/>
            <a:ext cx="1530121" cy="501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 Engaged in safe behaviors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  Influence caregivers to “look for the UL Mark”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53486" y="2239878"/>
            <a:ext cx="3747165" cy="3000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Employee volunteers have greater: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246476" y="2629830"/>
            <a:ext cx="2013267" cy="7899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Morale, pride in company and knowledge of company’s positive traits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Confidence in company’s future resulting in loyalty toward company and professional pride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470475" y="2621758"/>
            <a:ext cx="1525780" cy="7979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Retention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Engagement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253487" y="3485183"/>
            <a:ext cx="2013267" cy="573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Communication skills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Awareness of company’s mission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Sense of personal accomplishment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476107" y="3527697"/>
            <a:ext cx="1525780" cy="5314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Productivity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Advocacy for company’s mission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253487" y="4110156"/>
            <a:ext cx="3735900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</a:rPr>
              <a:t>Parents, community members and other external stakeholders involved with Safety Ambassador’s have: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253487" y="4542303"/>
            <a:ext cx="2013267" cy="5318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Stronger view of UL brand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Awareness of products bearing UL Mark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518919" y="4552479"/>
            <a:ext cx="1511097" cy="5216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Safety consciousness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UL labeled product purchases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/>
                </a:solidFill>
              </a:rPr>
              <a:t> Advocates for UL Mark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085150" y="2578421"/>
            <a:ext cx="762000" cy="277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08631" y="2776776"/>
            <a:ext cx="1371599" cy="211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470475" y="3596639"/>
            <a:ext cx="1518912" cy="462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>
            <a:spLocks noChangeArrowheads="1"/>
          </p:cNvSpPr>
          <p:nvPr/>
        </p:nvSpPr>
        <p:spPr bwMode="auto">
          <a:xfrm>
            <a:off x="5085112" y="1483631"/>
            <a:ext cx="228600" cy="215900"/>
          </a:xfrm>
          <a:prstGeom prst="rightArrow">
            <a:avLst>
              <a:gd name="adj1" fmla="val 50000"/>
              <a:gd name="adj2" fmla="val 4972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8" name="Right Arrow 57"/>
          <p:cNvSpPr>
            <a:spLocks noChangeArrowheads="1"/>
          </p:cNvSpPr>
          <p:nvPr/>
        </p:nvSpPr>
        <p:spPr bwMode="auto">
          <a:xfrm>
            <a:off x="5085150" y="2879997"/>
            <a:ext cx="228600" cy="215900"/>
          </a:xfrm>
          <a:prstGeom prst="rightArrow">
            <a:avLst>
              <a:gd name="adj1" fmla="val 50000"/>
              <a:gd name="adj2" fmla="val 4972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9" name="Right Arrow 58"/>
          <p:cNvSpPr>
            <a:spLocks noChangeArrowheads="1"/>
          </p:cNvSpPr>
          <p:nvPr/>
        </p:nvSpPr>
        <p:spPr bwMode="auto">
          <a:xfrm>
            <a:off x="5085112" y="3596639"/>
            <a:ext cx="228600" cy="215900"/>
          </a:xfrm>
          <a:prstGeom prst="rightArrow">
            <a:avLst>
              <a:gd name="adj1" fmla="val 50000"/>
              <a:gd name="adj2" fmla="val 4972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60" name="Right Arrow 59"/>
          <p:cNvSpPr>
            <a:spLocks noChangeArrowheads="1"/>
          </p:cNvSpPr>
          <p:nvPr/>
        </p:nvSpPr>
        <p:spPr bwMode="auto">
          <a:xfrm>
            <a:off x="5059780" y="4678090"/>
            <a:ext cx="228600" cy="215900"/>
          </a:xfrm>
          <a:prstGeom prst="rightArrow">
            <a:avLst>
              <a:gd name="adj1" fmla="val 50000"/>
              <a:gd name="adj2" fmla="val 4972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7266754" y="2987947"/>
            <a:ext cx="230188" cy="215900"/>
          </a:xfrm>
          <a:prstGeom prst="rightArrow">
            <a:avLst>
              <a:gd name="adj1" fmla="val 50000"/>
              <a:gd name="adj2" fmla="val 5006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62" name="Right Arrow 61"/>
          <p:cNvSpPr>
            <a:spLocks noChangeArrowheads="1"/>
          </p:cNvSpPr>
          <p:nvPr/>
        </p:nvSpPr>
        <p:spPr bwMode="auto">
          <a:xfrm>
            <a:off x="7259236" y="3581943"/>
            <a:ext cx="230188" cy="215900"/>
          </a:xfrm>
          <a:prstGeom prst="rightArrow">
            <a:avLst>
              <a:gd name="adj1" fmla="val 50000"/>
              <a:gd name="adj2" fmla="val 5006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63" name="Right Arrow 62"/>
          <p:cNvSpPr>
            <a:spLocks noChangeArrowheads="1"/>
          </p:cNvSpPr>
          <p:nvPr/>
        </p:nvSpPr>
        <p:spPr bwMode="auto">
          <a:xfrm>
            <a:off x="7266754" y="4713406"/>
            <a:ext cx="230188" cy="215900"/>
          </a:xfrm>
          <a:prstGeom prst="rightArrow">
            <a:avLst>
              <a:gd name="adj1" fmla="val 50000"/>
              <a:gd name="adj2" fmla="val 5006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underwriter laboratori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48" y="85818"/>
            <a:ext cx="1524252" cy="5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 Impact Assessment Questions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29600" cy="35212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4"/>
                </a:solidFill>
              </a:rPr>
              <a:t>Morale</a:t>
            </a:r>
            <a:r>
              <a:rPr lang="en-US" sz="1400" b="1" dirty="0"/>
              <a:t>:</a:t>
            </a:r>
            <a:r>
              <a:rPr lang="en-US" sz="1400" dirty="0"/>
              <a:t> If you participated in any UL-sponsored or UL-organized volunteer opportunity during 2009, how did it impact your job satisfaction? (5-point scale: Significantly increased my job satisfaction; Somewhat increased my job satisfaction; Neither increased nor decreased my job satisfaction; Somewhat decreased my job satisfaction; Significantly decreased my job satisfaction; I did not participate</a:t>
            </a:r>
            <a:r>
              <a:rPr lang="en-US" sz="1400" dirty="0" smtClean="0"/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4"/>
                </a:solidFill>
              </a:rPr>
              <a:t>Morale</a:t>
            </a:r>
            <a:r>
              <a:rPr lang="en-US" sz="1400" b="1" dirty="0"/>
              <a:t>: </a:t>
            </a:r>
            <a:r>
              <a:rPr lang="en-US" sz="1400" dirty="0"/>
              <a:t>I would recommend UL to others as a good place to work. (5-point scale: Strongly agree; Agree; Neither agree nor disagree; Disagree; Strongly disagree</a:t>
            </a:r>
            <a:r>
              <a:rPr lang="en-US" sz="1400" dirty="0" smtClean="0"/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4"/>
                </a:solidFill>
              </a:rPr>
              <a:t>Organizational pride</a:t>
            </a:r>
            <a:r>
              <a:rPr lang="en-US" sz="1400" b="1" dirty="0"/>
              <a:t>: </a:t>
            </a:r>
            <a:r>
              <a:rPr lang="en-US" sz="1400" dirty="0"/>
              <a:t>I am proud to say I work at UL. (Same scale as above</a:t>
            </a:r>
            <a:r>
              <a:rPr lang="en-US" sz="1400" dirty="0" smtClean="0"/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4"/>
                </a:solidFill>
              </a:rPr>
              <a:t>Organizational pride</a:t>
            </a:r>
            <a:r>
              <a:rPr lang="en-US" sz="1400" b="1" dirty="0"/>
              <a:t>: </a:t>
            </a:r>
            <a:r>
              <a:rPr lang="en-US" sz="1400" dirty="0"/>
              <a:t>UL’s mission is one that I believe in. (Same scale as above</a:t>
            </a:r>
            <a:r>
              <a:rPr lang="en-US" sz="1400" dirty="0" smtClean="0"/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4"/>
                </a:solidFill>
              </a:rPr>
              <a:t>Engagement</a:t>
            </a:r>
            <a:r>
              <a:rPr lang="en-US" sz="1400" b="1" dirty="0"/>
              <a:t>:</a:t>
            </a:r>
            <a:r>
              <a:rPr lang="en-US" sz="1400" dirty="0"/>
              <a:t> I’m willing to contribute beyond what is required in my job to help UL succeed. (Same scale as above</a:t>
            </a:r>
            <a:r>
              <a:rPr lang="en-US" sz="1400" dirty="0" smtClean="0"/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Note: Responses to the last four questions are compared among participants in signature programs (treatment group) and non-participants (comparison group). </a:t>
            </a:r>
          </a:p>
        </p:txBody>
      </p:sp>
      <p:pic>
        <p:nvPicPr>
          <p:cNvPr id="5" name="Picture 2" descr="Image result for underwriter laboratori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48" y="85818"/>
            <a:ext cx="1524252" cy="5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5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Link Between Outcomes &amp; Impacts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88932" cy="352128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accent4"/>
                </a:solidFill>
              </a:rPr>
              <a:t>Group Exercise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/>
              <a:t>At your table read the scenario provided or pick </a:t>
            </a:r>
            <a:r>
              <a:rPr lang="en-US" sz="1800" u="sng" dirty="0"/>
              <a:t>a specific CI/CC program</a:t>
            </a:r>
            <a:r>
              <a:rPr lang="en-US" sz="1800" dirty="0"/>
              <a:t> being done by one of your companies. Talk about the goals of the program: social and business related (5 min.)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/>
              <a:t>As a group – prepare an “If-Then” grid on flip chart paper to show the logical linkages between the desired social and business outcomes and impacts (20 min.) Note: It is possible to have a grid for </a:t>
            </a:r>
            <a:r>
              <a:rPr lang="en-US" sz="1800" u="sng" dirty="0"/>
              <a:t>both</a:t>
            </a:r>
            <a:r>
              <a:rPr lang="en-US" sz="1800" dirty="0"/>
              <a:t> business and social impacts. Your grid can also be longer than what was provided as a template.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/>
              <a:t>Leaving one person at your table to discuss what your group did, do a “Library Tour” of the other groups to see what their “If-Then” grids look like (5 min.)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/>
              <a:t>Return to your tables and make any final changes to your grids (5 min.)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/>
              <a:t>Discuss as a group  which social/business outcomes or impacts would be worthwhile to measure </a:t>
            </a:r>
            <a:r>
              <a:rPr lang="en-US" sz="1800" i="1" dirty="0"/>
              <a:t>and why</a:t>
            </a:r>
            <a:endParaRPr lang="en-US" sz="1800" dirty="0"/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448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 Exercise: Determining Impacts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608013" y="1221581"/>
          <a:ext cx="7848600" cy="2314575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85800" y="4171951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905000" y="4171951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505200" y="4171951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334000" y="4171951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OUTCOMES/IMPACTS</a:t>
            </a:r>
          </a:p>
        </p:txBody>
      </p:sp>
    </p:spTree>
    <p:extLst>
      <p:ext uri="{BB962C8B-B14F-4D97-AF65-F5344CB8AC3E}">
        <p14:creationId xmlns:p14="http://schemas.microsoft.com/office/powerpoint/2010/main" val="280370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Measurement Important?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29600" cy="352128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Management expects consistent reporting from all departments.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 provide a strategic link between CC and the Business.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 communicate to internal stakeholders the value of the CC function; programs and business benefits.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 communicate the value of CC programs and initiatives to key external stakeholders.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 maintain/increase your budget.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For program improvement.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 ensure programs achieve desired results and deliver maximum business and social value.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itchFamily="34" charset="-128"/>
              </a:rPr>
              <a:t>Concluding Thoughts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746876"/>
            <a:ext cx="8386653" cy="352128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dirty="0" smtClean="0">
                <a:ea typeface="MS PGothic" pitchFamily="34" charset="-128"/>
              </a:rPr>
              <a:t>Make </a:t>
            </a:r>
            <a:r>
              <a:rPr lang="en-US" altLang="en-US" dirty="0">
                <a:ea typeface="MS PGothic" pitchFamily="34" charset="-128"/>
              </a:rPr>
              <a:t>measurement a part of your strategic planning process. Plan to measure and measure to plan!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dirty="0" smtClean="0">
                <a:ea typeface="MS PGothic" pitchFamily="34" charset="-128"/>
              </a:rPr>
              <a:t>Measures </a:t>
            </a:r>
            <a:r>
              <a:rPr lang="en-US" altLang="en-US" dirty="0">
                <a:ea typeface="MS PGothic" pitchFamily="34" charset="-128"/>
              </a:rPr>
              <a:t>should be tied to your strategic goals and objectives – if you don’t know what you were trying to achieve how can you measure it!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dirty="0" smtClean="0">
                <a:ea typeface="MS PGothic" pitchFamily="34" charset="-128"/>
              </a:rPr>
              <a:t>Measurement </a:t>
            </a:r>
            <a:r>
              <a:rPr lang="en-US" altLang="en-US" dirty="0">
                <a:ea typeface="MS PGothic" pitchFamily="34" charset="-128"/>
              </a:rPr>
              <a:t>indicators should be built into the routines of program initiatives rather than appended as afterthoughts.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dirty="0" smtClean="0">
                <a:ea typeface="MS PGothic" pitchFamily="34" charset="-128"/>
              </a:rPr>
              <a:t>Meaningful </a:t>
            </a:r>
            <a:r>
              <a:rPr lang="en-US" altLang="en-US" dirty="0">
                <a:ea typeface="MS PGothic" pitchFamily="34" charset="-128"/>
              </a:rPr>
              <a:t>measurement should be oriented toward longer term outcomes and impacts, not just outputs.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dirty="0" smtClean="0">
                <a:ea typeface="MS PGothic" pitchFamily="34" charset="-128"/>
              </a:rPr>
              <a:t>Consider </a:t>
            </a:r>
            <a:r>
              <a:rPr lang="en-US" altLang="en-US" dirty="0">
                <a:ea typeface="MS PGothic" pitchFamily="34" charset="-128"/>
              </a:rPr>
              <a:t>the timeframe involved to measure impacts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dirty="0" smtClean="0">
                <a:ea typeface="MS PGothic" pitchFamily="34" charset="-128"/>
              </a:rPr>
              <a:t>You </a:t>
            </a:r>
            <a:r>
              <a:rPr lang="en-US" altLang="en-US" dirty="0">
                <a:ea typeface="MS PGothic" pitchFamily="34" charset="-128"/>
              </a:rPr>
              <a:t>have many things you can measure… think about what will help make the best case! Get buy in</a:t>
            </a:r>
            <a:r>
              <a:rPr lang="en-US" altLang="en-US" dirty="0" smtClean="0">
                <a:ea typeface="MS PGothic" pitchFamily="34" charset="-128"/>
              </a:rPr>
              <a:t>.</a:t>
            </a:r>
            <a:endParaRPr lang="en-US" alt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09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Measurement Context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79498"/>
            <a:ext cx="8229600" cy="33956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While companies continue to invest in Citizenship initiatives and believe it delivers “value”- historically measurement to demonstrate the value has not been a  “top priority”.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Companies </a:t>
            </a:r>
            <a:r>
              <a:rPr lang="en-US" dirty="0"/>
              <a:t>tend to focus on “counting” activities and outputs rather than measuring outcomes and impacts (and we often confuse the difference!)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Few </a:t>
            </a:r>
            <a:r>
              <a:rPr lang="en-US" dirty="0"/>
              <a:t>companies look at overall CC contribution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Some </a:t>
            </a:r>
            <a:r>
              <a:rPr lang="en-US" dirty="0" smtClean="0"/>
              <a:t>companies </a:t>
            </a:r>
            <a:r>
              <a:rPr lang="en-US" dirty="0"/>
              <a:t>have looked at social impacts of major program initiatives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Some companies are focused on demonstrating quantitative business and social impacts of CC activities (ROI) but it is difficult to do.</a:t>
            </a:r>
          </a:p>
        </p:txBody>
      </p:sp>
    </p:spTree>
    <p:extLst>
      <p:ext uri="{BB962C8B-B14F-4D97-AF65-F5344CB8AC3E}">
        <p14:creationId xmlns:p14="http://schemas.microsoft.com/office/powerpoint/2010/main" val="28126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Measurement Context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3856"/>
            <a:ext cx="8229600" cy="352128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Resources exist for process measures (e.g., satisfaction, number of employees involved) but relatively few frameworks/tools that specifically measure the business impact of corporate community involvement initiatives.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There </a:t>
            </a:r>
            <a:r>
              <a:rPr lang="en-US" altLang="en-US" dirty="0"/>
              <a:t>are frameworks to measure business value impacts but many are based on proprietary models developed by companies/ consultancies.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To </a:t>
            </a:r>
            <a:r>
              <a:rPr lang="en-US" altLang="en-US" dirty="0"/>
              <a:t>measure impact, measurement systems should be built into the CC initiatives from the very start.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Ideally, </a:t>
            </a:r>
            <a:r>
              <a:rPr lang="en-US" altLang="en-US" dirty="0"/>
              <a:t>if resources exist, it is more effective to measure both business and social impact instead of one or the other.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Measurement Hurdles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Oval Callout 3"/>
          <p:cNvSpPr>
            <a:spLocks noChangeArrowheads="1"/>
          </p:cNvSpPr>
          <p:nvPr/>
        </p:nvSpPr>
        <p:spPr bwMode="auto">
          <a:xfrm>
            <a:off x="880110" y="933450"/>
            <a:ext cx="3657600" cy="1200150"/>
          </a:xfrm>
          <a:prstGeom prst="wedgeEllipseCallout">
            <a:avLst>
              <a:gd name="adj1" fmla="val -43477"/>
              <a:gd name="adj2" fmla="val 78634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That isn’t really </a:t>
            </a: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measurable, is it?</a:t>
            </a:r>
          </a:p>
        </p:txBody>
      </p:sp>
      <p:sp>
        <p:nvSpPr>
          <p:cNvPr id="7" name="Oval Callout 3"/>
          <p:cNvSpPr>
            <a:spLocks noChangeArrowheads="1"/>
          </p:cNvSpPr>
          <p:nvPr/>
        </p:nvSpPr>
        <p:spPr bwMode="auto">
          <a:xfrm>
            <a:off x="4960620" y="790575"/>
            <a:ext cx="3886200" cy="1828800"/>
          </a:xfrm>
          <a:prstGeom prst="wedgeEllipseCallout">
            <a:avLst>
              <a:gd name="adj1" fmla="val -45069"/>
              <a:gd name="adj2" fmla="val 6357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How do I know that it’s </a:t>
            </a: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my CC efforts that </a:t>
            </a:r>
            <a:r>
              <a:rPr lang="en-US" altLang="en-US" sz="2000" dirty="0" smtClean="0">
                <a:solidFill>
                  <a:schemeClr val="bg1"/>
                </a:solidFill>
                <a:ea typeface="MS PGothic" pitchFamily="34" charset="-128"/>
              </a:rPr>
              <a:t>lead</a:t>
            </a:r>
            <a:endParaRPr lang="en-US" altLang="en-US" sz="2000" dirty="0">
              <a:solidFill>
                <a:schemeClr val="bg1"/>
              </a:solidFill>
              <a:ea typeface="MS PGothic" pitchFamily="34" charset="-128"/>
            </a:endParaRP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to the business/social  </a:t>
            </a: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benefits?</a:t>
            </a:r>
          </a:p>
        </p:txBody>
      </p:sp>
      <p:sp>
        <p:nvSpPr>
          <p:cNvPr id="8" name="Oval Callout 3"/>
          <p:cNvSpPr>
            <a:spLocks noChangeArrowheads="1"/>
          </p:cNvSpPr>
          <p:nvPr/>
        </p:nvSpPr>
        <p:spPr bwMode="auto">
          <a:xfrm>
            <a:off x="228600" y="2762250"/>
            <a:ext cx="3962400" cy="1257300"/>
          </a:xfrm>
          <a:prstGeom prst="wedgeEllipseCallout">
            <a:avLst>
              <a:gd name="adj1" fmla="val 36363"/>
              <a:gd name="adj2" fmla="val 88158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Who has the </a:t>
            </a: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time/resources?</a:t>
            </a:r>
          </a:p>
        </p:txBody>
      </p:sp>
      <p:sp>
        <p:nvSpPr>
          <p:cNvPr id="9" name="Oval Callout 3"/>
          <p:cNvSpPr>
            <a:spLocks noChangeArrowheads="1"/>
          </p:cNvSpPr>
          <p:nvPr/>
        </p:nvSpPr>
        <p:spPr bwMode="auto">
          <a:xfrm>
            <a:off x="4892040" y="3131820"/>
            <a:ext cx="3733800" cy="1257300"/>
          </a:xfrm>
          <a:prstGeom prst="wedgeEllipseCallout">
            <a:avLst>
              <a:gd name="adj1" fmla="val -50151"/>
              <a:gd name="adj2" fmla="val 54219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What should I be </a:t>
            </a: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a typeface="MS PGothic" pitchFamily="34" charset="-128"/>
              </a:rPr>
              <a:t>measuring?</a:t>
            </a:r>
          </a:p>
        </p:txBody>
      </p:sp>
    </p:spTree>
    <p:extLst>
      <p:ext uri="{BB962C8B-B14F-4D97-AF65-F5344CB8AC3E}">
        <p14:creationId xmlns:p14="http://schemas.microsoft.com/office/powerpoint/2010/main" val="955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to Measurement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680387" y="1467155"/>
            <a:ext cx="1751833" cy="24517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63513" indent="-163513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6BBAE"/>
              </a:buClr>
              <a:buSzPct val="80000"/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5760" indent="-1905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6BBAE"/>
              </a:buClr>
              <a:buSzPct val="80000"/>
              <a:buFont typeface="Arial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30352" indent="-164592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6BBAE"/>
              </a:buClr>
              <a:buSzPct val="55000"/>
              <a:buFont typeface="Courier New" charset="0"/>
              <a:buChar char="o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charset="0"/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charset="0"/>
              <a:buNone/>
            </a:pPr>
            <a:r>
              <a:rPr lang="en-US" b="1" dirty="0">
                <a:solidFill>
                  <a:schemeClr val="bg1"/>
                </a:solidFill>
              </a:rPr>
              <a:t>Determine Outcomes and Impact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23339" y="1467155"/>
            <a:ext cx="1751833" cy="24517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3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Decide What to Measure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966292" y="1467155"/>
            <a:ext cx="1751833" cy="24517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4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Select Methods and Tools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37435" y="1467155"/>
            <a:ext cx="1751833" cy="24517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Identify Goals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1028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Model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753856"/>
            <a:ext cx="8330813" cy="352128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en-US" dirty="0"/>
              <a:t>Many program evaluators </a:t>
            </a:r>
            <a:r>
              <a:rPr lang="en-US" altLang="en-US" dirty="0" smtClean="0"/>
              <a:t>use </a:t>
            </a:r>
            <a:r>
              <a:rPr lang="en-US" altLang="en-US" dirty="0"/>
              <a:t>the logic model as the process for both strategic planning and program evaluation.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en-US" dirty="0" smtClean="0"/>
              <a:t>The </a:t>
            </a:r>
            <a:r>
              <a:rPr lang="en-US" altLang="en-US" dirty="0"/>
              <a:t>focus is often on one program, but can also be applied to a set of programs if the objectives are the same.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2"/>
          <a:srcRect l="45131" t="44319" r="13679" b="44351"/>
          <a:stretch/>
        </p:blipFill>
        <p:spPr>
          <a:xfrm>
            <a:off x="727518" y="3069867"/>
            <a:ext cx="7790173" cy="12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 Model for Evaluation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2683" y="531003"/>
          <a:ext cx="8712400" cy="220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05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759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…for which we will need…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 order to undertake this project and achieve the aforementioned outputs, we will conduct the following activities…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Those changes will be a consequence of our work in XYZ, demonstrated by these products of our inputs.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 the journey to systemic changes we will see the following changes to XYZ in 1-3 then 4-6 years.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 wish to effect systemic changes for XYZ in 7-10 years.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2683" y="2795216"/>
            <a:ext cx="1370430" cy="822258"/>
            <a:chOff x="0" y="1230359"/>
            <a:chExt cx="1370430" cy="822258"/>
          </a:xfrm>
        </p:grpSpPr>
        <p:sp>
          <p:nvSpPr>
            <p:cNvPr id="8" name="Rounded Rectangle 7"/>
            <p:cNvSpPr/>
            <p:nvPr/>
          </p:nvSpPr>
          <p:spPr>
            <a:xfrm>
              <a:off x="0" y="1230359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083" y="1254442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Resources /Inputs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4985" y="2826325"/>
            <a:ext cx="279795" cy="339866"/>
            <a:chOff x="1382303" y="1471113"/>
            <a:chExt cx="279795" cy="339866"/>
          </a:xfrm>
        </p:grpSpPr>
        <p:sp>
          <p:nvSpPr>
            <p:cNvPr id="11" name="Right Arrow 10"/>
            <p:cNvSpPr/>
            <p:nvPr/>
          </p:nvSpPr>
          <p:spPr>
            <a:xfrm rot="21581907" flipH="1">
              <a:off x="1382303" y="1471113"/>
              <a:ext cx="279795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6"/>
            <p:cNvSpPr/>
            <p:nvPr/>
          </p:nvSpPr>
          <p:spPr>
            <a:xfrm rot="21581907">
              <a:off x="1466240" y="1538865"/>
              <a:ext cx="1958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1634984" y="3215094"/>
            <a:ext cx="279795" cy="339866"/>
            <a:chOff x="1382303" y="1471113"/>
            <a:chExt cx="279795" cy="339866"/>
          </a:xfrm>
        </p:grpSpPr>
        <p:sp>
          <p:nvSpPr>
            <p:cNvPr id="14" name="Right Arrow 13"/>
            <p:cNvSpPr/>
            <p:nvPr/>
          </p:nvSpPr>
          <p:spPr>
            <a:xfrm rot="21581907" flipH="1">
              <a:off x="1382303" y="1471113"/>
              <a:ext cx="279795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6"/>
            <p:cNvSpPr/>
            <p:nvPr/>
          </p:nvSpPr>
          <p:spPr>
            <a:xfrm rot="21581907">
              <a:off x="1466240" y="1538865"/>
              <a:ext cx="1958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14968" y="2803965"/>
            <a:ext cx="1370430" cy="822258"/>
            <a:chOff x="1662285" y="1239108"/>
            <a:chExt cx="1370430" cy="822258"/>
          </a:xfrm>
        </p:grpSpPr>
        <p:sp>
          <p:nvSpPr>
            <p:cNvPr id="17" name="Rounded Rectangle 16"/>
            <p:cNvSpPr/>
            <p:nvPr/>
          </p:nvSpPr>
          <p:spPr>
            <a:xfrm>
              <a:off x="1662285" y="1239108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377908"/>
                <a:satOff val="-8417"/>
                <a:lumOff val="15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1686368" y="1263191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Activities</a:t>
              </a:r>
              <a:endParaRPr lang="en-US" sz="2000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80424" y="2862899"/>
            <a:ext cx="239802" cy="339866"/>
            <a:chOff x="3127742" y="1507687"/>
            <a:chExt cx="239802" cy="339866"/>
          </a:xfrm>
        </p:grpSpPr>
        <p:sp>
          <p:nvSpPr>
            <p:cNvPr id="20" name="Right Arrow 19"/>
            <p:cNvSpPr/>
            <p:nvPr/>
          </p:nvSpPr>
          <p:spPr>
            <a:xfrm flipH="1">
              <a:off x="3127742" y="1507687"/>
              <a:ext cx="239802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837211"/>
                <a:satOff val="-11222"/>
                <a:lumOff val="20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0"/>
            <p:cNvSpPr/>
            <p:nvPr/>
          </p:nvSpPr>
          <p:spPr>
            <a:xfrm>
              <a:off x="3199683" y="1575660"/>
              <a:ext cx="167861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3380424" y="3253525"/>
            <a:ext cx="239802" cy="339866"/>
            <a:chOff x="3127742" y="1507687"/>
            <a:chExt cx="239802" cy="339866"/>
          </a:xfrm>
        </p:grpSpPr>
        <p:sp>
          <p:nvSpPr>
            <p:cNvPr id="23" name="Right Arrow 22"/>
            <p:cNvSpPr/>
            <p:nvPr/>
          </p:nvSpPr>
          <p:spPr>
            <a:xfrm flipH="1">
              <a:off x="3127742" y="1507687"/>
              <a:ext cx="239802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837211"/>
                <a:satOff val="-11222"/>
                <a:lumOff val="20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10"/>
            <p:cNvSpPr/>
            <p:nvPr/>
          </p:nvSpPr>
          <p:spPr>
            <a:xfrm>
              <a:off x="3199683" y="1575660"/>
              <a:ext cx="167861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78653" y="2803965"/>
            <a:ext cx="1370430" cy="822258"/>
            <a:chOff x="3425970" y="1239108"/>
            <a:chExt cx="1370430" cy="822258"/>
          </a:xfrm>
        </p:grpSpPr>
        <p:sp>
          <p:nvSpPr>
            <p:cNvPr id="26" name="Rounded Rectangle 25"/>
            <p:cNvSpPr/>
            <p:nvPr/>
          </p:nvSpPr>
          <p:spPr>
            <a:xfrm>
              <a:off x="3425970" y="1239108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755816"/>
                <a:satOff val="-16833"/>
                <a:lumOff val="3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2"/>
            <p:cNvSpPr/>
            <p:nvPr/>
          </p:nvSpPr>
          <p:spPr>
            <a:xfrm>
              <a:off x="3450053" y="1263191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Outputs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26778" y="2862333"/>
            <a:ext cx="235584" cy="339866"/>
            <a:chOff x="4874096" y="1507121"/>
            <a:chExt cx="235584" cy="339866"/>
          </a:xfrm>
        </p:grpSpPr>
        <p:sp>
          <p:nvSpPr>
            <p:cNvPr id="29" name="Right Arrow 28"/>
            <p:cNvSpPr/>
            <p:nvPr/>
          </p:nvSpPr>
          <p:spPr>
            <a:xfrm rot="26243" flipH="1">
              <a:off x="4874096" y="1507121"/>
              <a:ext cx="235584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674422"/>
                <a:satOff val="-22445"/>
                <a:lumOff val="40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/>
            <p:nvPr/>
          </p:nvSpPr>
          <p:spPr>
            <a:xfrm rot="26243">
              <a:off x="4944770" y="1575364"/>
              <a:ext cx="164909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>
            <a:off x="5126778" y="3215094"/>
            <a:ext cx="235584" cy="339866"/>
            <a:chOff x="4874096" y="1507121"/>
            <a:chExt cx="235584" cy="339866"/>
          </a:xfrm>
        </p:grpSpPr>
        <p:sp>
          <p:nvSpPr>
            <p:cNvPr id="32" name="Right Arrow 31"/>
            <p:cNvSpPr/>
            <p:nvPr/>
          </p:nvSpPr>
          <p:spPr>
            <a:xfrm rot="26243" flipH="1">
              <a:off x="4874096" y="1507121"/>
              <a:ext cx="235584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674422"/>
                <a:satOff val="-22445"/>
                <a:lumOff val="40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14"/>
            <p:cNvSpPr/>
            <p:nvPr/>
          </p:nvSpPr>
          <p:spPr>
            <a:xfrm rot="26243">
              <a:off x="4944770" y="1575364"/>
              <a:ext cx="164909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12951" y="2819299"/>
            <a:ext cx="1370430" cy="822258"/>
            <a:chOff x="5260268" y="1225105"/>
            <a:chExt cx="1370430" cy="822258"/>
          </a:xfrm>
        </p:grpSpPr>
        <p:sp>
          <p:nvSpPr>
            <p:cNvPr id="35" name="Rounded Rectangle 34"/>
            <p:cNvSpPr/>
            <p:nvPr/>
          </p:nvSpPr>
          <p:spPr>
            <a:xfrm>
              <a:off x="5260268" y="1225105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133725"/>
                <a:satOff val="-25250"/>
                <a:lumOff val="45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16"/>
            <p:cNvSpPr/>
            <p:nvPr/>
          </p:nvSpPr>
          <p:spPr>
            <a:xfrm>
              <a:off x="5284351" y="1249188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Outcomes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55009" y="2838694"/>
            <a:ext cx="259510" cy="339866"/>
            <a:chOff x="6702327" y="1483482"/>
            <a:chExt cx="259510" cy="339866"/>
          </a:xfrm>
        </p:grpSpPr>
        <p:sp>
          <p:nvSpPr>
            <p:cNvPr id="38" name="Right Arrow 37"/>
            <p:cNvSpPr/>
            <p:nvPr/>
          </p:nvSpPr>
          <p:spPr>
            <a:xfrm rot="14068" flipH="1">
              <a:off x="6702327" y="1483482"/>
              <a:ext cx="259510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511633"/>
                <a:satOff val="-33667"/>
                <a:lumOff val="6078"/>
                <a:alphaOff val="0"/>
              </a:schemeClr>
            </a:fillRef>
            <a:effectRef idx="0">
              <a:schemeClr val="accent2">
                <a:hueOff val="5511633"/>
                <a:satOff val="-33667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18"/>
            <p:cNvSpPr/>
            <p:nvPr/>
          </p:nvSpPr>
          <p:spPr>
            <a:xfrm rot="14068">
              <a:off x="6780180" y="1551614"/>
              <a:ext cx="1816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0800000">
            <a:off x="6993935" y="3230428"/>
            <a:ext cx="259510" cy="339866"/>
            <a:chOff x="6702327" y="1483482"/>
            <a:chExt cx="259510" cy="339866"/>
          </a:xfrm>
        </p:grpSpPr>
        <p:sp>
          <p:nvSpPr>
            <p:cNvPr id="41" name="Right Arrow 40"/>
            <p:cNvSpPr/>
            <p:nvPr/>
          </p:nvSpPr>
          <p:spPr>
            <a:xfrm rot="14068" flipH="1">
              <a:off x="6702327" y="1483482"/>
              <a:ext cx="259510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511633"/>
                <a:satOff val="-33667"/>
                <a:lumOff val="6078"/>
                <a:alphaOff val="0"/>
              </a:schemeClr>
            </a:fillRef>
            <a:effectRef idx="0">
              <a:schemeClr val="accent2">
                <a:hueOff val="5511633"/>
                <a:satOff val="-33667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18"/>
            <p:cNvSpPr/>
            <p:nvPr/>
          </p:nvSpPr>
          <p:spPr>
            <a:xfrm rot="14068">
              <a:off x="6780180" y="1551614"/>
              <a:ext cx="1816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248972" y="2828048"/>
            <a:ext cx="1370430" cy="822258"/>
            <a:chOff x="6996289" y="1218001"/>
            <a:chExt cx="1370430" cy="822258"/>
          </a:xfrm>
        </p:grpSpPr>
        <p:sp>
          <p:nvSpPr>
            <p:cNvPr id="44" name="Rounded Rectangle 43"/>
            <p:cNvSpPr/>
            <p:nvPr/>
          </p:nvSpPr>
          <p:spPr>
            <a:xfrm>
              <a:off x="6996289" y="1218001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511633"/>
                <a:satOff val="-33667"/>
                <a:lumOff val="6078"/>
                <a:alphaOff val="0"/>
              </a:schemeClr>
            </a:fillRef>
            <a:effectRef idx="0">
              <a:schemeClr val="accent2">
                <a:hueOff val="5511633"/>
                <a:satOff val="-33667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20"/>
            <p:cNvSpPr/>
            <p:nvPr/>
          </p:nvSpPr>
          <p:spPr>
            <a:xfrm>
              <a:off x="7020372" y="1242084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Impact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41769" y="3751585"/>
            <a:ext cx="2059859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Your planned work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19908" y="3751585"/>
            <a:ext cx="27099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24697" y="3766127"/>
            <a:ext cx="22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Your intended results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757312" y="3751585"/>
            <a:ext cx="483800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0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Logic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D134A-CDD4-0644-94EE-F7236374EB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7548" y="2992356"/>
            <a:ext cx="1370430" cy="822258"/>
            <a:chOff x="0" y="1230359"/>
            <a:chExt cx="1370430" cy="822258"/>
          </a:xfrm>
        </p:grpSpPr>
        <p:sp>
          <p:nvSpPr>
            <p:cNvPr id="7" name="Rounded Rectangle 6"/>
            <p:cNvSpPr/>
            <p:nvPr/>
          </p:nvSpPr>
          <p:spPr>
            <a:xfrm>
              <a:off x="0" y="1230359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083" y="1254442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Resources /Inputs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9850" y="3023465"/>
            <a:ext cx="279795" cy="339866"/>
            <a:chOff x="1382303" y="1471113"/>
            <a:chExt cx="279795" cy="339866"/>
          </a:xfrm>
        </p:grpSpPr>
        <p:sp>
          <p:nvSpPr>
            <p:cNvPr id="10" name="Right Arrow 9"/>
            <p:cNvSpPr/>
            <p:nvPr/>
          </p:nvSpPr>
          <p:spPr>
            <a:xfrm rot="21581907" flipH="1">
              <a:off x="1382303" y="1471113"/>
              <a:ext cx="279795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 rot="21581907">
              <a:off x="1466240" y="1538865"/>
              <a:ext cx="1958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1689849" y="3412234"/>
            <a:ext cx="279795" cy="339866"/>
            <a:chOff x="1382303" y="1471113"/>
            <a:chExt cx="279795" cy="339866"/>
          </a:xfrm>
        </p:grpSpPr>
        <p:sp>
          <p:nvSpPr>
            <p:cNvPr id="13" name="Right Arrow 12"/>
            <p:cNvSpPr/>
            <p:nvPr/>
          </p:nvSpPr>
          <p:spPr>
            <a:xfrm rot="21581907" flipH="1">
              <a:off x="1382303" y="1471113"/>
              <a:ext cx="279795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6"/>
            <p:cNvSpPr/>
            <p:nvPr/>
          </p:nvSpPr>
          <p:spPr>
            <a:xfrm rot="21581907">
              <a:off x="1466240" y="1538865"/>
              <a:ext cx="1958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9833" y="3001105"/>
            <a:ext cx="1370430" cy="822258"/>
            <a:chOff x="1662285" y="1239108"/>
            <a:chExt cx="1370430" cy="822258"/>
          </a:xfrm>
        </p:grpSpPr>
        <p:sp>
          <p:nvSpPr>
            <p:cNvPr id="16" name="Rounded Rectangle 15"/>
            <p:cNvSpPr/>
            <p:nvPr/>
          </p:nvSpPr>
          <p:spPr>
            <a:xfrm>
              <a:off x="1662285" y="1239108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377908"/>
                <a:satOff val="-8417"/>
                <a:lumOff val="15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8"/>
            <p:cNvSpPr/>
            <p:nvPr/>
          </p:nvSpPr>
          <p:spPr>
            <a:xfrm>
              <a:off x="1686368" y="1263191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Activities</a:t>
              </a:r>
              <a:endParaRPr lang="en-US" sz="2000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35289" y="3060039"/>
            <a:ext cx="239802" cy="339866"/>
            <a:chOff x="3127742" y="1507687"/>
            <a:chExt cx="239802" cy="339866"/>
          </a:xfrm>
        </p:grpSpPr>
        <p:sp>
          <p:nvSpPr>
            <p:cNvPr id="19" name="Right Arrow 18"/>
            <p:cNvSpPr/>
            <p:nvPr/>
          </p:nvSpPr>
          <p:spPr>
            <a:xfrm flipH="1">
              <a:off x="3127742" y="1507687"/>
              <a:ext cx="239802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837211"/>
                <a:satOff val="-11222"/>
                <a:lumOff val="20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10"/>
            <p:cNvSpPr/>
            <p:nvPr/>
          </p:nvSpPr>
          <p:spPr>
            <a:xfrm>
              <a:off x="3199683" y="1575660"/>
              <a:ext cx="167861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3435289" y="3450665"/>
            <a:ext cx="239802" cy="339866"/>
            <a:chOff x="3127742" y="1507687"/>
            <a:chExt cx="239802" cy="339866"/>
          </a:xfrm>
        </p:grpSpPr>
        <p:sp>
          <p:nvSpPr>
            <p:cNvPr id="22" name="Right Arrow 21"/>
            <p:cNvSpPr/>
            <p:nvPr/>
          </p:nvSpPr>
          <p:spPr>
            <a:xfrm flipH="1">
              <a:off x="3127742" y="1507687"/>
              <a:ext cx="239802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837211"/>
                <a:satOff val="-11222"/>
                <a:lumOff val="20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0"/>
            <p:cNvSpPr/>
            <p:nvPr/>
          </p:nvSpPr>
          <p:spPr>
            <a:xfrm>
              <a:off x="3199683" y="1575660"/>
              <a:ext cx="167861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3518" y="3001105"/>
            <a:ext cx="1370430" cy="822258"/>
            <a:chOff x="3425970" y="1239108"/>
            <a:chExt cx="1370430" cy="822258"/>
          </a:xfrm>
        </p:grpSpPr>
        <p:sp>
          <p:nvSpPr>
            <p:cNvPr id="25" name="Rounded Rectangle 24"/>
            <p:cNvSpPr/>
            <p:nvPr/>
          </p:nvSpPr>
          <p:spPr>
            <a:xfrm>
              <a:off x="3425970" y="1239108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755816"/>
                <a:satOff val="-16833"/>
                <a:lumOff val="3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3450053" y="1263191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Outputs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1643" y="3059473"/>
            <a:ext cx="235584" cy="339866"/>
            <a:chOff x="4874096" y="1507121"/>
            <a:chExt cx="235584" cy="339866"/>
          </a:xfrm>
        </p:grpSpPr>
        <p:sp>
          <p:nvSpPr>
            <p:cNvPr id="28" name="Right Arrow 27"/>
            <p:cNvSpPr/>
            <p:nvPr/>
          </p:nvSpPr>
          <p:spPr>
            <a:xfrm rot="26243" flipH="1">
              <a:off x="4874096" y="1507121"/>
              <a:ext cx="235584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674422"/>
                <a:satOff val="-22445"/>
                <a:lumOff val="40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14"/>
            <p:cNvSpPr/>
            <p:nvPr/>
          </p:nvSpPr>
          <p:spPr>
            <a:xfrm rot="26243">
              <a:off x="4944770" y="1575364"/>
              <a:ext cx="164909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5181643" y="3412234"/>
            <a:ext cx="235584" cy="339866"/>
            <a:chOff x="4874096" y="1507121"/>
            <a:chExt cx="235584" cy="339866"/>
          </a:xfrm>
        </p:grpSpPr>
        <p:sp>
          <p:nvSpPr>
            <p:cNvPr id="31" name="Right Arrow 30"/>
            <p:cNvSpPr/>
            <p:nvPr/>
          </p:nvSpPr>
          <p:spPr>
            <a:xfrm rot="26243" flipH="1">
              <a:off x="4874096" y="1507121"/>
              <a:ext cx="235584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674422"/>
                <a:satOff val="-22445"/>
                <a:lumOff val="40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14"/>
            <p:cNvSpPr/>
            <p:nvPr/>
          </p:nvSpPr>
          <p:spPr>
            <a:xfrm rot="26243">
              <a:off x="4944770" y="1575364"/>
              <a:ext cx="164909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67816" y="3016439"/>
            <a:ext cx="1370430" cy="822258"/>
            <a:chOff x="5260268" y="1225105"/>
            <a:chExt cx="1370430" cy="822258"/>
          </a:xfrm>
        </p:grpSpPr>
        <p:sp>
          <p:nvSpPr>
            <p:cNvPr id="34" name="Rounded Rectangle 33"/>
            <p:cNvSpPr/>
            <p:nvPr/>
          </p:nvSpPr>
          <p:spPr>
            <a:xfrm>
              <a:off x="5260268" y="1225105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133725"/>
                <a:satOff val="-25250"/>
                <a:lumOff val="45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6"/>
            <p:cNvSpPr/>
            <p:nvPr/>
          </p:nvSpPr>
          <p:spPr>
            <a:xfrm>
              <a:off x="5284351" y="1249188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Outcomes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09874" y="3035834"/>
            <a:ext cx="259510" cy="339866"/>
            <a:chOff x="6702327" y="1483482"/>
            <a:chExt cx="259510" cy="339866"/>
          </a:xfrm>
        </p:grpSpPr>
        <p:sp>
          <p:nvSpPr>
            <p:cNvPr id="37" name="Right Arrow 36"/>
            <p:cNvSpPr/>
            <p:nvPr/>
          </p:nvSpPr>
          <p:spPr>
            <a:xfrm rot="14068" flipH="1">
              <a:off x="6702327" y="1483482"/>
              <a:ext cx="259510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511633"/>
                <a:satOff val="-33667"/>
                <a:lumOff val="6078"/>
                <a:alphaOff val="0"/>
              </a:schemeClr>
            </a:fillRef>
            <a:effectRef idx="0">
              <a:schemeClr val="accent2">
                <a:hueOff val="5511633"/>
                <a:satOff val="-33667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18"/>
            <p:cNvSpPr/>
            <p:nvPr/>
          </p:nvSpPr>
          <p:spPr>
            <a:xfrm rot="14068">
              <a:off x="6780180" y="1551614"/>
              <a:ext cx="1816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0800000">
            <a:off x="7048800" y="3427568"/>
            <a:ext cx="259510" cy="339866"/>
            <a:chOff x="6702327" y="1483482"/>
            <a:chExt cx="259510" cy="339866"/>
          </a:xfrm>
        </p:grpSpPr>
        <p:sp>
          <p:nvSpPr>
            <p:cNvPr id="40" name="Right Arrow 39"/>
            <p:cNvSpPr/>
            <p:nvPr/>
          </p:nvSpPr>
          <p:spPr>
            <a:xfrm rot="14068" flipH="1">
              <a:off x="6702327" y="1483482"/>
              <a:ext cx="259510" cy="3398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511633"/>
                <a:satOff val="-33667"/>
                <a:lumOff val="6078"/>
                <a:alphaOff val="0"/>
              </a:schemeClr>
            </a:fillRef>
            <a:effectRef idx="0">
              <a:schemeClr val="accent2">
                <a:hueOff val="5511633"/>
                <a:satOff val="-33667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18"/>
            <p:cNvSpPr/>
            <p:nvPr/>
          </p:nvSpPr>
          <p:spPr>
            <a:xfrm rot="14068">
              <a:off x="6780180" y="1551614"/>
              <a:ext cx="181657" cy="20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03837" y="3025188"/>
            <a:ext cx="1370430" cy="822258"/>
            <a:chOff x="6996289" y="1218001"/>
            <a:chExt cx="1370430" cy="822258"/>
          </a:xfrm>
        </p:grpSpPr>
        <p:sp>
          <p:nvSpPr>
            <p:cNvPr id="43" name="Rounded Rectangle 42"/>
            <p:cNvSpPr/>
            <p:nvPr/>
          </p:nvSpPr>
          <p:spPr>
            <a:xfrm>
              <a:off x="6996289" y="1218001"/>
              <a:ext cx="1370430" cy="82225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511633"/>
                <a:satOff val="-33667"/>
                <a:lumOff val="6078"/>
                <a:alphaOff val="0"/>
              </a:schemeClr>
            </a:fillRef>
            <a:effectRef idx="0">
              <a:schemeClr val="accent2">
                <a:hueOff val="5511633"/>
                <a:satOff val="-33667"/>
                <a:lumOff val="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20"/>
            <p:cNvSpPr/>
            <p:nvPr/>
          </p:nvSpPr>
          <p:spPr>
            <a:xfrm>
              <a:off x="7020372" y="1242084"/>
              <a:ext cx="1322264" cy="774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mbria" pitchFamily="18" charset="0"/>
                </a:rPr>
                <a:t>Impact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96634" y="3948725"/>
            <a:ext cx="2059859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Your planned work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74773" y="3948725"/>
            <a:ext cx="27099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79562" y="3963267"/>
            <a:ext cx="22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Your intended results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812177" y="3948725"/>
            <a:ext cx="483800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6766" y="1019526"/>
            <a:ext cx="13739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Staff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Volunteers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Time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Money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Research Base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Materials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Equipment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Technology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Partners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07465" y="1019526"/>
            <a:ext cx="18070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Conduct workshops, meetings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Deliver services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Develop products, curriculum, resources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Train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Assess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Facilitate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Partner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Work with media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1150" y="1013030"/>
            <a:ext cx="173022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# of participants trained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# instructional/service hours provided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# of people served/in attendance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# meetings held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# materials produced/distributed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rgbClr val="999999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01376" y="1019526"/>
            <a:ext cx="16876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Participants know more and can apply knowledge effectively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Additional skills shown in volunteers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Those served through volunteer effort are better able to do X</a:t>
            </a:r>
            <a:endParaRPr lang="en-US" sz="1200" b="1" i="1" dirty="0">
              <a:solidFill>
                <a:srgbClr val="999999">
                  <a:lumMod val="75000"/>
                </a:srgbClr>
              </a:solidFill>
              <a:latin typeface="Cambria" pitchFamily="18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Behavior change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rgbClr val="9BBB59">
                  <a:lumMod val="75000"/>
                </a:srgbClr>
              </a:solidFill>
              <a:latin typeface="Cambria" pitchFamily="18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rgbClr val="9BBB59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65265" y="1013031"/>
            <a:ext cx="1828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Create more social and business value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Improve global conditions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Altered status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Engaged employees advocate on behalf of the company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999999">
                    <a:lumMod val="75000"/>
                  </a:srgbClr>
                </a:solidFill>
                <a:latin typeface="Cambria" pitchFamily="18" charset="0"/>
              </a:rPr>
              <a:t>Civic, environmental, social</a:t>
            </a:r>
          </a:p>
          <a:p>
            <a:pPr defTabSz="914400"/>
            <a:endParaRPr lang="en-US" sz="1200" b="1" i="1" dirty="0">
              <a:solidFill>
                <a:srgbClr val="999999">
                  <a:lumMod val="75000"/>
                </a:srgbClr>
              </a:solidFill>
              <a:latin typeface="Cambria" pitchFamily="18" charset="0"/>
            </a:endParaRPr>
          </a:p>
          <a:p>
            <a:pPr defTabSz="914400"/>
            <a:endParaRPr lang="en-US" sz="1400" b="1" i="1" dirty="0">
              <a:solidFill>
                <a:srgbClr val="9BBB5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BC C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7C8A"/>
      </a:accent1>
      <a:accent2>
        <a:srgbClr val="C0BBAE"/>
      </a:accent2>
      <a:accent3>
        <a:srgbClr val="A6C4BC"/>
      </a:accent3>
      <a:accent4>
        <a:srgbClr val="E29326"/>
      </a:accent4>
      <a:accent5>
        <a:srgbClr val="8C2332"/>
      </a:accent5>
      <a:accent6>
        <a:srgbClr val="8E734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2011-Center TemplateV3-2017" id="{66A8E9E6-A3A7-034D-B124-E4C14AD34021}" vid="{9E7E0C9C-ED16-D043-A22D-471B712F64D1}"/>
    </a:ext>
  </a:extLst>
</a:theme>
</file>

<file path=ppt/theme/theme2.xml><?xml version="1.0" encoding="utf-8"?>
<a:theme xmlns:a="http://schemas.openxmlformats.org/drawingml/2006/main" name="1_Office Theme">
  <a:themeElements>
    <a:clrScheme name="BC C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7C8A"/>
      </a:accent1>
      <a:accent2>
        <a:srgbClr val="C0BBAE"/>
      </a:accent2>
      <a:accent3>
        <a:srgbClr val="A6C4BC"/>
      </a:accent3>
      <a:accent4>
        <a:srgbClr val="E29326"/>
      </a:accent4>
      <a:accent5>
        <a:srgbClr val="8C2332"/>
      </a:accent5>
      <a:accent6>
        <a:srgbClr val="8E734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2011-Center TemplateV3-2017" id="{66A8E9E6-A3A7-034D-B124-E4C14AD34021}" vid="{13977C82-540A-FA4D-AB12-61D8186D9773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PP2016-Center TemplateV3-2017</Template>
  <TotalTime>46</TotalTime>
  <Words>1732</Words>
  <Application>Microsoft Office PowerPoint</Application>
  <PresentationFormat>On-screen Show (16:9)</PresentationFormat>
  <Paragraphs>352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Cambria</vt:lpstr>
      <vt:lpstr>Courier New</vt:lpstr>
      <vt:lpstr>굴림</vt:lpstr>
      <vt:lpstr>Times</vt:lpstr>
      <vt:lpstr>Wingdings</vt:lpstr>
      <vt:lpstr>Office Theme</vt:lpstr>
      <vt:lpstr>1_Office Theme</vt:lpstr>
      <vt:lpstr>Custom Design</vt:lpstr>
      <vt:lpstr>Measuring the Success of Your Corporate Citizenship Programs</vt:lpstr>
      <vt:lpstr>Why Is Measurement Important?</vt:lpstr>
      <vt:lpstr>Measurement Context </vt:lpstr>
      <vt:lpstr> Measurement Context </vt:lpstr>
      <vt:lpstr>Measurement Hurdles</vt:lpstr>
      <vt:lpstr>Steps to Measurement</vt:lpstr>
      <vt:lpstr>Logic Model </vt:lpstr>
      <vt:lpstr>The Logic Model for Evaluation </vt:lpstr>
      <vt:lpstr>The Logic Model</vt:lpstr>
      <vt:lpstr>Logic Model for Evaluation</vt:lpstr>
      <vt:lpstr>Something to Think About…</vt:lpstr>
      <vt:lpstr>Outcomes/Impact</vt:lpstr>
      <vt:lpstr>Levels of Outcomes/Impact</vt:lpstr>
      <vt:lpstr>Determining Impacts Logical Linkages </vt:lpstr>
      <vt:lpstr>Determining Impacts Logical Linkages </vt:lpstr>
      <vt:lpstr>Measuring Business Value</vt:lpstr>
      <vt:lpstr>UL Impact Assessment Questions </vt:lpstr>
      <vt:lpstr>Link Between Outcomes &amp; Impacts</vt:lpstr>
      <vt:lpstr>Group Exercise: Determining Impacts</vt:lpstr>
      <vt:lpstr>Concluding Thoughts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Success of Your Corporate Citizenship Programs</dc:title>
  <dc:creator>Katherine Duceman</dc:creator>
  <cp:lastModifiedBy>Roger Schrader</cp:lastModifiedBy>
  <cp:revision>10</cp:revision>
  <dcterms:created xsi:type="dcterms:W3CDTF">2018-03-05T19:45:06Z</dcterms:created>
  <dcterms:modified xsi:type="dcterms:W3CDTF">2018-04-04T13:47:08Z</dcterms:modified>
</cp:coreProperties>
</file>