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4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  <p:sldMasterId id="2147483679" r:id="rId2"/>
    <p:sldMasterId id="2147483680" r:id="rId3"/>
  </p:sldMasterIdLst>
  <p:notesMasterIdLst>
    <p:notesMasterId r:id="rId6"/>
  </p:notesMasterIdLst>
  <p:sldIdLst>
    <p:sldId id="388" r:id="rId4"/>
    <p:sldId id="389" r:id="rId5"/>
  </p:sldIdLst>
  <p:sldSz cx="9144000" cy="5143500" type="screen16x9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0">
          <p15:clr>
            <a:srgbClr val="A4A3A4"/>
          </p15:clr>
        </p15:guide>
        <p15:guide id="2" pos="2928" userDrawn="1">
          <p15:clr>
            <a:srgbClr val="A4A3A4"/>
          </p15:clr>
        </p15:guide>
        <p15:guide id="3" pos="55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2332"/>
    <a:srgbClr val="B7BDC4"/>
    <a:srgbClr val="235172"/>
    <a:srgbClr val="F05A00"/>
    <a:srgbClr val="4D4D4D"/>
    <a:srgbClr val="A6A6A6"/>
    <a:srgbClr val="D9D9D9"/>
    <a:srgbClr val="96C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43" autoAdjust="0"/>
    <p:restoredTop sz="99654" autoAdjust="0"/>
  </p:normalViewPr>
  <p:slideViewPr>
    <p:cSldViewPr snapToGrid="0">
      <p:cViewPr varScale="1">
        <p:scale>
          <a:sx n="121" d="100"/>
          <a:sy n="121" d="100"/>
        </p:scale>
        <p:origin x="261" y="60"/>
      </p:cViewPr>
      <p:guideLst>
        <p:guide orient="horz" pos="3060"/>
        <p:guide pos="2928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80E0-BB0C-2E42-822E-9F47065D82E8}" type="datetimeFigureOut">
              <a:rPr lang="en-US" smtClean="0"/>
              <a:pPr/>
              <a:t>4/26/2019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38D6C-5933-2946-AD3C-7AD909D36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008403"/>
            <a:ext cx="8273418" cy="12954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3800"/>
              </a:lnSpc>
              <a:defRPr sz="3200" b="0" i="0" baseline="0">
                <a:latin typeface="Arial"/>
                <a:cs typeface="Arial"/>
              </a:defRPr>
            </a:lvl1pPr>
          </a:lstStyle>
          <a:p>
            <a:r>
              <a:rPr lang="en-US" dirty="0"/>
              <a:t>Add breakout title here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424452"/>
            <a:ext cx="8246962" cy="14287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600"/>
              </a:spcBef>
              <a:buClr>
                <a:schemeClr val="accent2"/>
              </a:buClr>
              <a:buFontTx/>
              <a:buNone/>
              <a:defRPr sz="12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>
              <a:buClr>
                <a:schemeClr val="accent2"/>
              </a:buClr>
              <a:buFontTx/>
              <a:buNone/>
            </a:pPr>
            <a:r>
              <a:rPr lang="en-US" sz="1600" dirty="0"/>
              <a:t>Add moderator</a:t>
            </a:r>
            <a:r>
              <a:rPr lang="en-US" sz="1600" baseline="0" dirty="0"/>
              <a:t> here</a:t>
            </a:r>
          </a:p>
          <a:p>
            <a:pPr marL="0" indent="0">
              <a:buClr>
                <a:schemeClr val="accent2"/>
              </a:buClr>
              <a:buFontTx/>
              <a:buNone/>
            </a:pPr>
            <a:r>
              <a:rPr lang="en-US" sz="1600" baseline="0" dirty="0"/>
              <a:t>Add speaker #1 here</a:t>
            </a:r>
          </a:p>
          <a:p>
            <a:pPr marL="0" indent="0">
              <a:buClr>
                <a:schemeClr val="accent2"/>
              </a:buClr>
              <a:buFontTx/>
              <a:buNone/>
            </a:pPr>
            <a:r>
              <a:rPr lang="en-US" sz="1600" baseline="0" dirty="0"/>
              <a:t>Add Speaker #2 here</a:t>
            </a:r>
          </a:p>
          <a:p>
            <a:pPr marL="0" indent="0">
              <a:buClr>
                <a:schemeClr val="accent2"/>
              </a:buClr>
              <a:buFontTx/>
              <a:buNone/>
            </a:pPr>
            <a:r>
              <a:rPr lang="en-US" sz="1600" baseline="0" dirty="0"/>
              <a:t>Add Speaker #3 here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3038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lock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2D134A-CDD4-0644-94EE-F7236374EB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208338"/>
          </a:xfrm>
        </p:spPr>
        <p:txBody>
          <a:bodyPr/>
          <a:lstStyle>
            <a:lvl1pPr marL="0" indent="0">
              <a:spcBef>
                <a:spcPts val="1700"/>
              </a:spcBef>
              <a:buNone/>
              <a:tabLst>
                <a:tab pos="862013" algn="l"/>
              </a:tabLst>
              <a:defRPr/>
            </a:lvl1pPr>
            <a:lvl2pPr marL="175260" indent="0">
              <a:buNone/>
              <a:defRPr/>
            </a:lvl2pPr>
            <a:lvl3pPr marL="365760" indent="0"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904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B271A6-E94B-BF4C-92A8-A975CE0354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4605" y="-25090"/>
            <a:ext cx="9188605" cy="516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1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8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1824" userDrawn="1">
          <p15:clr>
            <a:srgbClr val="F26B43"/>
          </p15:clr>
        </p15:guide>
        <p15:guide id="4" orient="horz" pos="948" userDrawn="1">
          <p15:clr>
            <a:srgbClr val="F26B43"/>
          </p15:clr>
        </p15:guide>
        <p15:guide id="5" orient="horz" pos="1716" userDrawn="1">
          <p15:clr>
            <a:srgbClr val="F26B43"/>
          </p15:clr>
        </p15:guide>
        <p15:guide id="6" orient="horz" pos="3084" userDrawn="1">
          <p15:clr>
            <a:srgbClr val="F26B43"/>
          </p15:clr>
        </p15:guide>
        <p15:guide id="7" pos="549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999978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686800" cy="7397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66800"/>
            <a:ext cx="8229600" cy="32083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737100"/>
            <a:ext cx="2133600" cy="27463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184A19A9-C817-6249-A0A2-E6459FDCC5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3269327" y="4737100"/>
            <a:ext cx="2089150" cy="27463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Arial"/>
              </a:rPr>
              <a:t>© </a:t>
            </a:r>
            <a:r>
              <a:rPr lang="en-US" sz="900" dirty="0" smtClean="0">
                <a:solidFill>
                  <a:schemeClr val="tx1"/>
                </a:solidFill>
                <a:latin typeface="Arial"/>
              </a:rPr>
              <a:t>2019 </a:t>
            </a:r>
            <a:r>
              <a:rPr lang="en-US" sz="900" dirty="0">
                <a:solidFill>
                  <a:schemeClr val="tx1"/>
                </a:solidFill>
                <a:latin typeface="Arial"/>
              </a:rPr>
              <a:t>Center for Corporate Citizenship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1" y="4651863"/>
            <a:ext cx="2056108" cy="445112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315701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63513" indent="-163513" algn="l" defTabSz="457200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/>
          <a:ea typeface="ＭＳ Ｐゴシック" charset="0"/>
          <a:cs typeface="Calibri"/>
        </a:defRPr>
      </a:lvl1pPr>
      <a:lvl2pPr marL="346075" indent="-190500" algn="l" defTabSz="457200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/>
          <a:ea typeface="ＭＳ Ｐゴシック" charset="0"/>
          <a:cs typeface="Calibri"/>
        </a:defRPr>
      </a:lvl2pPr>
      <a:lvl3pPr marL="530225" indent="-163513" algn="l" defTabSz="457200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SzPct val="5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Calibri"/>
          <a:ea typeface="ＭＳ Ｐゴシック" charset="0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03679DE-F06C-6749-A965-C34A07701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519" y="3199927"/>
            <a:ext cx="8246962" cy="61973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1 1 2 9</a:t>
            </a:r>
            <a:endParaRPr lang="en-US" sz="44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2FB4B1C-C279-4545-843B-7A6E6BA94D28}"/>
              </a:ext>
            </a:extLst>
          </p:cNvPr>
          <p:cNvGrpSpPr/>
          <p:nvPr/>
        </p:nvGrpSpPr>
        <p:grpSpPr>
          <a:xfrm>
            <a:off x="3483050" y="3819660"/>
            <a:ext cx="2177899" cy="0"/>
            <a:chOff x="3531665" y="3318122"/>
            <a:chExt cx="2177899" cy="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6F4A72-4E03-D64D-B1CD-F5917F2200C6}"/>
                </a:ext>
              </a:extLst>
            </p:cNvPr>
            <p:cNvCxnSpPr/>
            <p:nvPr/>
          </p:nvCxnSpPr>
          <p:spPr>
            <a:xfrm>
              <a:off x="3531665" y="3318122"/>
              <a:ext cx="503741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E017FEA-6876-5D4B-8D49-EDAEE90E2095}"/>
                </a:ext>
              </a:extLst>
            </p:cNvPr>
            <p:cNvCxnSpPr/>
            <p:nvPr/>
          </p:nvCxnSpPr>
          <p:spPr>
            <a:xfrm>
              <a:off x="4089718" y="3318122"/>
              <a:ext cx="503741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FC828D0-7C67-F448-8A49-D59CA427B690}"/>
                </a:ext>
              </a:extLst>
            </p:cNvPr>
            <p:cNvCxnSpPr/>
            <p:nvPr/>
          </p:nvCxnSpPr>
          <p:spPr>
            <a:xfrm>
              <a:off x="4647771" y="3318122"/>
              <a:ext cx="503741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397932E-F79C-1C4A-A959-B4480C768AB5}"/>
                </a:ext>
              </a:extLst>
            </p:cNvPr>
            <p:cNvCxnSpPr/>
            <p:nvPr/>
          </p:nvCxnSpPr>
          <p:spPr>
            <a:xfrm>
              <a:off x="5205823" y="3318122"/>
              <a:ext cx="503741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C8A8F4C2-4BE3-2743-889F-74F7C20AAA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Alliance Data Case Study: Data for </a:t>
            </a:r>
            <a:r>
              <a:rPr lang="en-US" dirty="0" smtClean="0"/>
              <a:t>good</a:t>
            </a:r>
            <a:r>
              <a:rPr lang="en-US" dirty="0"/>
              <a:t>: Maximizing impact through data-driven nonprofit partnerships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8A8F4C2-4BE3-2743-889F-74F7C20AAACB}"/>
              </a:ext>
            </a:extLst>
          </p:cNvPr>
          <p:cNvSpPr txBox="1">
            <a:spLocks/>
          </p:cNvSpPr>
          <p:nvPr/>
        </p:nvSpPr>
        <p:spPr>
          <a:xfrm>
            <a:off x="3202339" y="2589989"/>
            <a:ext cx="2783139" cy="600144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38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 smtClean="0">
                <a:solidFill>
                  <a:srgbClr val="8C2332"/>
                </a:solidFill>
              </a:rPr>
              <a:t>Check in code</a:t>
            </a:r>
            <a:endParaRPr lang="en-US" dirty="0">
              <a:solidFill>
                <a:srgbClr val="8C233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184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61B955-7F9D-A04E-A4BA-FA45CFD45456}"/>
              </a:ext>
            </a:extLst>
          </p:cNvPr>
          <p:cNvSpPr/>
          <p:nvPr/>
        </p:nvSpPr>
        <p:spPr>
          <a:xfrm>
            <a:off x="0" y="799416"/>
            <a:ext cx="9144000" cy="3504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A8F4C2-4BE3-2743-889F-74F7C20AAA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Alliance Data Case Study: Data for good: Maximizing impact through data-driven nonprofit partnerships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B80B6-FFB8-3E43-97C3-BC2D3F2CB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653502"/>
            <a:ext cx="8246962" cy="1428750"/>
          </a:xfrm>
        </p:spPr>
        <p:txBody>
          <a:bodyPr/>
          <a:lstStyle/>
          <a:p>
            <a:pPr lvl="0"/>
            <a:r>
              <a:rPr lang="en-US" b="1" dirty="0">
                <a:solidFill>
                  <a:srgbClr val="8C2332"/>
                </a:solidFill>
              </a:rPr>
              <a:t>Moderator</a:t>
            </a:r>
            <a:r>
              <a:rPr lang="en-US" b="1" dirty="0" smtClean="0">
                <a:solidFill>
                  <a:srgbClr val="8C2332"/>
                </a:solidFill>
              </a:rPr>
              <a:t>: </a:t>
            </a:r>
            <a:r>
              <a:rPr lang="en-US" b="1" dirty="0" smtClean="0"/>
              <a:t>Dana Beckman, </a:t>
            </a:r>
            <a:r>
              <a:rPr lang="en-US" dirty="0" smtClean="0"/>
              <a:t>Director of Corporate Affairs</a:t>
            </a:r>
            <a:r>
              <a:rPr lang="en-US" dirty="0"/>
              <a:t>, Alliance Data</a:t>
            </a:r>
            <a:endParaRPr lang="en-US" dirty="0" smtClean="0"/>
          </a:p>
          <a:p>
            <a:pPr lvl="0"/>
            <a:r>
              <a:rPr lang="en-US" b="1" dirty="0" smtClean="0"/>
              <a:t>Daniel </a:t>
            </a:r>
            <a:r>
              <a:rPr lang="en-US" b="1" dirty="0"/>
              <a:t>Roby, </a:t>
            </a:r>
            <a:r>
              <a:rPr lang="en-US" dirty="0" smtClean="0"/>
              <a:t>Executive Director, Austin </a:t>
            </a:r>
            <a:r>
              <a:rPr lang="en-US" dirty="0"/>
              <a:t>Street </a:t>
            </a:r>
            <a:r>
              <a:rPr lang="en-US" dirty="0" smtClean="0"/>
              <a:t>Center</a:t>
            </a:r>
          </a:p>
          <a:p>
            <a:r>
              <a:rPr lang="en-US" b="1" dirty="0"/>
              <a:t>Tina </a:t>
            </a:r>
            <a:r>
              <a:rPr lang="en-US" b="1" dirty="0" err="1"/>
              <a:t>Weinfurther</a:t>
            </a:r>
            <a:r>
              <a:rPr lang="en-US" b="1"/>
              <a:t>, </a:t>
            </a:r>
            <a:r>
              <a:rPr lang="en-US"/>
              <a:t>President and CEO, </a:t>
            </a:r>
            <a:r>
              <a:rPr lang="en-US" smtClean="0"/>
              <a:t>CNM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454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C CCC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E7C8A"/>
      </a:accent1>
      <a:accent2>
        <a:srgbClr val="C0BBAE"/>
      </a:accent2>
      <a:accent3>
        <a:srgbClr val="A6C4BC"/>
      </a:accent3>
      <a:accent4>
        <a:srgbClr val="E29326"/>
      </a:accent4>
      <a:accent5>
        <a:srgbClr val="8C2332"/>
      </a:accent5>
      <a:accent6>
        <a:srgbClr val="8E734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2011-Center TemplateV3-2017" id="{66A8E9E6-A3A7-034D-B124-E4C14AD34021}" vid="{9E7E0C9C-ED16-D043-A22D-471B712F64D1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BCCCCC 16x9 template</Template>
  <TotalTime>350</TotalTime>
  <Words>66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Custom Design</vt:lpstr>
      <vt:lpstr>1_Custom Design</vt:lpstr>
      <vt:lpstr>Office Theme</vt:lpstr>
      <vt:lpstr>Alliance Data Case Study: Data for good: Maximizing impact through data-driven nonprofit partnerships</vt:lpstr>
      <vt:lpstr>Alliance Data Case Study: Data for good: Maximizing impact through data-driven nonprofit partnerships</vt:lpstr>
    </vt:vector>
  </TitlesOfParts>
  <Company>Boston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Tisinger</dc:creator>
  <cp:lastModifiedBy>Jessica Shearer</cp:lastModifiedBy>
  <cp:revision>39</cp:revision>
  <dcterms:created xsi:type="dcterms:W3CDTF">2016-01-27T14:42:57Z</dcterms:created>
  <dcterms:modified xsi:type="dcterms:W3CDTF">2019-04-26T10:44:51Z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A1299D57-3BB4-4462-9B7B-A4ABDA1192A7</vt:lpwstr>
  </property>
  <property fmtid="{D5CDD505-2E9C-101B-9397-08002B2CF9AE}" pid="3" name="ArticulatePath">
    <vt:lpwstr>Alliance Data Case Study</vt:lpwstr>
  </property>
</Properties>
</file>