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5FA600-1484-46A0-9297-543C610E3359}">
  <a:tblStyle styleId="{005FA600-1484-46A0-9297-543C610E335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d035ce25c6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d035ce25c6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d035ce25c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d035ce25c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a bit more background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d035ce25c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d035ce25c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d58380f44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d58380f44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d035ce25c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d035ce25c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d035ce25c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d035ce25c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d035ce25c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d035ce25c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d035ce25c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d035ce25c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d035ce25c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d035ce25c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d035ce25c6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d035ce25c6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d035ce25c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d035ce25c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motivation a bit more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d035ce25c6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d035ce25c6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5.png"/><Relationship Id="rId4" Type="http://schemas.openxmlformats.org/officeDocument/2006/relationships/image" Target="../media/image9.png"/><Relationship Id="rId5"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4.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6.png"/><Relationship Id="rId5"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800" y="744575"/>
            <a:ext cx="8520600" cy="2052600"/>
          </a:xfrm>
          <a:prstGeom prst="rect">
            <a:avLst/>
          </a:prstGeom>
        </p:spPr>
        <p:txBody>
          <a:bodyPr anchorCtr="0" anchor="ctr" bIns="91425" lIns="91425" spcFirstLastPara="1" rIns="91425" wrap="square" tIns="91425">
            <a:normAutofit fontScale="90000"/>
          </a:bodyPr>
          <a:lstStyle/>
          <a:p>
            <a:pPr indent="0" lvl="0" marL="0" rtl="0" algn="ctr">
              <a:lnSpc>
                <a:spcPct val="200000"/>
              </a:lnSpc>
              <a:spcBef>
                <a:spcPts val="2000"/>
              </a:spcBef>
              <a:spcAft>
                <a:spcPts val="600"/>
              </a:spcAft>
              <a:buNone/>
            </a:pPr>
            <a:r>
              <a:rPr i="1" lang="en" sz="2800">
                <a:latin typeface="Times New Roman"/>
                <a:ea typeface="Times New Roman"/>
                <a:cs typeface="Times New Roman"/>
                <a:sym typeface="Times New Roman"/>
              </a:rPr>
              <a:t>Evaluating the Empirical Performance of Sandwich Learned Bloom Filter and Adaptive Learned Bloom Filter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200000"/>
              </a:lnSpc>
              <a:spcBef>
                <a:spcPts val="0"/>
              </a:spcBef>
              <a:spcAft>
                <a:spcPts val="0"/>
              </a:spcAft>
              <a:buSzPts val="935"/>
              <a:buNone/>
            </a:pPr>
            <a:r>
              <a:rPr lang="en" sz="1400">
                <a:solidFill>
                  <a:srgbClr val="000000"/>
                </a:solidFill>
                <a:latin typeface="Times New Roman"/>
                <a:ea typeface="Times New Roman"/>
                <a:cs typeface="Times New Roman"/>
                <a:sym typeface="Times New Roman"/>
              </a:rPr>
              <a:t>Yinzhe (Peter) Ma</a:t>
            </a:r>
            <a:endParaRPr sz="1400">
              <a:solidFill>
                <a:srgbClr val="000000"/>
              </a:solidFill>
              <a:latin typeface="Times New Roman"/>
              <a:ea typeface="Times New Roman"/>
              <a:cs typeface="Times New Roman"/>
              <a:sym typeface="Times New Roman"/>
            </a:endParaRPr>
          </a:p>
          <a:p>
            <a:pPr indent="0" lvl="0" marL="0" rtl="0" algn="ctr">
              <a:lnSpc>
                <a:spcPct val="200000"/>
              </a:lnSpc>
              <a:spcBef>
                <a:spcPts val="0"/>
              </a:spcBef>
              <a:spcAft>
                <a:spcPts val="0"/>
              </a:spcAft>
              <a:buSzPts val="935"/>
              <a:buNone/>
            </a:pPr>
            <a:r>
              <a:rPr lang="en" sz="1400">
                <a:solidFill>
                  <a:srgbClr val="000000"/>
                </a:solidFill>
                <a:latin typeface="Times New Roman"/>
                <a:ea typeface="Times New Roman"/>
                <a:cs typeface="Times New Roman"/>
                <a:sym typeface="Times New Roman"/>
              </a:rPr>
              <a:t>advised by Professor Tassarotti</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Adaptive Learned Bloom Filter -- Experiments</a:t>
            </a:r>
            <a:endParaRPr>
              <a:latin typeface="Times New Roman"/>
              <a:ea typeface="Times New Roman"/>
              <a:cs typeface="Times New Roman"/>
              <a:sym typeface="Times New Roman"/>
            </a:endParaRPr>
          </a:p>
        </p:txBody>
      </p:sp>
      <p:pic>
        <p:nvPicPr>
          <p:cNvPr id="226" name="Google Shape;226;p22"/>
          <p:cNvPicPr preferRelativeResize="0"/>
          <p:nvPr/>
        </p:nvPicPr>
        <p:blipFill>
          <a:blip r:embed="rId3">
            <a:alphaModFix/>
          </a:blip>
          <a:stretch>
            <a:fillRect/>
          </a:stretch>
        </p:blipFill>
        <p:spPr>
          <a:xfrm>
            <a:off x="564600" y="2881175"/>
            <a:ext cx="3788275" cy="2244900"/>
          </a:xfrm>
          <a:prstGeom prst="rect">
            <a:avLst/>
          </a:prstGeom>
          <a:noFill/>
          <a:ln>
            <a:noFill/>
          </a:ln>
        </p:spPr>
      </p:pic>
      <p:pic>
        <p:nvPicPr>
          <p:cNvPr id="227" name="Google Shape;227;p22"/>
          <p:cNvPicPr preferRelativeResize="0"/>
          <p:nvPr/>
        </p:nvPicPr>
        <p:blipFill>
          <a:blip r:embed="rId4">
            <a:alphaModFix/>
          </a:blip>
          <a:stretch>
            <a:fillRect/>
          </a:stretch>
        </p:blipFill>
        <p:spPr>
          <a:xfrm>
            <a:off x="564600" y="1097425"/>
            <a:ext cx="3668725" cy="1783750"/>
          </a:xfrm>
          <a:prstGeom prst="rect">
            <a:avLst/>
          </a:prstGeom>
          <a:noFill/>
          <a:ln>
            <a:noFill/>
          </a:ln>
        </p:spPr>
      </p:pic>
      <p:pic>
        <p:nvPicPr>
          <p:cNvPr id="228" name="Google Shape;228;p22"/>
          <p:cNvPicPr preferRelativeResize="0"/>
          <p:nvPr/>
        </p:nvPicPr>
        <p:blipFill>
          <a:blip r:embed="rId5">
            <a:alphaModFix/>
          </a:blip>
          <a:stretch>
            <a:fillRect/>
          </a:stretch>
        </p:blipFill>
        <p:spPr>
          <a:xfrm>
            <a:off x="4352863" y="1097425"/>
            <a:ext cx="4345026" cy="2656300"/>
          </a:xfrm>
          <a:prstGeom prst="rect">
            <a:avLst/>
          </a:prstGeom>
          <a:noFill/>
          <a:ln>
            <a:noFill/>
          </a:ln>
        </p:spPr>
      </p:pic>
      <p:sp>
        <p:nvSpPr>
          <p:cNvPr id="229" name="Google Shape;229;p22"/>
          <p:cNvSpPr txBox="1"/>
          <p:nvPr/>
        </p:nvSpPr>
        <p:spPr>
          <a:xfrm>
            <a:off x="4572000" y="3755225"/>
            <a:ext cx="41238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❓With 10 segments and c=0.5, it seems that we need to allocate as much memory to the backup filter as possible. However, the experiments we have done so far are not enough for us to be certain about such observation → Non-sandwiched Structure</a:t>
            </a:r>
            <a:endParaRPr>
              <a:latin typeface="Times New Roman"/>
              <a:ea typeface="Times New Roman"/>
              <a:cs typeface="Times New Roman"/>
              <a:sym typeface="Times New Roman"/>
            </a:endParaRPr>
          </a:p>
        </p:txBody>
      </p:sp>
      <p:sp>
        <p:nvSpPr>
          <p:cNvPr id="230" name="Google Shape;230;p22"/>
          <p:cNvSpPr/>
          <p:nvPr/>
        </p:nvSpPr>
        <p:spPr>
          <a:xfrm>
            <a:off x="2530025" y="4741350"/>
            <a:ext cx="209100" cy="219000"/>
          </a:xfrm>
          <a:prstGeom prst="ellipse">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2"/>
          <p:cNvSpPr/>
          <p:nvPr/>
        </p:nvSpPr>
        <p:spPr>
          <a:xfrm>
            <a:off x="2941400" y="2612725"/>
            <a:ext cx="209100" cy="219000"/>
          </a:xfrm>
          <a:prstGeom prst="ellipse">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Comparison of Data Structures</a:t>
            </a:r>
            <a:endParaRPr>
              <a:latin typeface="Times New Roman"/>
              <a:ea typeface="Times New Roman"/>
              <a:cs typeface="Times New Roman"/>
              <a:sym typeface="Times New Roman"/>
            </a:endParaRPr>
          </a:p>
        </p:txBody>
      </p:sp>
      <p:pic>
        <p:nvPicPr>
          <p:cNvPr id="237" name="Google Shape;237;p23"/>
          <p:cNvPicPr preferRelativeResize="0"/>
          <p:nvPr/>
        </p:nvPicPr>
        <p:blipFill>
          <a:blip r:embed="rId3">
            <a:alphaModFix/>
          </a:blip>
          <a:stretch>
            <a:fillRect/>
          </a:stretch>
        </p:blipFill>
        <p:spPr>
          <a:xfrm>
            <a:off x="183600" y="1676400"/>
            <a:ext cx="3863125" cy="2357725"/>
          </a:xfrm>
          <a:prstGeom prst="rect">
            <a:avLst/>
          </a:prstGeom>
          <a:noFill/>
          <a:ln>
            <a:noFill/>
          </a:ln>
        </p:spPr>
      </p:pic>
      <p:sp>
        <p:nvSpPr>
          <p:cNvPr id="238" name="Google Shape;238;p23"/>
          <p:cNvSpPr txBox="1"/>
          <p:nvPr/>
        </p:nvSpPr>
        <p:spPr>
          <a:xfrm>
            <a:off x="749111" y="1276200"/>
            <a:ext cx="2732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Initial Size (Without compression)</a:t>
            </a:r>
            <a:endParaRPr>
              <a:latin typeface="Times New Roman"/>
              <a:ea typeface="Times New Roman"/>
              <a:cs typeface="Times New Roman"/>
              <a:sym typeface="Times New Roman"/>
            </a:endParaRPr>
          </a:p>
        </p:txBody>
      </p:sp>
      <p:pic>
        <p:nvPicPr>
          <p:cNvPr id="239" name="Google Shape;239;p23"/>
          <p:cNvPicPr preferRelativeResize="0"/>
          <p:nvPr/>
        </p:nvPicPr>
        <p:blipFill>
          <a:blip r:embed="rId4">
            <a:alphaModFix/>
          </a:blip>
          <a:stretch>
            <a:fillRect/>
          </a:stretch>
        </p:blipFill>
        <p:spPr>
          <a:xfrm>
            <a:off x="5357365" y="1727162"/>
            <a:ext cx="3503473" cy="2357725"/>
          </a:xfrm>
          <a:prstGeom prst="rect">
            <a:avLst/>
          </a:prstGeom>
          <a:noFill/>
          <a:ln>
            <a:noFill/>
          </a:ln>
        </p:spPr>
      </p:pic>
      <p:sp>
        <p:nvSpPr>
          <p:cNvPr id="240" name="Google Shape;240;p23"/>
          <p:cNvSpPr txBox="1"/>
          <p:nvPr/>
        </p:nvSpPr>
        <p:spPr>
          <a:xfrm>
            <a:off x="5743061" y="1276200"/>
            <a:ext cx="2732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Final </a:t>
            </a:r>
            <a:r>
              <a:rPr lang="en">
                <a:latin typeface="Times New Roman"/>
                <a:ea typeface="Times New Roman"/>
                <a:cs typeface="Times New Roman"/>
                <a:sym typeface="Times New Roman"/>
              </a:rPr>
              <a:t>Size (With compression)</a:t>
            </a:r>
            <a:endParaRPr>
              <a:latin typeface="Times New Roman"/>
              <a:ea typeface="Times New Roman"/>
              <a:cs typeface="Times New Roman"/>
              <a:sym typeface="Times New Roman"/>
            </a:endParaRPr>
          </a:p>
        </p:txBody>
      </p:sp>
      <p:sp>
        <p:nvSpPr>
          <p:cNvPr id="241" name="Google Shape;241;p23"/>
          <p:cNvSpPr/>
          <p:nvPr/>
        </p:nvSpPr>
        <p:spPr>
          <a:xfrm>
            <a:off x="4213938" y="1189950"/>
            <a:ext cx="976200" cy="572700"/>
          </a:xfrm>
          <a:prstGeom prst="stripedRightArrow">
            <a:avLst>
              <a:gd fmla="val 50000" name="adj1"/>
              <a:gd fmla="val 50000" name="adj2"/>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3"/>
          <p:cNvSpPr/>
          <p:nvPr/>
        </p:nvSpPr>
        <p:spPr>
          <a:xfrm>
            <a:off x="4174813" y="1887500"/>
            <a:ext cx="976200" cy="572700"/>
          </a:xfrm>
          <a:prstGeom prst="rect">
            <a:avLst/>
          </a:prstGeom>
          <a:solidFill>
            <a:srgbClr val="E0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Times New Roman"/>
                <a:ea typeface="Times New Roman"/>
                <a:cs typeface="Times New Roman"/>
                <a:sym typeface="Times New Roman"/>
              </a:rPr>
              <a:t>Pruning</a:t>
            </a:r>
            <a:endParaRPr sz="1200">
              <a:latin typeface="Times New Roman"/>
              <a:ea typeface="Times New Roman"/>
              <a:cs typeface="Times New Roman"/>
              <a:sym typeface="Times New Roman"/>
            </a:endParaRPr>
          </a:p>
        </p:txBody>
      </p:sp>
      <p:sp>
        <p:nvSpPr>
          <p:cNvPr id="243" name="Google Shape;243;p23"/>
          <p:cNvSpPr/>
          <p:nvPr/>
        </p:nvSpPr>
        <p:spPr>
          <a:xfrm>
            <a:off x="4174813" y="2722200"/>
            <a:ext cx="976200" cy="572700"/>
          </a:xfrm>
          <a:prstGeom prst="rect">
            <a:avLst/>
          </a:prstGeom>
          <a:solidFill>
            <a:srgbClr val="E0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Times New Roman"/>
                <a:ea typeface="Times New Roman"/>
                <a:cs typeface="Times New Roman"/>
                <a:sym typeface="Times New Roman"/>
              </a:rPr>
              <a:t>Weight Clustering</a:t>
            </a:r>
            <a:endParaRPr sz="1200">
              <a:latin typeface="Times New Roman"/>
              <a:ea typeface="Times New Roman"/>
              <a:cs typeface="Times New Roman"/>
              <a:sym typeface="Times New Roman"/>
            </a:endParaRPr>
          </a:p>
        </p:txBody>
      </p:sp>
      <p:sp>
        <p:nvSpPr>
          <p:cNvPr id="244" name="Google Shape;244;p23"/>
          <p:cNvSpPr/>
          <p:nvPr/>
        </p:nvSpPr>
        <p:spPr>
          <a:xfrm>
            <a:off x="4174825" y="3556900"/>
            <a:ext cx="976200" cy="572700"/>
          </a:xfrm>
          <a:prstGeom prst="rect">
            <a:avLst/>
          </a:prstGeom>
          <a:solidFill>
            <a:srgbClr val="E0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Times New Roman"/>
                <a:ea typeface="Times New Roman"/>
                <a:cs typeface="Times New Roman"/>
                <a:sym typeface="Times New Roman"/>
              </a:rPr>
              <a:t>Quantization</a:t>
            </a:r>
            <a:endParaRPr sz="12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Conclusion</a:t>
            </a:r>
            <a:endParaRPr>
              <a:latin typeface="Times New Roman"/>
              <a:ea typeface="Times New Roman"/>
              <a:cs typeface="Times New Roman"/>
              <a:sym typeface="Times New Roman"/>
            </a:endParaRPr>
          </a:p>
        </p:txBody>
      </p:sp>
      <p:sp>
        <p:nvSpPr>
          <p:cNvPr id="250" name="Google Shape;250;p24"/>
          <p:cNvSpPr txBox="1"/>
          <p:nvPr>
            <p:ph idx="1" type="body"/>
          </p:nvPr>
        </p:nvSpPr>
        <p:spPr>
          <a:xfrm>
            <a:off x="1859175" y="1451025"/>
            <a:ext cx="6647400" cy="912000"/>
          </a:xfrm>
          <a:prstGeom prst="rect">
            <a:avLst/>
          </a:prstGeom>
          <a:solidFill>
            <a:srgbClr val="E06666"/>
          </a:solidFill>
        </p:spPr>
        <p:txBody>
          <a:bodyPr anchorCtr="0" anchor="ctr" bIns="91425" lIns="91425" spcFirstLastPara="1" rIns="91425" wrap="square" tIns="91425">
            <a:noAutofit/>
          </a:bodyPr>
          <a:lstStyle/>
          <a:p>
            <a:pPr indent="0" lvl="0" marL="0" rtl="0" algn="l">
              <a:lnSpc>
                <a:spcPct val="200000"/>
              </a:lnSpc>
              <a:spcBef>
                <a:spcPts val="0"/>
              </a:spcBef>
              <a:spcAft>
                <a:spcPts val="0"/>
              </a:spcAft>
              <a:buClr>
                <a:schemeClr val="dk1"/>
              </a:buClr>
              <a:buSzPts val="1100"/>
              <a:buFont typeface="Arial"/>
              <a:buNone/>
            </a:pPr>
            <a:r>
              <a:rPr lang="en" sz="1300">
                <a:solidFill>
                  <a:schemeClr val="dk1"/>
                </a:solidFill>
                <a:latin typeface="Times New Roman"/>
                <a:ea typeface="Times New Roman"/>
                <a:cs typeface="Times New Roman"/>
                <a:sym typeface="Times New Roman"/>
              </a:rPr>
              <a:t>Sandwich Learned Bloom Filter is more efficient on this example than the standard bloom filter especially when the memory size is below 3.5 bits per element after model compression</a:t>
            </a:r>
            <a:endParaRPr sz="1300">
              <a:solidFill>
                <a:srgbClr val="000000"/>
              </a:solidFill>
              <a:latin typeface="Times New Roman"/>
              <a:ea typeface="Times New Roman"/>
              <a:cs typeface="Times New Roman"/>
              <a:sym typeface="Times New Roman"/>
            </a:endParaRPr>
          </a:p>
        </p:txBody>
      </p:sp>
      <p:sp>
        <p:nvSpPr>
          <p:cNvPr id="251" name="Google Shape;251;p24"/>
          <p:cNvSpPr txBox="1"/>
          <p:nvPr>
            <p:ph idx="1" type="body"/>
          </p:nvPr>
        </p:nvSpPr>
        <p:spPr>
          <a:xfrm>
            <a:off x="1859175" y="2796325"/>
            <a:ext cx="6647400" cy="912000"/>
          </a:xfrm>
          <a:prstGeom prst="rect">
            <a:avLst/>
          </a:prstGeom>
          <a:solidFill>
            <a:srgbClr val="E06666"/>
          </a:solidFill>
        </p:spPr>
        <p:txBody>
          <a:bodyPr anchorCtr="0" anchor="ctr" bIns="91425" lIns="91425" spcFirstLastPara="1" rIns="91425" wrap="square" tIns="91425">
            <a:normAutofit/>
          </a:bodyPr>
          <a:lstStyle/>
          <a:p>
            <a:pPr indent="0" lvl="0" marL="0" rtl="0" algn="l">
              <a:lnSpc>
                <a:spcPct val="200000"/>
              </a:lnSpc>
              <a:spcBef>
                <a:spcPts val="0"/>
              </a:spcBef>
              <a:spcAft>
                <a:spcPts val="1200"/>
              </a:spcAft>
              <a:buNone/>
            </a:pPr>
            <a:r>
              <a:rPr lang="en" sz="1400">
                <a:solidFill>
                  <a:srgbClr val="000000"/>
                </a:solidFill>
                <a:latin typeface="Times New Roman"/>
                <a:ea typeface="Times New Roman"/>
                <a:cs typeface="Times New Roman"/>
                <a:sym typeface="Times New Roman"/>
              </a:rPr>
              <a:t>We did not find Adaptive Learned Bloom Filter to be better than the other two data structures, but this could be due to its complicated tuning process</a:t>
            </a:r>
            <a:endParaRPr sz="1400">
              <a:solidFill>
                <a:srgbClr val="000000"/>
              </a:solidFill>
              <a:latin typeface="Times New Roman"/>
              <a:ea typeface="Times New Roman"/>
              <a:cs typeface="Times New Roman"/>
              <a:sym typeface="Times New Roman"/>
            </a:endParaRPr>
          </a:p>
        </p:txBody>
      </p:sp>
      <p:sp>
        <p:nvSpPr>
          <p:cNvPr id="252" name="Google Shape;252;p24"/>
          <p:cNvSpPr txBox="1"/>
          <p:nvPr/>
        </p:nvSpPr>
        <p:spPr>
          <a:xfrm>
            <a:off x="697275" y="2852125"/>
            <a:ext cx="8865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4000">
                <a:solidFill>
                  <a:schemeClr val="dk1"/>
                </a:solidFill>
                <a:latin typeface="Times New Roman"/>
                <a:ea typeface="Times New Roman"/>
                <a:cs typeface="Times New Roman"/>
                <a:sym typeface="Times New Roman"/>
              </a:rPr>
              <a:t>❓</a:t>
            </a:r>
            <a:endParaRPr sz="4000"/>
          </a:p>
        </p:txBody>
      </p:sp>
      <p:sp>
        <p:nvSpPr>
          <p:cNvPr id="253" name="Google Shape;253;p24"/>
          <p:cNvSpPr txBox="1"/>
          <p:nvPr/>
        </p:nvSpPr>
        <p:spPr>
          <a:xfrm>
            <a:off x="707175" y="1534725"/>
            <a:ext cx="8667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4000">
                <a:solidFill>
                  <a:schemeClr val="dk1"/>
                </a:solidFill>
                <a:latin typeface="Times New Roman"/>
                <a:ea typeface="Times New Roman"/>
                <a:cs typeface="Times New Roman"/>
                <a:sym typeface="Times New Roman"/>
              </a:rPr>
              <a:t>✅</a:t>
            </a:r>
            <a:endParaRPr sz="4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Reference</a:t>
            </a:r>
            <a:endParaRPr>
              <a:latin typeface="Times New Roman"/>
              <a:ea typeface="Times New Roman"/>
              <a:cs typeface="Times New Roman"/>
              <a:sym typeface="Times New Roman"/>
            </a:endParaRPr>
          </a:p>
        </p:txBody>
      </p:sp>
      <p:sp>
        <p:nvSpPr>
          <p:cNvPr id="259" name="Google Shape;259;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1400">
                <a:solidFill>
                  <a:schemeClr val="dk1"/>
                </a:solidFill>
                <a:latin typeface="Times New Roman"/>
                <a:ea typeface="Times New Roman"/>
                <a:cs typeface="Times New Roman"/>
                <a:sym typeface="Times New Roman"/>
              </a:rPr>
              <a:t>[1] Michael Mitzenmacher. 2018. A Model for Learned Bloom Filters and Optimiz- ing by Sandwiching. In </a:t>
            </a:r>
            <a:r>
              <a:rPr i="1" lang="en" sz="1400">
                <a:solidFill>
                  <a:schemeClr val="dk1"/>
                </a:solidFill>
                <a:latin typeface="Times New Roman"/>
                <a:ea typeface="Times New Roman"/>
                <a:cs typeface="Times New Roman"/>
                <a:sym typeface="Times New Roman"/>
              </a:rPr>
              <a:t>Advances in Neural Information Processing Systems 31</a:t>
            </a:r>
            <a:r>
              <a:rPr lang="en" sz="1400">
                <a:solidFill>
                  <a:schemeClr val="dk1"/>
                </a:solidFill>
                <a:latin typeface="Times New Roman"/>
                <a:ea typeface="Times New Roman"/>
                <a:cs typeface="Times New Roman"/>
                <a:sym typeface="Times New Roman"/>
              </a:rPr>
              <a:t>, S. Bengio, H. Wallach, H. Larochelle, K. Grauman, N. Cesa-Bianchi, and R. Gar- nett (Eds.). Curran Associates, Inc., 464–473.</a:t>
            </a:r>
            <a:endParaRPr sz="1400">
              <a:solidFill>
                <a:schemeClr val="dk1"/>
              </a:solidFill>
              <a:latin typeface="Times New Roman"/>
              <a:ea typeface="Times New Roman"/>
              <a:cs typeface="Times New Roman"/>
              <a:sym typeface="Times New Roman"/>
            </a:endParaRPr>
          </a:p>
          <a:p>
            <a:pPr indent="0" lvl="0" marL="0" rtl="0" algn="l">
              <a:lnSpc>
                <a:spcPct val="200000"/>
              </a:lnSpc>
              <a:spcBef>
                <a:spcPts val="0"/>
              </a:spcBef>
              <a:spcAft>
                <a:spcPts val="0"/>
              </a:spcAft>
              <a:buClr>
                <a:schemeClr val="dk1"/>
              </a:buClr>
              <a:buSzPts val="1100"/>
              <a:buFont typeface="Arial"/>
              <a:buNone/>
            </a:pPr>
            <a:r>
              <a:t/>
            </a:r>
            <a:endParaRPr sz="500">
              <a:solidFill>
                <a:schemeClr val="dk1"/>
              </a:solidFill>
              <a:latin typeface="Times New Roman"/>
              <a:ea typeface="Times New Roman"/>
              <a:cs typeface="Times New Roman"/>
              <a:sym typeface="Times New Roman"/>
            </a:endParaRPr>
          </a:p>
          <a:p>
            <a:pPr indent="0" lvl="0" marL="0" rtl="0" algn="l">
              <a:lnSpc>
                <a:spcPct val="200000"/>
              </a:lnSpc>
              <a:spcBef>
                <a:spcPts val="0"/>
              </a:spcBef>
              <a:spcAft>
                <a:spcPts val="0"/>
              </a:spcAft>
              <a:buNone/>
            </a:pPr>
            <a:r>
              <a:rPr lang="en" sz="1400">
                <a:solidFill>
                  <a:schemeClr val="dk1"/>
                </a:solidFill>
                <a:latin typeface="Times New Roman"/>
                <a:ea typeface="Times New Roman"/>
                <a:cs typeface="Times New Roman"/>
                <a:sym typeface="Times New Roman"/>
              </a:rPr>
              <a:t>[2] Zhenwei Dai and Anshumali Shrivastava. 2019. Adaptive Learned Bloom Filter (Ada-BF): Efficient Utilization of the Classifier. </a:t>
            </a:r>
            <a:r>
              <a:rPr i="1" lang="en" sz="1400">
                <a:solidFill>
                  <a:schemeClr val="dk1"/>
                </a:solidFill>
                <a:latin typeface="Times New Roman"/>
                <a:ea typeface="Times New Roman"/>
                <a:cs typeface="Times New Roman"/>
                <a:sym typeface="Times New Roman"/>
              </a:rPr>
              <a:t>arXiv preprint arXiv:1910.09131 </a:t>
            </a:r>
            <a:r>
              <a:rPr lang="en" sz="1400">
                <a:solidFill>
                  <a:schemeClr val="dk1"/>
                </a:solidFill>
                <a:latin typeface="Times New Roman"/>
                <a:ea typeface="Times New Roman"/>
                <a:cs typeface="Times New Roman"/>
                <a:sym typeface="Times New Roman"/>
              </a:rPr>
              <a:t>(2019).</a:t>
            </a:r>
            <a:endParaRPr sz="1400">
              <a:solidFill>
                <a:schemeClr val="dk1"/>
              </a:solidFill>
              <a:latin typeface="Times New Roman"/>
              <a:ea typeface="Times New Roman"/>
              <a:cs typeface="Times New Roman"/>
              <a:sym typeface="Times New Roman"/>
            </a:endParaRPr>
          </a:p>
          <a:p>
            <a:pPr indent="0" lvl="0" marL="0" rtl="0" algn="l">
              <a:lnSpc>
                <a:spcPct val="200000"/>
              </a:lnSpc>
              <a:spcBef>
                <a:spcPts val="0"/>
              </a:spcBef>
              <a:spcAft>
                <a:spcPts val="0"/>
              </a:spcAft>
              <a:buClr>
                <a:schemeClr val="dk1"/>
              </a:buClr>
              <a:buSzPts val="1100"/>
              <a:buFont typeface="Arial"/>
              <a:buNone/>
            </a:pPr>
            <a:r>
              <a:t/>
            </a:r>
            <a:endParaRPr sz="500">
              <a:solidFill>
                <a:schemeClr val="dk1"/>
              </a:solidFill>
              <a:latin typeface="Times New Roman"/>
              <a:ea typeface="Times New Roman"/>
              <a:cs typeface="Times New Roman"/>
              <a:sym typeface="Times New Roman"/>
            </a:endParaRPr>
          </a:p>
          <a:p>
            <a:pPr indent="0" lvl="0" marL="0" rtl="0" algn="l">
              <a:lnSpc>
                <a:spcPct val="200000"/>
              </a:lnSpc>
              <a:spcBef>
                <a:spcPts val="0"/>
              </a:spcBef>
              <a:spcAft>
                <a:spcPts val="0"/>
              </a:spcAft>
              <a:buClr>
                <a:schemeClr val="dk1"/>
              </a:buClr>
              <a:buSzPts val="1100"/>
              <a:buFont typeface="Arial"/>
              <a:buNone/>
            </a:pPr>
            <a:r>
              <a:rPr lang="en" sz="1400">
                <a:solidFill>
                  <a:schemeClr val="dk1"/>
                </a:solidFill>
                <a:latin typeface="Times New Roman"/>
                <a:ea typeface="Times New Roman"/>
                <a:cs typeface="Times New Roman"/>
                <a:sym typeface="Times New Roman"/>
              </a:rPr>
              <a:t>[3] T. Kraska, A. Beutel, E. H. Chi, J. Dean, and N. Polyzotis. The Case for Learned Index Structures. https://arxiv.org/abs/1712.01208, 2017.</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Agenda</a:t>
            </a:r>
            <a:endParaRPr>
              <a:latin typeface="Times New Roman"/>
              <a:ea typeface="Times New Roman"/>
              <a:cs typeface="Times New Roman"/>
              <a:sym typeface="Times New Roman"/>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200000"/>
              </a:lnSpc>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Project Introduction</a:t>
            </a:r>
            <a:endParaRPr>
              <a:solidFill>
                <a:srgbClr val="000000"/>
              </a:solidFill>
              <a:latin typeface="Times New Roman"/>
              <a:ea typeface="Times New Roman"/>
              <a:cs typeface="Times New Roman"/>
              <a:sym typeface="Times New Roman"/>
            </a:endParaRPr>
          </a:p>
          <a:p>
            <a:pPr indent="-342900" lvl="0" marL="457200" rtl="0" algn="l">
              <a:lnSpc>
                <a:spcPct val="200000"/>
              </a:lnSpc>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Intro to Standard Bloom Filter</a:t>
            </a:r>
            <a:endParaRPr>
              <a:solidFill>
                <a:srgbClr val="000000"/>
              </a:solidFill>
              <a:latin typeface="Times New Roman"/>
              <a:ea typeface="Times New Roman"/>
              <a:cs typeface="Times New Roman"/>
              <a:sym typeface="Times New Roman"/>
            </a:endParaRPr>
          </a:p>
          <a:p>
            <a:pPr indent="-342900" lvl="0" marL="457200" rtl="0" algn="l">
              <a:lnSpc>
                <a:spcPct val="200000"/>
              </a:lnSpc>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Intro to Sandwiched Learned Bloom Filter + empirical results discussion</a:t>
            </a:r>
            <a:endParaRPr>
              <a:solidFill>
                <a:srgbClr val="000000"/>
              </a:solidFill>
              <a:latin typeface="Times New Roman"/>
              <a:ea typeface="Times New Roman"/>
              <a:cs typeface="Times New Roman"/>
              <a:sym typeface="Times New Roman"/>
            </a:endParaRPr>
          </a:p>
          <a:p>
            <a:pPr indent="-342900" lvl="0" marL="457200" rtl="0" algn="l">
              <a:lnSpc>
                <a:spcPct val="200000"/>
              </a:lnSpc>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Intro to Adaptive Learned Bloom Filter + empirical results discussion</a:t>
            </a:r>
            <a:endParaRPr>
              <a:solidFill>
                <a:srgbClr val="000000"/>
              </a:solidFill>
              <a:latin typeface="Times New Roman"/>
              <a:ea typeface="Times New Roman"/>
              <a:cs typeface="Times New Roman"/>
              <a:sym typeface="Times New Roman"/>
            </a:endParaRPr>
          </a:p>
          <a:p>
            <a:pPr indent="-342900" lvl="0" marL="457200" rtl="0" algn="l">
              <a:lnSpc>
                <a:spcPct val="200000"/>
              </a:lnSpc>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Comparison of Data Structures</a:t>
            </a:r>
            <a:endParaRPr>
              <a:solidFill>
                <a:srgbClr val="000000"/>
              </a:solidFill>
              <a:latin typeface="Times New Roman"/>
              <a:ea typeface="Times New Roman"/>
              <a:cs typeface="Times New Roman"/>
              <a:sym typeface="Times New Roman"/>
            </a:endParaRPr>
          </a:p>
          <a:p>
            <a:pPr indent="-342900" lvl="0" marL="457200" rtl="0" algn="l">
              <a:lnSpc>
                <a:spcPct val="200000"/>
              </a:lnSpc>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Conclusion</a:t>
            </a: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3530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Project Introduction</a:t>
            </a:r>
            <a:endParaRPr>
              <a:latin typeface="Times New Roman"/>
              <a:ea typeface="Times New Roman"/>
              <a:cs typeface="Times New Roman"/>
              <a:sym typeface="Times New Roman"/>
            </a:endParaRPr>
          </a:p>
        </p:txBody>
      </p:sp>
      <p:sp>
        <p:nvSpPr>
          <p:cNvPr id="67" name="Google Shape;67;p15"/>
          <p:cNvSpPr txBox="1"/>
          <p:nvPr/>
        </p:nvSpPr>
        <p:spPr>
          <a:xfrm>
            <a:off x="384963" y="1238313"/>
            <a:ext cx="849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68" name="Google Shape;68;p15"/>
          <p:cNvSpPr txBox="1"/>
          <p:nvPr/>
        </p:nvSpPr>
        <p:spPr>
          <a:xfrm>
            <a:off x="365038" y="1268213"/>
            <a:ext cx="849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69" name="Google Shape;69;p15"/>
          <p:cNvSpPr/>
          <p:nvPr/>
        </p:nvSpPr>
        <p:spPr>
          <a:xfrm>
            <a:off x="384975" y="2111338"/>
            <a:ext cx="1474200" cy="912000"/>
          </a:xfrm>
          <a:prstGeom prst="rect">
            <a:avLst/>
          </a:prstGeom>
          <a:solidFill>
            <a:srgbClr val="FFD96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Exploration</a:t>
            </a:r>
            <a:endParaRPr b="1">
              <a:latin typeface="Times New Roman"/>
              <a:ea typeface="Times New Roman"/>
              <a:cs typeface="Times New Roman"/>
              <a:sym typeface="Times New Roman"/>
            </a:endParaRPr>
          </a:p>
        </p:txBody>
      </p:sp>
      <p:sp>
        <p:nvSpPr>
          <p:cNvPr id="70" name="Google Shape;70;p15"/>
          <p:cNvSpPr txBox="1"/>
          <p:nvPr>
            <p:ph idx="1" type="body"/>
          </p:nvPr>
        </p:nvSpPr>
        <p:spPr>
          <a:xfrm>
            <a:off x="1859175" y="2111338"/>
            <a:ext cx="6882900" cy="912000"/>
          </a:xfrm>
          <a:prstGeom prst="rect">
            <a:avLst/>
          </a:prstGeom>
          <a:solidFill>
            <a:srgbClr val="EA9999"/>
          </a:solidFill>
        </p:spPr>
        <p:txBody>
          <a:bodyPr anchorCtr="0" anchor="ctr" bIns="91425" lIns="91425" spcFirstLastPara="1" rIns="91425" wrap="square" tIns="91425">
            <a:normAutofit/>
          </a:bodyPr>
          <a:lstStyle/>
          <a:p>
            <a:pPr indent="0" lvl="0" marL="0" rtl="0" algn="ctr">
              <a:spcBef>
                <a:spcPts val="0"/>
              </a:spcBef>
              <a:spcAft>
                <a:spcPts val="1200"/>
              </a:spcAft>
              <a:buNone/>
            </a:pPr>
            <a:r>
              <a:rPr lang="en" sz="1400">
                <a:solidFill>
                  <a:srgbClr val="000000"/>
                </a:solidFill>
                <a:latin typeface="Times New Roman"/>
                <a:ea typeface="Times New Roman"/>
                <a:cs typeface="Times New Roman"/>
                <a:sym typeface="Times New Roman"/>
              </a:rPr>
              <a:t>Sandwiched Learned Bloom Filter + Adaptive Learned Bloom Filter</a:t>
            </a:r>
            <a:endParaRPr sz="1400">
              <a:solidFill>
                <a:srgbClr val="000000"/>
              </a:solidFill>
              <a:latin typeface="Times New Roman"/>
              <a:ea typeface="Times New Roman"/>
              <a:cs typeface="Times New Roman"/>
              <a:sym typeface="Times New Roman"/>
            </a:endParaRPr>
          </a:p>
        </p:txBody>
      </p:sp>
      <p:sp>
        <p:nvSpPr>
          <p:cNvPr id="71" name="Google Shape;71;p15"/>
          <p:cNvSpPr txBox="1"/>
          <p:nvPr>
            <p:ph idx="1" type="body"/>
          </p:nvPr>
        </p:nvSpPr>
        <p:spPr>
          <a:xfrm>
            <a:off x="1859175" y="1062538"/>
            <a:ext cx="6882900" cy="912000"/>
          </a:xfrm>
          <a:prstGeom prst="rect">
            <a:avLst/>
          </a:prstGeom>
          <a:solidFill>
            <a:srgbClr val="E06666"/>
          </a:solidFill>
        </p:spPr>
        <p:txBody>
          <a:bodyPr anchorCtr="0" anchor="ctr" bIns="91425" lIns="91425" spcFirstLastPara="1" rIns="91425" wrap="square" tIns="91425">
            <a:normAutofit/>
          </a:bodyPr>
          <a:lstStyle/>
          <a:p>
            <a:pPr indent="0" lvl="0" marL="0" rtl="0" algn="ctr">
              <a:spcBef>
                <a:spcPts val="0"/>
              </a:spcBef>
              <a:spcAft>
                <a:spcPts val="1200"/>
              </a:spcAft>
              <a:buNone/>
            </a:pPr>
            <a:r>
              <a:rPr lang="en" sz="1400">
                <a:solidFill>
                  <a:srgbClr val="000000"/>
                </a:solidFill>
                <a:latin typeface="Times New Roman"/>
                <a:ea typeface="Times New Roman"/>
                <a:cs typeface="Times New Roman"/>
                <a:sym typeface="Times New Roman"/>
              </a:rPr>
              <a:t>Standard Bloom Filter faces tradeoff between correctness and memory efficiency →     False Positive Rate</a:t>
            </a:r>
            <a:endParaRPr sz="1400">
              <a:solidFill>
                <a:srgbClr val="000000"/>
              </a:solidFill>
              <a:latin typeface="Times New Roman"/>
              <a:ea typeface="Times New Roman"/>
              <a:cs typeface="Times New Roman"/>
              <a:sym typeface="Times New Roman"/>
            </a:endParaRPr>
          </a:p>
        </p:txBody>
      </p:sp>
      <p:sp>
        <p:nvSpPr>
          <p:cNvPr id="72" name="Google Shape;72;p15"/>
          <p:cNvSpPr/>
          <p:nvPr/>
        </p:nvSpPr>
        <p:spPr>
          <a:xfrm>
            <a:off x="384975" y="1062538"/>
            <a:ext cx="1474200" cy="912000"/>
          </a:xfrm>
          <a:prstGeom prst="rect">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Problem</a:t>
            </a:r>
            <a:endParaRPr b="1">
              <a:latin typeface="Times New Roman"/>
              <a:ea typeface="Times New Roman"/>
              <a:cs typeface="Times New Roman"/>
              <a:sym typeface="Times New Roman"/>
            </a:endParaRPr>
          </a:p>
        </p:txBody>
      </p:sp>
      <p:sp>
        <p:nvSpPr>
          <p:cNvPr id="73" name="Google Shape;73;p15"/>
          <p:cNvSpPr/>
          <p:nvPr/>
        </p:nvSpPr>
        <p:spPr>
          <a:xfrm>
            <a:off x="384975" y="3168963"/>
            <a:ext cx="1474200" cy="912000"/>
          </a:xfrm>
          <a:prstGeom prst="rect">
            <a:avLst/>
          </a:prstGeom>
          <a:solidFill>
            <a:srgbClr val="FFE59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Goal</a:t>
            </a:r>
            <a:endParaRPr b="1">
              <a:latin typeface="Times New Roman"/>
              <a:ea typeface="Times New Roman"/>
              <a:cs typeface="Times New Roman"/>
              <a:sym typeface="Times New Roman"/>
            </a:endParaRPr>
          </a:p>
        </p:txBody>
      </p:sp>
      <p:sp>
        <p:nvSpPr>
          <p:cNvPr id="74" name="Google Shape;74;p15"/>
          <p:cNvSpPr txBox="1"/>
          <p:nvPr>
            <p:ph idx="1" type="body"/>
          </p:nvPr>
        </p:nvSpPr>
        <p:spPr>
          <a:xfrm>
            <a:off x="1859175" y="3168963"/>
            <a:ext cx="6882900" cy="912000"/>
          </a:xfrm>
          <a:prstGeom prst="rect">
            <a:avLst/>
          </a:prstGeom>
          <a:solidFill>
            <a:srgbClr val="F4CCCC"/>
          </a:solidFill>
        </p:spPr>
        <p:txBody>
          <a:bodyPr anchorCtr="0" anchor="t" bIns="91425" lIns="91425" spcFirstLastPara="1" rIns="91425" wrap="square" tIns="91425">
            <a:noAutofit/>
          </a:bodyPr>
          <a:lstStyle/>
          <a:p>
            <a:pPr indent="-317500" lvl="0" marL="457200" rtl="0" algn="l">
              <a:lnSpc>
                <a:spcPct val="200000"/>
              </a:lnSpc>
              <a:spcBef>
                <a:spcPts val="0"/>
              </a:spcBef>
              <a:spcAft>
                <a:spcPts val="0"/>
              </a:spcAft>
              <a:buClr>
                <a:schemeClr val="dk1"/>
              </a:buClr>
              <a:buSzPts val="1400"/>
              <a:buFont typeface="Times New Roman"/>
              <a:buChar char="●"/>
            </a:pPr>
            <a:r>
              <a:rPr lang="en" sz="1400">
                <a:solidFill>
                  <a:schemeClr val="dk1"/>
                </a:solidFill>
                <a:latin typeface="Times New Roman"/>
                <a:ea typeface="Times New Roman"/>
                <a:cs typeface="Times New Roman"/>
                <a:sym typeface="Times New Roman"/>
              </a:rPr>
              <a:t>Validate these two newly proposed data structures from an empirical perspective </a:t>
            </a:r>
            <a:endParaRPr sz="1400">
              <a:solidFill>
                <a:schemeClr val="dk1"/>
              </a:solidFill>
              <a:latin typeface="Times New Roman"/>
              <a:ea typeface="Times New Roman"/>
              <a:cs typeface="Times New Roman"/>
              <a:sym typeface="Times New Roman"/>
            </a:endParaRPr>
          </a:p>
          <a:p>
            <a:pPr indent="-317500" lvl="0" marL="457200" rtl="0" algn="l">
              <a:lnSpc>
                <a:spcPct val="200000"/>
              </a:lnSpc>
              <a:spcBef>
                <a:spcPts val="0"/>
              </a:spcBef>
              <a:spcAft>
                <a:spcPts val="0"/>
              </a:spcAft>
              <a:buClr>
                <a:schemeClr val="dk1"/>
              </a:buClr>
              <a:buSzPts val="1400"/>
              <a:buFont typeface="Times New Roman"/>
              <a:buChar char="●"/>
            </a:pPr>
            <a:r>
              <a:rPr lang="en" sz="1400">
                <a:solidFill>
                  <a:schemeClr val="dk1"/>
                </a:solidFill>
                <a:latin typeface="Times New Roman"/>
                <a:ea typeface="Times New Roman"/>
                <a:cs typeface="Times New Roman"/>
                <a:sym typeface="Times New Roman"/>
              </a:rPr>
              <a:t>Explore necessary implementation methods of these two proposed data structures</a:t>
            </a:r>
            <a:endParaRPr sz="1400">
              <a:solidFill>
                <a:srgbClr val="000000"/>
              </a:solidFill>
              <a:latin typeface="Times New Roman"/>
              <a:ea typeface="Times New Roman"/>
              <a:cs typeface="Times New Roman"/>
              <a:sym typeface="Times New Roman"/>
            </a:endParaRPr>
          </a:p>
        </p:txBody>
      </p:sp>
      <p:sp>
        <p:nvSpPr>
          <p:cNvPr id="75" name="Google Shape;75;p15"/>
          <p:cNvSpPr txBox="1"/>
          <p:nvPr>
            <p:ph idx="1" type="body"/>
          </p:nvPr>
        </p:nvSpPr>
        <p:spPr>
          <a:xfrm>
            <a:off x="384975" y="4293775"/>
            <a:ext cx="8357100" cy="5727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200"/>
              </a:spcAft>
              <a:buNone/>
            </a:pPr>
            <a:r>
              <a:rPr i="1" lang="en" sz="1200">
                <a:solidFill>
                  <a:srgbClr val="000000"/>
                </a:solidFill>
                <a:latin typeface="Times New Roman"/>
                <a:ea typeface="Times New Roman"/>
                <a:cs typeface="Times New Roman"/>
                <a:sym typeface="Times New Roman"/>
              </a:rPr>
              <a:t>Background: A Bloom Filter is a set data structure that uses independent hash functions to store a set of elements; when querying elements from the same universe, a Bloom Filter gives out possible false positives and no false negatives. </a:t>
            </a:r>
            <a:endParaRPr i="1" sz="1200">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Standard Bloom Filter</a:t>
            </a:r>
            <a:endParaRPr>
              <a:latin typeface="Times New Roman"/>
              <a:ea typeface="Times New Roman"/>
              <a:cs typeface="Times New Roman"/>
              <a:sym typeface="Times New Roman"/>
            </a:endParaRPr>
          </a:p>
        </p:txBody>
      </p:sp>
      <p:sp>
        <p:nvSpPr>
          <p:cNvPr id="81" name="Google Shape;81;p16"/>
          <p:cNvSpPr/>
          <p:nvPr/>
        </p:nvSpPr>
        <p:spPr>
          <a:xfrm>
            <a:off x="26805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2" name="Google Shape;82;p16"/>
          <p:cNvSpPr/>
          <p:nvPr/>
        </p:nvSpPr>
        <p:spPr>
          <a:xfrm>
            <a:off x="29892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3" name="Google Shape;83;p16"/>
          <p:cNvSpPr/>
          <p:nvPr/>
        </p:nvSpPr>
        <p:spPr>
          <a:xfrm>
            <a:off x="32979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4" name="Google Shape;84;p16"/>
          <p:cNvSpPr/>
          <p:nvPr/>
        </p:nvSpPr>
        <p:spPr>
          <a:xfrm>
            <a:off x="36066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5" name="Google Shape;85;p16"/>
          <p:cNvSpPr/>
          <p:nvPr/>
        </p:nvSpPr>
        <p:spPr>
          <a:xfrm>
            <a:off x="39153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6" name="Google Shape;86;p16"/>
          <p:cNvSpPr/>
          <p:nvPr/>
        </p:nvSpPr>
        <p:spPr>
          <a:xfrm>
            <a:off x="42240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7" name="Google Shape;87;p16"/>
          <p:cNvSpPr/>
          <p:nvPr/>
        </p:nvSpPr>
        <p:spPr>
          <a:xfrm>
            <a:off x="45327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8" name="Google Shape;88;p16"/>
          <p:cNvSpPr/>
          <p:nvPr/>
        </p:nvSpPr>
        <p:spPr>
          <a:xfrm>
            <a:off x="48414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89" name="Google Shape;89;p16"/>
          <p:cNvSpPr/>
          <p:nvPr/>
        </p:nvSpPr>
        <p:spPr>
          <a:xfrm>
            <a:off x="51501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0" name="Google Shape;90;p16"/>
          <p:cNvSpPr/>
          <p:nvPr/>
        </p:nvSpPr>
        <p:spPr>
          <a:xfrm>
            <a:off x="54588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1" name="Google Shape;91;p16"/>
          <p:cNvSpPr/>
          <p:nvPr/>
        </p:nvSpPr>
        <p:spPr>
          <a:xfrm>
            <a:off x="57675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2" name="Google Shape;92;p16"/>
          <p:cNvSpPr/>
          <p:nvPr/>
        </p:nvSpPr>
        <p:spPr>
          <a:xfrm>
            <a:off x="60762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3" name="Google Shape;93;p16"/>
          <p:cNvSpPr/>
          <p:nvPr/>
        </p:nvSpPr>
        <p:spPr>
          <a:xfrm>
            <a:off x="63849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4" name="Google Shape;94;p16"/>
          <p:cNvSpPr/>
          <p:nvPr/>
        </p:nvSpPr>
        <p:spPr>
          <a:xfrm>
            <a:off x="66936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5" name="Google Shape;95;p16"/>
          <p:cNvSpPr/>
          <p:nvPr/>
        </p:nvSpPr>
        <p:spPr>
          <a:xfrm>
            <a:off x="70023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6" name="Google Shape;96;p16"/>
          <p:cNvSpPr/>
          <p:nvPr/>
        </p:nvSpPr>
        <p:spPr>
          <a:xfrm>
            <a:off x="73110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97" name="Google Shape;97;p16"/>
          <p:cNvSpPr/>
          <p:nvPr/>
        </p:nvSpPr>
        <p:spPr>
          <a:xfrm>
            <a:off x="7619725" y="1185350"/>
            <a:ext cx="3495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endParaRPr/>
          </a:p>
        </p:txBody>
      </p:sp>
      <p:sp>
        <p:nvSpPr>
          <p:cNvPr id="98" name="Google Shape;98;p16"/>
          <p:cNvSpPr/>
          <p:nvPr/>
        </p:nvSpPr>
        <p:spPr>
          <a:xfrm>
            <a:off x="7969225" y="1185350"/>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a:t>
            </a:r>
            <a:endParaRPr/>
          </a:p>
        </p:txBody>
      </p:sp>
      <p:sp>
        <p:nvSpPr>
          <p:cNvPr id="99" name="Google Shape;99;p16"/>
          <p:cNvSpPr txBox="1"/>
          <p:nvPr/>
        </p:nvSpPr>
        <p:spPr>
          <a:xfrm>
            <a:off x="311700" y="1185350"/>
            <a:ext cx="2060100" cy="400200"/>
          </a:xfrm>
          <a:prstGeom prst="rect">
            <a:avLst/>
          </a:prstGeom>
          <a:solidFill>
            <a:srgbClr val="FFE599"/>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An empty array </a:t>
            </a:r>
            <a:r>
              <a:rPr i="1" lang="en"/>
              <a:t>A</a:t>
            </a:r>
            <a:endParaRPr i="1"/>
          </a:p>
        </p:txBody>
      </p:sp>
      <p:sp>
        <p:nvSpPr>
          <p:cNvPr id="100" name="Google Shape;100;p16"/>
          <p:cNvSpPr txBox="1"/>
          <p:nvPr/>
        </p:nvSpPr>
        <p:spPr>
          <a:xfrm>
            <a:off x="764413" y="2521075"/>
            <a:ext cx="23877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 group of k independent, universal hash functions </a:t>
            </a:r>
            <a:r>
              <a:rPr i="1" lang="en"/>
              <a:t>H</a:t>
            </a:r>
            <a:endParaRPr i="1"/>
          </a:p>
        </p:txBody>
      </p:sp>
      <p:sp>
        <p:nvSpPr>
          <p:cNvPr id="101" name="Google Shape;101;p16"/>
          <p:cNvSpPr/>
          <p:nvPr/>
        </p:nvSpPr>
        <p:spPr>
          <a:xfrm>
            <a:off x="3290527" y="2586817"/>
            <a:ext cx="1963200" cy="4281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Hash Function 1</a:t>
            </a:r>
            <a:endParaRPr/>
          </a:p>
        </p:txBody>
      </p:sp>
      <p:sp>
        <p:nvSpPr>
          <p:cNvPr id="102" name="Google Shape;102;p16"/>
          <p:cNvSpPr/>
          <p:nvPr/>
        </p:nvSpPr>
        <p:spPr>
          <a:xfrm>
            <a:off x="5411737" y="2586817"/>
            <a:ext cx="1963200" cy="428100"/>
          </a:xfrm>
          <a:prstGeom prst="rect">
            <a:avLst/>
          </a:prstGeom>
          <a:solidFill>
            <a:srgbClr val="F4CC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Hash Function 2</a:t>
            </a:r>
            <a:endParaRPr/>
          </a:p>
        </p:txBody>
      </p:sp>
      <p:sp>
        <p:nvSpPr>
          <p:cNvPr id="103" name="Google Shape;103;p16"/>
          <p:cNvSpPr txBox="1"/>
          <p:nvPr/>
        </p:nvSpPr>
        <p:spPr>
          <a:xfrm>
            <a:off x="311700" y="1778225"/>
            <a:ext cx="2060100" cy="400200"/>
          </a:xfrm>
          <a:prstGeom prst="rect">
            <a:avLst/>
          </a:prstGeom>
          <a:solidFill>
            <a:srgbClr val="FFE599"/>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 set of data </a:t>
            </a:r>
            <a:r>
              <a:rPr i="1" lang="en"/>
              <a:t>S</a:t>
            </a:r>
            <a:endParaRPr i="1"/>
          </a:p>
        </p:txBody>
      </p:sp>
      <p:graphicFrame>
        <p:nvGraphicFramePr>
          <p:cNvPr id="104" name="Google Shape;104;p16"/>
          <p:cNvGraphicFramePr/>
          <p:nvPr/>
        </p:nvGraphicFramePr>
        <p:xfrm>
          <a:off x="2677950" y="1742825"/>
          <a:ext cx="3000000" cy="3000000"/>
        </p:xfrm>
        <a:graphic>
          <a:graphicData uri="http://schemas.openxmlformats.org/drawingml/2006/table">
            <a:tbl>
              <a:tblPr>
                <a:noFill/>
                <a:tableStyleId>{005FA600-1484-46A0-9297-543C610E3359}</a:tableStyleId>
              </a:tblPr>
              <a:tblGrid>
                <a:gridCol w="382850"/>
                <a:gridCol w="470575"/>
                <a:gridCol w="470575"/>
                <a:gridCol w="470575"/>
                <a:gridCol w="470575"/>
                <a:gridCol w="470575"/>
                <a:gridCol w="470575"/>
                <a:gridCol w="470575"/>
                <a:gridCol w="470575"/>
                <a:gridCol w="470575"/>
                <a:gridCol w="470575"/>
                <a:gridCol w="470575"/>
              </a:tblGrid>
              <a:tr h="471000">
                <a:tc>
                  <a:txBody>
                    <a:bodyPr/>
                    <a:lstStyle/>
                    <a:p>
                      <a:pPr indent="0" lvl="0" marL="0" rtl="0" algn="l">
                        <a:spcBef>
                          <a:spcPts val="0"/>
                        </a:spcBef>
                        <a:spcAft>
                          <a:spcPts val="0"/>
                        </a:spcAft>
                        <a:buNone/>
                      </a:pPr>
                      <a:r>
                        <a:rPr lang="en"/>
                        <a:t>1</a:t>
                      </a:r>
                      <a:endParaRPr/>
                    </a:p>
                  </a:txBody>
                  <a:tcPr marT="91425" marB="91425" marR="91425" marL="91425"/>
                </a:tc>
                <a:tc>
                  <a:txBody>
                    <a:bodyPr/>
                    <a:lstStyle/>
                    <a:p>
                      <a:pPr indent="0" lvl="0" marL="0" rtl="0" algn="l">
                        <a:spcBef>
                          <a:spcPts val="0"/>
                        </a:spcBef>
                        <a:spcAft>
                          <a:spcPts val="0"/>
                        </a:spcAft>
                        <a:buNone/>
                      </a:pPr>
                      <a:r>
                        <a:rPr lang="en"/>
                        <a:t>2</a:t>
                      </a:r>
                      <a:endParaRPr/>
                    </a:p>
                  </a:txBody>
                  <a:tcPr marT="91425" marB="91425" marR="91425" marL="91425">
                    <a:solidFill>
                      <a:srgbClr val="4A86E8"/>
                    </a:solidFill>
                  </a:tcPr>
                </a:tc>
                <a:tc>
                  <a:txBody>
                    <a:bodyPr/>
                    <a:lstStyle/>
                    <a:p>
                      <a:pPr indent="0" lvl="0" marL="0" rtl="0" algn="l">
                        <a:spcBef>
                          <a:spcPts val="0"/>
                        </a:spcBef>
                        <a:spcAft>
                          <a:spcPts val="0"/>
                        </a:spcAft>
                        <a:buNone/>
                      </a:pPr>
                      <a:r>
                        <a:rPr lang="en"/>
                        <a:t>3</a:t>
                      </a:r>
                      <a:endParaRPr/>
                    </a:p>
                  </a:txBody>
                  <a:tcPr marT="91425" marB="91425" marR="91425" marL="91425"/>
                </a:tc>
                <a:tc>
                  <a:txBody>
                    <a:bodyPr/>
                    <a:lstStyle/>
                    <a:p>
                      <a:pPr indent="0" lvl="0" marL="0" rtl="0" algn="l">
                        <a:spcBef>
                          <a:spcPts val="0"/>
                        </a:spcBef>
                        <a:spcAft>
                          <a:spcPts val="0"/>
                        </a:spcAft>
                        <a:buNone/>
                      </a:pPr>
                      <a:r>
                        <a:rPr lang="en"/>
                        <a:t>4</a:t>
                      </a:r>
                      <a:endParaRPr/>
                    </a:p>
                  </a:txBody>
                  <a:tcPr marT="91425" marB="91425" marR="91425" marL="91425"/>
                </a:tc>
                <a:tc>
                  <a:txBody>
                    <a:bodyPr/>
                    <a:lstStyle/>
                    <a:p>
                      <a:pPr indent="0" lvl="0" marL="0" rtl="0" algn="l">
                        <a:spcBef>
                          <a:spcPts val="0"/>
                        </a:spcBef>
                        <a:spcAft>
                          <a:spcPts val="0"/>
                        </a:spcAft>
                        <a:buNone/>
                      </a:pPr>
                      <a:r>
                        <a:rPr lang="en"/>
                        <a:t>5</a:t>
                      </a:r>
                      <a:endParaRPr/>
                    </a:p>
                  </a:txBody>
                  <a:tcPr marT="91425" marB="91425" marR="91425" marL="91425">
                    <a:solidFill>
                      <a:srgbClr val="00FF00"/>
                    </a:solidFill>
                  </a:tcPr>
                </a:tc>
                <a:tc>
                  <a:txBody>
                    <a:bodyPr/>
                    <a:lstStyle/>
                    <a:p>
                      <a:pPr indent="0" lvl="0" marL="0" rtl="0" algn="l">
                        <a:spcBef>
                          <a:spcPts val="0"/>
                        </a:spcBef>
                        <a:spcAft>
                          <a:spcPts val="0"/>
                        </a:spcAft>
                        <a:buNone/>
                      </a:pPr>
                      <a:r>
                        <a:rPr lang="en"/>
                        <a:t>6</a:t>
                      </a:r>
                      <a:endParaRPr/>
                    </a:p>
                  </a:txBody>
                  <a:tcPr marT="91425" marB="91425" marR="91425" marL="91425"/>
                </a:tc>
                <a:tc>
                  <a:txBody>
                    <a:bodyPr/>
                    <a:lstStyle/>
                    <a:p>
                      <a:pPr indent="0" lvl="0" marL="0" rtl="0" algn="l">
                        <a:spcBef>
                          <a:spcPts val="0"/>
                        </a:spcBef>
                        <a:spcAft>
                          <a:spcPts val="0"/>
                        </a:spcAft>
                        <a:buNone/>
                      </a:pPr>
                      <a:r>
                        <a:rPr lang="en"/>
                        <a:t>7</a:t>
                      </a:r>
                      <a:endParaRPr/>
                    </a:p>
                  </a:txBody>
                  <a:tcPr marT="91425" marB="91425" marR="91425" marL="91425"/>
                </a:tc>
                <a:tc>
                  <a:txBody>
                    <a:bodyPr/>
                    <a:lstStyle/>
                    <a:p>
                      <a:pPr indent="0" lvl="0" marL="0" rtl="0" algn="l">
                        <a:spcBef>
                          <a:spcPts val="0"/>
                        </a:spcBef>
                        <a:spcAft>
                          <a:spcPts val="0"/>
                        </a:spcAft>
                        <a:buNone/>
                      </a:pPr>
                      <a:r>
                        <a:rPr lang="en"/>
                        <a:t>8</a:t>
                      </a:r>
                      <a:endParaRPr/>
                    </a:p>
                  </a:txBody>
                  <a:tcPr marT="91425" marB="91425" marR="91425" marL="91425"/>
                </a:tc>
                <a:tc>
                  <a:txBody>
                    <a:bodyPr/>
                    <a:lstStyle/>
                    <a:p>
                      <a:pPr indent="0" lvl="0" marL="0" rtl="0" algn="l">
                        <a:spcBef>
                          <a:spcPts val="0"/>
                        </a:spcBef>
                        <a:spcAft>
                          <a:spcPts val="0"/>
                        </a:spcAft>
                        <a:buNone/>
                      </a:pPr>
                      <a:r>
                        <a:rPr lang="en"/>
                        <a:t>9</a:t>
                      </a:r>
                      <a:endParaRPr/>
                    </a:p>
                  </a:txBody>
                  <a:tcPr marT="91425" marB="91425" marR="91425" marL="91425"/>
                </a:tc>
                <a:tc>
                  <a:txBody>
                    <a:bodyPr/>
                    <a:lstStyle/>
                    <a:p>
                      <a:pPr indent="0" lvl="0" marL="0" rtl="0" algn="l">
                        <a:spcBef>
                          <a:spcPts val="0"/>
                        </a:spcBef>
                        <a:spcAft>
                          <a:spcPts val="0"/>
                        </a:spcAft>
                        <a:buNone/>
                      </a:pPr>
                      <a:r>
                        <a:rPr lang="en"/>
                        <a:t>10</a:t>
                      </a:r>
                      <a:endParaRPr/>
                    </a:p>
                  </a:txBody>
                  <a:tcPr marT="91425" marB="91425" marR="91425" marL="91425"/>
                </a:tc>
                <a:tc>
                  <a:txBody>
                    <a:bodyPr/>
                    <a:lstStyle/>
                    <a:p>
                      <a:pPr indent="0" lvl="0" marL="0" rtl="0" algn="l">
                        <a:spcBef>
                          <a:spcPts val="0"/>
                        </a:spcBef>
                        <a:spcAft>
                          <a:spcPts val="0"/>
                        </a:spcAft>
                        <a:buNone/>
                      </a:pPr>
                      <a:r>
                        <a:rPr lang="en"/>
                        <a:t>...</a:t>
                      </a:r>
                      <a:endParaRPr/>
                    </a:p>
                  </a:txBody>
                  <a:tcPr marT="91425" marB="91425" marR="91425" marL="91425"/>
                </a:tc>
                <a:tc>
                  <a:txBody>
                    <a:bodyPr/>
                    <a:lstStyle/>
                    <a:p>
                      <a:pPr indent="0" lvl="0" marL="0" rtl="0" algn="l">
                        <a:spcBef>
                          <a:spcPts val="0"/>
                        </a:spcBef>
                        <a:spcAft>
                          <a:spcPts val="0"/>
                        </a:spcAft>
                        <a:buNone/>
                      </a:pPr>
                      <a:r>
                        <a:rPr lang="en"/>
                        <a:t>n</a:t>
                      </a:r>
                      <a:endParaRPr/>
                    </a:p>
                  </a:txBody>
                  <a:tcPr marT="91425" marB="91425" marR="91425" marL="91425"/>
                </a:tc>
              </a:tr>
            </a:tbl>
          </a:graphicData>
        </a:graphic>
      </p:graphicFrame>
      <p:sp>
        <p:nvSpPr>
          <p:cNvPr id="105" name="Google Shape;105;p16"/>
          <p:cNvSpPr/>
          <p:nvPr/>
        </p:nvSpPr>
        <p:spPr>
          <a:xfrm>
            <a:off x="21112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106" name="Google Shape;106;p16"/>
          <p:cNvSpPr/>
          <p:nvPr/>
        </p:nvSpPr>
        <p:spPr>
          <a:xfrm>
            <a:off x="24199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07" name="Google Shape;107;p16"/>
          <p:cNvSpPr/>
          <p:nvPr/>
        </p:nvSpPr>
        <p:spPr>
          <a:xfrm>
            <a:off x="27286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08" name="Google Shape;108;p16"/>
          <p:cNvSpPr/>
          <p:nvPr/>
        </p:nvSpPr>
        <p:spPr>
          <a:xfrm>
            <a:off x="30373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09" name="Google Shape;109;p16"/>
          <p:cNvSpPr/>
          <p:nvPr/>
        </p:nvSpPr>
        <p:spPr>
          <a:xfrm>
            <a:off x="33460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0" name="Google Shape;110;p16"/>
          <p:cNvSpPr/>
          <p:nvPr/>
        </p:nvSpPr>
        <p:spPr>
          <a:xfrm>
            <a:off x="36547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1" name="Google Shape;111;p16"/>
          <p:cNvSpPr/>
          <p:nvPr/>
        </p:nvSpPr>
        <p:spPr>
          <a:xfrm>
            <a:off x="39634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2" name="Google Shape;112;p16"/>
          <p:cNvSpPr/>
          <p:nvPr/>
        </p:nvSpPr>
        <p:spPr>
          <a:xfrm>
            <a:off x="42721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3" name="Google Shape;113;p16"/>
          <p:cNvSpPr/>
          <p:nvPr/>
        </p:nvSpPr>
        <p:spPr>
          <a:xfrm>
            <a:off x="45808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4" name="Google Shape;114;p16"/>
          <p:cNvSpPr/>
          <p:nvPr/>
        </p:nvSpPr>
        <p:spPr>
          <a:xfrm>
            <a:off x="48895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115" name="Google Shape;115;p16"/>
          <p:cNvSpPr/>
          <p:nvPr/>
        </p:nvSpPr>
        <p:spPr>
          <a:xfrm>
            <a:off x="51982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6" name="Google Shape;116;p16"/>
          <p:cNvSpPr/>
          <p:nvPr/>
        </p:nvSpPr>
        <p:spPr>
          <a:xfrm>
            <a:off x="55069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7" name="Google Shape;117;p16"/>
          <p:cNvSpPr/>
          <p:nvPr/>
        </p:nvSpPr>
        <p:spPr>
          <a:xfrm>
            <a:off x="58156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18" name="Google Shape;118;p16"/>
          <p:cNvSpPr/>
          <p:nvPr/>
        </p:nvSpPr>
        <p:spPr>
          <a:xfrm>
            <a:off x="61243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119" name="Google Shape;119;p16"/>
          <p:cNvSpPr/>
          <p:nvPr/>
        </p:nvSpPr>
        <p:spPr>
          <a:xfrm>
            <a:off x="64330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20" name="Google Shape;120;p16"/>
          <p:cNvSpPr/>
          <p:nvPr/>
        </p:nvSpPr>
        <p:spPr>
          <a:xfrm>
            <a:off x="67417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21" name="Google Shape;121;p16"/>
          <p:cNvSpPr/>
          <p:nvPr/>
        </p:nvSpPr>
        <p:spPr>
          <a:xfrm>
            <a:off x="70504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22" name="Google Shape;122;p16"/>
          <p:cNvSpPr/>
          <p:nvPr/>
        </p:nvSpPr>
        <p:spPr>
          <a:xfrm>
            <a:off x="7359125" y="3479625"/>
            <a:ext cx="308700" cy="328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0</a:t>
            </a:r>
            <a:endParaRPr/>
          </a:p>
        </p:txBody>
      </p:sp>
      <p:sp>
        <p:nvSpPr>
          <p:cNvPr id="123" name="Google Shape;123;p16"/>
          <p:cNvSpPr txBox="1"/>
          <p:nvPr/>
        </p:nvSpPr>
        <p:spPr>
          <a:xfrm>
            <a:off x="876425" y="3443925"/>
            <a:ext cx="926100" cy="400200"/>
          </a:xfrm>
          <a:prstGeom prst="rect">
            <a:avLst/>
          </a:prstGeom>
          <a:solidFill>
            <a:srgbClr val="FFE599"/>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a:t>
            </a:r>
            <a:r>
              <a:rPr lang="en"/>
              <a:t>rray </a:t>
            </a:r>
            <a:r>
              <a:rPr i="1" lang="en"/>
              <a:t>A</a:t>
            </a:r>
            <a:endParaRPr i="1"/>
          </a:p>
        </p:txBody>
      </p:sp>
      <p:cxnSp>
        <p:nvCxnSpPr>
          <p:cNvPr id="124" name="Google Shape;124;p16"/>
          <p:cNvCxnSpPr>
            <a:endCxn id="101" idx="0"/>
          </p:cNvCxnSpPr>
          <p:nvPr/>
        </p:nvCxnSpPr>
        <p:spPr>
          <a:xfrm>
            <a:off x="3342727" y="2257717"/>
            <a:ext cx="929400" cy="329100"/>
          </a:xfrm>
          <a:prstGeom prst="straightConnector1">
            <a:avLst/>
          </a:prstGeom>
          <a:noFill/>
          <a:ln cap="flat" cmpd="sng" w="9525">
            <a:solidFill>
              <a:srgbClr val="4A86E8"/>
            </a:solidFill>
            <a:prstDash val="solid"/>
            <a:round/>
            <a:headEnd len="med" w="med" type="none"/>
            <a:tailEnd len="med" w="med" type="none"/>
          </a:ln>
        </p:spPr>
      </p:cxnSp>
      <p:cxnSp>
        <p:nvCxnSpPr>
          <p:cNvPr id="125" name="Google Shape;125;p16"/>
          <p:cNvCxnSpPr>
            <a:stCxn id="101" idx="2"/>
            <a:endCxn id="105" idx="0"/>
          </p:cNvCxnSpPr>
          <p:nvPr/>
        </p:nvCxnSpPr>
        <p:spPr>
          <a:xfrm flipH="1">
            <a:off x="2265427" y="3014917"/>
            <a:ext cx="2006700" cy="464700"/>
          </a:xfrm>
          <a:prstGeom prst="straightConnector1">
            <a:avLst/>
          </a:prstGeom>
          <a:noFill/>
          <a:ln cap="flat" cmpd="sng" w="9525">
            <a:solidFill>
              <a:srgbClr val="4A86E8"/>
            </a:solidFill>
            <a:prstDash val="solid"/>
            <a:round/>
            <a:headEnd len="med" w="med" type="none"/>
            <a:tailEnd len="med" w="med" type="none"/>
          </a:ln>
        </p:spPr>
      </p:cxnSp>
      <p:cxnSp>
        <p:nvCxnSpPr>
          <p:cNvPr id="126" name="Google Shape;126;p16"/>
          <p:cNvCxnSpPr>
            <a:endCxn id="102" idx="0"/>
          </p:cNvCxnSpPr>
          <p:nvPr/>
        </p:nvCxnSpPr>
        <p:spPr>
          <a:xfrm>
            <a:off x="3384037" y="2257717"/>
            <a:ext cx="3009300" cy="329100"/>
          </a:xfrm>
          <a:prstGeom prst="straightConnector1">
            <a:avLst/>
          </a:prstGeom>
          <a:noFill/>
          <a:ln cap="flat" cmpd="sng" w="9525">
            <a:solidFill>
              <a:srgbClr val="4A86E8"/>
            </a:solidFill>
            <a:prstDash val="solid"/>
            <a:round/>
            <a:headEnd len="med" w="med" type="none"/>
            <a:tailEnd len="med" w="med" type="none"/>
          </a:ln>
        </p:spPr>
      </p:cxnSp>
      <p:cxnSp>
        <p:nvCxnSpPr>
          <p:cNvPr id="127" name="Google Shape;127;p16"/>
          <p:cNvCxnSpPr>
            <a:stCxn id="102" idx="2"/>
            <a:endCxn id="118" idx="0"/>
          </p:cNvCxnSpPr>
          <p:nvPr/>
        </p:nvCxnSpPr>
        <p:spPr>
          <a:xfrm flipH="1">
            <a:off x="6278737" y="3014917"/>
            <a:ext cx="114600" cy="464700"/>
          </a:xfrm>
          <a:prstGeom prst="straightConnector1">
            <a:avLst/>
          </a:prstGeom>
          <a:noFill/>
          <a:ln cap="flat" cmpd="sng" w="9525">
            <a:solidFill>
              <a:srgbClr val="4A86E8"/>
            </a:solidFill>
            <a:prstDash val="solid"/>
            <a:round/>
            <a:headEnd len="med" w="med" type="none"/>
            <a:tailEnd len="med" w="med" type="none"/>
          </a:ln>
        </p:spPr>
      </p:cxnSp>
      <p:cxnSp>
        <p:nvCxnSpPr>
          <p:cNvPr id="128" name="Google Shape;128;p16"/>
          <p:cNvCxnSpPr>
            <a:stCxn id="102" idx="2"/>
            <a:endCxn id="105" idx="0"/>
          </p:cNvCxnSpPr>
          <p:nvPr/>
        </p:nvCxnSpPr>
        <p:spPr>
          <a:xfrm flipH="1">
            <a:off x="2265637" y="3014917"/>
            <a:ext cx="4127700" cy="464700"/>
          </a:xfrm>
          <a:prstGeom prst="straightConnector1">
            <a:avLst/>
          </a:prstGeom>
          <a:noFill/>
          <a:ln cap="flat" cmpd="sng" w="9525">
            <a:solidFill>
              <a:srgbClr val="00FF00"/>
            </a:solidFill>
            <a:prstDash val="solid"/>
            <a:round/>
            <a:headEnd len="med" w="med" type="none"/>
            <a:tailEnd len="med" w="med" type="none"/>
          </a:ln>
        </p:spPr>
      </p:cxnSp>
      <p:cxnSp>
        <p:nvCxnSpPr>
          <p:cNvPr id="129" name="Google Shape;129;p16"/>
          <p:cNvCxnSpPr>
            <a:endCxn id="102" idx="0"/>
          </p:cNvCxnSpPr>
          <p:nvPr/>
        </p:nvCxnSpPr>
        <p:spPr>
          <a:xfrm>
            <a:off x="4719037" y="2214517"/>
            <a:ext cx="1674300" cy="372300"/>
          </a:xfrm>
          <a:prstGeom prst="straightConnector1">
            <a:avLst/>
          </a:prstGeom>
          <a:noFill/>
          <a:ln cap="flat" cmpd="sng" w="9525">
            <a:solidFill>
              <a:srgbClr val="00FF00"/>
            </a:solidFill>
            <a:prstDash val="solid"/>
            <a:round/>
            <a:headEnd len="med" w="med" type="none"/>
            <a:tailEnd len="med" w="med" type="none"/>
          </a:ln>
        </p:spPr>
      </p:cxnSp>
      <p:cxnSp>
        <p:nvCxnSpPr>
          <p:cNvPr id="130" name="Google Shape;130;p16"/>
          <p:cNvCxnSpPr>
            <a:endCxn id="101" idx="0"/>
          </p:cNvCxnSpPr>
          <p:nvPr/>
        </p:nvCxnSpPr>
        <p:spPr>
          <a:xfrm flipH="1">
            <a:off x="4272127" y="2204317"/>
            <a:ext cx="447000" cy="382500"/>
          </a:xfrm>
          <a:prstGeom prst="straightConnector1">
            <a:avLst/>
          </a:prstGeom>
          <a:noFill/>
          <a:ln cap="flat" cmpd="sng" w="9525">
            <a:solidFill>
              <a:srgbClr val="00FF00"/>
            </a:solidFill>
            <a:prstDash val="solid"/>
            <a:round/>
            <a:headEnd len="med" w="med" type="none"/>
            <a:tailEnd len="med" w="med" type="none"/>
          </a:ln>
        </p:spPr>
      </p:cxnSp>
      <p:cxnSp>
        <p:nvCxnSpPr>
          <p:cNvPr id="131" name="Google Shape;131;p16"/>
          <p:cNvCxnSpPr>
            <a:stCxn id="101" idx="2"/>
            <a:endCxn id="114" idx="0"/>
          </p:cNvCxnSpPr>
          <p:nvPr/>
        </p:nvCxnSpPr>
        <p:spPr>
          <a:xfrm>
            <a:off x="4272127" y="3014917"/>
            <a:ext cx="771600" cy="464700"/>
          </a:xfrm>
          <a:prstGeom prst="straightConnector1">
            <a:avLst/>
          </a:prstGeom>
          <a:noFill/>
          <a:ln cap="flat" cmpd="sng" w="9525">
            <a:solidFill>
              <a:srgbClr val="00FF00"/>
            </a:solidFill>
            <a:prstDash val="solid"/>
            <a:round/>
            <a:headEnd len="med" w="med" type="none"/>
            <a:tailEnd len="med" w="med" type="none"/>
          </a:ln>
        </p:spPr>
      </p:cxnSp>
      <p:sp>
        <p:nvSpPr>
          <p:cNvPr id="132" name="Google Shape;132;p16"/>
          <p:cNvSpPr/>
          <p:nvPr/>
        </p:nvSpPr>
        <p:spPr>
          <a:xfrm>
            <a:off x="2035325" y="3408525"/>
            <a:ext cx="460500" cy="4710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6"/>
          <p:cNvSpPr txBox="1"/>
          <p:nvPr/>
        </p:nvSpPr>
        <p:spPr>
          <a:xfrm>
            <a:off x="1672300" y="3907850"/>
            <a:ext cx="3156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False Positive: two values from S are being hashed to the same bit in 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Sandwiched Learned Bloom Filter</a:t>
            </a:r>
            <a:endParaRPr>
              <a:latin typeface="Times New Roman"/>
              <a:ea typeface="Times New Roman"/>
              <a:cs typeface="Times New Roman"/>
              <a:sym typeface="Times New Roman"/>
            </a:endParaRPr>
          </a:p>
        </p:txBody>
      </p:sp>
      <p:sp>
        <p:nvSpPr>
          <p:cNvPr id="139" name="Google Shape;139;p17"/>
          <p:cNvSpPr txBox="1"/>
          <p:nvPr>
            <p:ph idx="1" type="body"/>
          </p:nvPr>
        </p:nvSpPr>
        <p:spPr>
          <a:xfrm>
            <a:off x="1859175" y="1062550"/>
            <a:ext cx="6747000" cy="912000"/>
          </a:xfrm>
          <a:prstGeom prst="rect">
            <a:avLst/>
          </a:prstGeom>
          <a:solidFill>
            <a:srgbClr val="E06666"/>
          </a:solidFill>
        </p:spPr>
        <p:txBody>
          <a:bodyPr anchorCtr="0" anchor="ctr" bIns="91425" lIns="91425" spcFirstLastPara="1" rIns="91425" wrap="square" tIns="91425">
            <a:normAutofit/>
          </a:bodyPr>
          <a:lstStyle/>
          <a:p>
            <a:pPr indent="0" lvl="0" marL="0" rtl="0" algn="ctr">
              <a:spcBef>
                <a:spcPts val="0"/>
              </a:spcBef>
              <a:spcAft>
                <a:spcPts val="1200"/>
              </a:spcAft>
              <a:buNone/>
            </a:pPr>
            <a:r>
              <a:rPr lang="en" sz="1400">
                <a:solidFill>
                  <a:srgbClr val="000000"/>
                </a:solidFill>
                <a:latin typeface="Times New Roman"/>
                <a:ea typeface="Times New Roman"/>
                <a:cs typeface="Times New Roman"/>
                <a:sym typeface="Times New Roman"/>
              </a:rPr>
              <a:t>To explore how Machine Learning Algorithms can help solve the trade off that the standard Bloom Filter faces → Correctness vs. Memory</a:t>
            </a:r>
            <a:endParaRPr sz="1400">
              <a:solidFill>
                <a:srgbClr val="000000"/>
              </a:solidFill>
              <a:latin typeface="Times New Roman"/>
              <a:ea typeface="Times New Roman"/>
              <a:cs typeface="Times New Roman"/>
              <a:sym typeface="Times New Roman"/>
            </a:endParaRPr>
          </a:p>
        </p:txBody>
      </p:sp>
      <p:sp>
        <p:nvSpPr>
          <p:cNvPr id="140" name="Google Shape;140;p17"/>
          <p:cNvSpPr/>
          <p:nvPr/>
        </p:nvSpPr>
        <p:spPr>
          <a:xfrm>
            <a:off x="384975" y="1062538"/>
            <a:ext cx="1474200" cy="912000"/>
          </a:xfrm>
          <a:prstGeom prst="rect">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Motivation</a:t>
            </a:r>
            <a:endParaRPr b="1">
              <a:latin typeface="Times New Roman"/>
              <a:ea typeface="Times New Roman"/>
              <a:cs typeface="Times New Roman"/>
              <a:sym typeface="Times New Roman"/>
            </a:endParaRPr>
          </a:p>
        </p:txBody>
      </p:sp>
      <p:pic>
        <p:nvPicPr>
          <p:cNvPr id="141" name="Google Shape;141;p17"/>
          <p:cNvPicPr preferRelativeResize="0"/>
          <p:nvPr/>
        </p:nvPicPr>
        <p:blipFill>
          <a:blip r:embed="rId3">
            <a:alphaModFix/>
          </a:blip>
          <a:stretch>
            <a:fillRect/>
          </a:stretch>
        </p:blipFill>
        <p:spPr>
          <a:xfrm>
            <a:off x="1638675" y="2251013"/>
            <a:ext cx="2415375" cy="2689675"/>
          </a:xfrm>
          <a:prstGeom prst="rect">
            <a:avLst/>
          </a:prstGeom>
          <a:noFill/>
          <a:ln>
            <a:noFill/>
          </a:ln>
        </p:spPr>
      </p:pic>
      <p:pic>
        <p:nvPicPr>
          <p:cNvPr id="142" name="Google Shape;142;p17"/>
          <p:cNvPicPr preferRelativeResize="0"/>
          <p:nvPr/>
        </p:nvPicPr>
        <p:blipFill>
          <a:blip r:embed="rId4">
            <a:alphaModFix/>
          </a:blip>
          <a:stretch>
            <a:fillRect/>
          </a:stretch>
        </p:blipFill>
        <p:spPr>
          <a:xfrm>
            <a:off x="5937375" y="2211037"/>
            <a:ext cx="2600275" cy="2689675"/>
          </a:xfrm>
          <a:prstGeom prst="rect">
            <a:avLst/>
          </a:prstGeom>
          <a:noFill/>
          <a:ln>
            <a:noFill/>
          </a:ln>
        </p:spPr>
      </p:pic>
      <p:sp>
        <p:nvSpPr>
          <p:cNvPr id="143" name="Google Shape;143;p17"/>
          <p:cNvSpPr txBox="1"/>
          <p:nvPr/>
        </p:nvSpPr>
        <p:spPr>
          <a:xfrm>
            <a:off x="483075" y="3248063"/>
            <a:ext cx="1155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Learned Bloom Filter</a:t>
            </a:r>
            <a:endParaRPr/>
          </a:p>
        </p:txBody>
      </p:sp>
      <p:sp>
        <p:nvSpPr>
          <p:cNvPr id="144" name="Google Shape;144;p17"/>
          <p:cNvSpPr txBox="1"/>
          <p:nvPr/>
        </p:nvSpPr>
        <p:spPr>
          <a:xfrm>
            <a:off x="5012500" y="3140213"/>
            <a:ext cx="12735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Sandwiched </a:t>
            </a:r>
            <a:r>
              <a:rPr lang="en"/>
              <a:t>Learned Bloom Filter</a:t>
            </a:r>
            <a:endParaRPr/>
          </a:p>
        </p:txBody>
      </p:sp>
      <p:sp>
        <p:nvSpPr>
          <p:cNvPr id="145" name="Google Shape;145;p17"/>
          <p:cNvSpPr/>
          <p:nvPr/>
        </p:nvSpPr>
        <p:spPr>
          <a:xfrm>
            <a:off x="384975" y="2131475"/>
            <a:ext cx="3569400" cy="2848800"/>
          </a:xfrm>
          <a:prstGeom prst="rect">
            <a:avLst/>
          </a:prstGeom>
          <a:noFill/>
          <a:ln cap="flat" cmpd="sng" w="2857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7"/>
          <p:cNvSpPr/>
          <p:nvPr/>
        </p:nvSpPr>
        <p:spPr>
          <a:xfrm>
            <a:off x="4083913" y="3369525"/>
            <a:ext cx="597600" cy="452700"/>
          </a:xfrm>
          <a:prstGeom prst="rightArrow">
            <a:avLst>
              <a:gd fmla="val 50000" name="adj1"/>
              <a:gd fmla="val 50000" name="adj2"/>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7"/>
          <p:cNvSpPr/>
          <p:nvPr/>
        </p:nvSpPr>
        <p:spPr>
          <a:xfrm>
            <a:off x="4811050" y="2171475"/>
            <a:ext cx="3795000" cy="2848800"/>
          </a:xfrm>
          <a:prstGeom prst="rect">
            <a:avLst/>
          </a:prstGeom>
          <a:noFill/>
          <a:ln cap="flat" cmpd="sng" w="2857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8"/>
          <p:cNvSpPr/>
          <p:nvPr/>
        </p:nvSpPr>
        <p:spPr>
          <a:xfrm>
            <a:off x="1651400" y="1204050"/>
            <a:ext cx="6922800" cy="1367700"/>
          </a:xfrm>
          <a:prstGeom prst="rect">
            <a:avLst/>
          </a:prstGeom>
          <a:noFill/>
          <a:ln cap="flat" cmpd="sng" w="28575">
            <a:solidFill>
              <a:srgbClr val="E0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Sandwiched Learned Bloom Filter -- Details</a:t>
            </a:r>
            <a:endParaRPr>
              <a:latin typeface="Times New Roman"/>
              <a:ea typeface="Times New Roman"/>
              <a:cs typeface="Times New Roman"/>
              <a:sym typeface="Times New Roman"/>
            </a:endParaRPr>
          </a:p>
        </p:txBody>
      </p:sp>
      <p:pic>
        <p:nvPicPr>
          <p:cNvPr id="154" name="Google Shape;154;p18"/>
          <p:cNvPicPr preferRelativeResize="0"/>
          <p:nvPr/>
        </p:nvPicPr>
        <p:blipFill>
          <a:blip r:embed="rId3">
            <a:alphaModFix/>
          </a:blip>
          <a:stretch>
            <a:fillRect/>
          </a:stretch>
        </p:blipFill>
        <p:spPr>
          <a:xfrm>
            <a:off x="3439475" y="1334779"/>
            <a:ext cx="2628900" cy="477600"/>
          </a:xfrm>
          <a:prstGeom prst="rect">
            <a:avLst/>
          </a:prstGeom>
          <a:noFill/>
          <a:ln>
            <a:noFill/>
          </a:ln>
        </p:spPr>
      </p:pic>
      <p:sp>
        <p:nvSpPr>
          <p:cNvPr id="155" name="Google Shape;155;p18"/>
          <p:cNvSpPr txBox="1"/>
          <p:nvPr/>
        </p:nvSpPr>
        <p:spPr>
          <a:xfrm>
            <a:off x="1651400" y="1265775"/>
            <a:ext cx="1854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False Positive rate of the structure</a:t>
            </a:r>
            <a:endParaRPr>
              <a:latin typeface="Times New Roman"/>
              <a:ea typeface="Times New Roman"/>
              <a:cs typeface="Times New Roman"/>
              <a:sym typeface="Times New Roman"/>
            </a:endParaRPr>
          </a:p>
        </p:txBody>
      </p:sp>
      <p:cxnSp>
        <p:nvCxnSpPr>
          <p:cNvPr id="156" name="Google Shape;156;p18"/>
          <p:cNvCxnSpPr>
            <a:endCxn id="157" idx="0"/>
          </p:cNvCxnSpPr>
          <p:nvPr/>
        </p:nvCxnSpPr>
        <p:spPr>
          <a:xfrm>
            <a:off x="3688425" y="1623275"/>
            <a:ext cx="211200" cy="332700"/>
          </a:xfrm>
          <a:prstGeom prst="straightConnector1">
            <a:avLst/>
          </a:prstGeom>
          <a:noFill/>
          <a:ln cap="flat" cmpd="sng" w="9525">
            <a:solidFill>
              <a:schemeClr val="dk2"/>
            </a:solidFill>
            <a:prstDash val="solid"/>
            <a:round/>
            <a:headEnd len="med" w="med" type="none"/>
            <a:tailEnd len="med" w="med" type="triangle"/>
          </a:ln>
        </p:spPr>
      </p:cxnSp>
      <p:sp>
        <p:nvSpPr>
          <p:cNvPr id="157" name="Google Shape;157;p18"/>
          <p:cNvSpPr txBox="1"/>
          <p:nvPr/>
        </p:nvSpPr>
        <p:spPr>
          <a:xfrm>
            <a:off x="2908575" y="1955975"/>
            <a:ext cx="1982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False positive rate of Initial Filter</a:t>
            </a:r>
            <a:endParaRPr i="1" sz="1200">
              <a:latin typeface="Times New Roman"/>
              <a:ea typeface="Times New Roman"/>
              <a:cs typeface="Times New Roman"/>
              <a:sym typeface="Times New Roman"/>
            </a:endParaRPr>
          </a:p>
        </p:txBody>
      </p:sp>
      <p:cxnSp>
        <p:nvCxnSpPr>
          <p:cNvPr id="158" name="Google Shape;158;p18"/>
          <p:cNvCxnSpPr>
            <a:endCxn id="159" idx="1"/>
          </p:cNvCxnSpPr>
          <p:nvPr/>
        </p:nvCxnSpPr>
        <p:spPr>
          <a:xfrm>
            <a:off x="4173675" y="1696425"/>
            <a:ext cx="717000" cy="304500"/>
          </a:xfrm>
          <a:prstGeom prst="straightConnector1">
            <a:avLst/>
          </a:prstGeom>
          <a:noFill/>
          <a:ln cap="flat" cmpd="sng" w="9525">
            <a:solidFill>
              <a:schemeClr val="dk2"/>
            </a:solidFill>
            <a:prstDash val="solid"/>
            <a:round/>
            <a:headEnd len="med" w="med" type="none"/>
            <a:tailEnd len="med" w="med" type="triangle"/>
          </a:ln>
        </p:spPr>
      </p:cxnSp>
      <p:sp>
        <p:nvSpPr>
          <p:cNvPr id="159" name="Google Shape;159;p18"/>
          <p:cNvSpPr txBox="1"/>
          <p:nvPr/>
        </p:nvSpPr>
        <p:spPr>
          <a:xfrm>
            <a:off x="4890675" y="1723875"/>
            <a:ext cx="1982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False positive rate of Learned Function</a:t>
            </a:r>
            <a:endParaRPr i="1" sz="1200">
              <a:latin typeface="Times New Roman"/>
              <a:ea typeface="Times New Roman"/>
              <a:cs typeface="Times New Roman"/>
              <a:sym typeface="Times New Roman"/>
            </a:endParaRPr>
          </a:p>
        </p:txBody>
      </p:sp>
      <p:sp>
        <p:nvSpPr>
          <p:cNvPr id="160" name="Google Shape;160;p18"/>
          <p:cNvSpPr/>
          <p:nvPr/>
        </p:nvSpPr>
        <p:spPr>
          <a:xfrm>
            <a:off x="4512225" y="1273050"/>
            <a:ext cx="1434300" cy="4776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1" name="Google Shape;161;p18"/>
          <p:cNvCxnSpPr>
            <a:stCxn id="160" idx="7"/>
          </p:cNvCxnSpPr>
          <p:nvPr/>
        </p:nvCxnSpPr>
        <p:spPr>
          <a:xfrm>
            <a:off x="5736477" y="1342993"/>
            <a:ext cx="927300" cy="115500"/>
          </a:xfrm>
          <a:prstGeom prst="straightConnector1">
            <a:avLst/>
          </a:prstGeom>
          <a:noFill/>
          <a:ln cap="flat" cmpd="sng" w="9525">
            <a:solidFill>
              <a:schemeClr val="dk2"/>
            </a:solidFill>
            <a:prstDash val="solid"/>
            <a:round/>
            <a:headEnd len="med" w="med" type="none"/>
            <a:tailEnd len="med" w="med" type="triangle"/>
          </a:ln>
        </p:spPr>
      </p:cxnSp>
      <p:sp>
        <p:nvSpPr>
          <p:cNvPr id="162" name="Google Shape;162;p18"/>
          <p:cNvSpPr txBox="1"/>
          <p:nvPr/>
        </p:nvSpPr>
        <p:spPr>
          <a:xfrm>
            <a:off x="6706525" y="1204050"/>
            <a:ext cx="1982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False positive rate of the backup filter</a:t>
            </a:r>
            <a:endParaRPr i="1" sz="1200">
              <a:latin typeface="Times New Roman"/>
              <a:ea typeface="Times New Roman"/>
              <a:cs typeface="Times New Roman"/>
              <a:sym typeface="Times New Roman"/>
            </a:endParaRPr>
          </a:p>
        </p:txBody>
      </p:sp>
      <p:sp>
        <p:nvSpPr>
          <p:cNvPr id="163" name="Google Shape;163;p18"/>
          <p:cNvSpPr txBox="1"/>
          <p:nvPr/>
        </p:nvSpPr>
        <p:spPr>
          <a:xfrm>
            <a:off x="79675" y="1481825"/>
            <a:ext cx="1528800" cy="6156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a:latin typeface="Times New Roman"/>
                <a:ea typeface="Times New Roman"/>
                <a:cs typeface="Times New Roman"/>
                <a:sym typeface="Times New Roman"/>
              </a:rPr>
              <a:t>False Positive Rate Analysis</a:t>
            </a:r>
            <a:endParaRPr>
              <a:latin typeface="Times New Roman"/>
              <a:ea typeface="Times New Roman"/>
              <a:cs typeface="Times New Roman"/>
              <a:sym typeface="Times New Roman"/>
            </a:endParaRPr>
          </a:p>
        </p:txBody>
      </p:sp>
      <p:sp>
        <p:nvSpPr>
          <p:cNvPr id="164" name="Google Shape;164;p18"/>
          <p:cNvSpPr/>
          <p:nvPr/>
        </p:nvSpPr>
        <p:spPr>
          <a:xfrm>
            <a:off x="1651400" y="3248875"/>
            <a:ext cx="6922800" cy="1797600"/>
          </a:xfrm>
          <a:prstGeom prst="rect">
            <a:avLst/>
          </a:prstGeom>
          <a:noFill/>
          <a:ln cap="flat" cmpd="sng" w="28575">
            <a:solidFill>
              <a:srgbClr val="E0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8"/>
          <p:cNvSpPr txBox="1"/>
          <p:nvPr/>
        </p:nvSpPr>
        <p:spPr>
          <a:xfrm>
            <a:off x="81025" y="3327575"/>
            <a:ext cx="15705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imes New Roman"/>
                <a:ea typeface="Times New Roman"/>
                <a:cs typeface="Times New Roman"/>
                <a:sym typeface="Times New Roman"/>
              </a:rPr>
              <a:t>Memory Allocation Analysis</a:t>
            </a:r>
            <a:endParaRPr>
              <a:latin typeface="Times New Roman"/>
              <a:ea typeface="Times New Roman"/>
              <a:cs typeface="Times New Roman"/>
              <a:sym typeface="Times New Roman"/>
            </a:endParaRPr>
          </a:p>
        </p:txBody>
      </p:sp>
      <p:pic>
        <p:nvPicPr>
          <p:cNvPr id="166" name="Google Shape;166;p18"/>
          <p:cNvPicPr preferRelativeResize="0"/>
          <p:nvPr/>
        </p:nvPicPr>
        <p:blipFill>
          <a:blip r:embed="rId4">
            <a:alphaModFix/>
          </a:blip>
          <a:stretch>
            <a:fillRect/>
          </a:stretch>
        </p:blipFill>
        <p:spPr>
          <a:xfrm>
            <a:off x="3553750" y="3429375"/>
            <a:ext cx="2895600" cy="933450"/>
          </a:xfrm>
          <a:prstGeom prst="rect">
            <a:avLst/>
          </a:prstGeom>
          <a:noFill/>
          <a:ln>
            <a:noFill/>
          </a:ln>
        </p:spPr>
      </p:pic>
      <p:sp>
        <p:nvSpPr>
          <p:cNvPr id="167" name="Google Shape;167;p18"/>
          <p:cNvSpPr txBox="1"/>
          <p:nvPr/>
        </p:nvSpPr>
        <p:spPr>
          <a:xfrm>
            <a:off x="1764888" y="3248863"/>
            <a:ext cx="16755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Optimal memory allocated to the backup filter</a:t>
            </a:r>
            <a:endParaRPr>
              <a:latin typeface="Times New Roman"/>
              <a:ea typeface="Times New Roman"/>
              <a:cs typeface="Times New Roman"/>
              <a:sym typeface="Times New Roman"/>
            </a:endParaRPr>
          </a:p>
        </p:txBody>
      </p:sp>
      <p:sp>
        <p:nvSpPr>
          <p:cNvPr id="168" name="Google Shape;168;p18"/>
          <p:cNvSpPr txBox="1"/>
          <p:nvPr/>
        </p:nvSpPr>
        <p:spPr>
          <a:xfrm>
            <a:off x="1663075" y="4362825"/>
            <a:ext cx="21147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Optimal # of bit per element for the backup filter</a:t>
            </a:r>
            <a:endParaRPr i="1" sz="1200">
              <a:latin typeface="Times New Roman"/>
              <a:ea typeface="Times New Roman"/>
              <a:cs typeface="Times New Roman"/>
              <a:sym typeface="Times New Roman"/>
            </a:endParaRPr>
          </a:p>
        </p:txBody>
      </p:sp>
      <p:cxnSp>
        <p:nvCxnSpPr>
          <p:cNvPr id="169" name="Google Shape;169;p18"/>
          <p:cNvCxnSpPr>
            <a:endCxn id="168" idx="0"/>
          </p:cNvCxnSpPr>
          <p:nvPr/>
        </p:nvCxnSpPr>
        <p:spPr>
          <a:xfrm flipH="1">
            <a:off x="2720425" y="3954525"/>
            <a:ext cx="1076100" cy="408300"/>
          </a:xfrm>
          <a:prstGeom prst="straightConnector1">
            <a:avLst/>
          </a:prstGeom>
          <a:noFill/>
          <a:ln cap="flat" cmpd="sng" w="9525">
            <a:solidFill>
              <a:schemeClr val="dk2"/>
            </a:solidFill>
            <a:prstDash val="solid"/>
            <a:round/>
            <a:headEnd len="med" w="med" type="none"/>
            <a:tailEnd len="med" w="med" type="triangle"/>
          </a:ln>
        </p:spPr>
      </p:cxnSp>
      <p:cxnSp>
        <p:nvCxnSpPr>
          <p:cNvPr id="170" name="Google Shape;170;p18"/>
          <p:cNvCxnSpPr>
            <a:endCxn id="171" idx="0"/>
          </p:cNvCxnSpPr>
          <p:nvPr/>
        </p:nvCxnSpPr>
        <p:spPr>
          <a:xfrm>
            <a:off x="4492325" y="4054150"/>
            <a:ext cx="261600" cy="358500"/>
          </a:xfrm>
          <a:prstGeom prst="straightConnector1">
            <a:avLst/>
          </a:prstGeom>
          <a:noFill/>
          <a:ln cap="flat" cmpd="sng" w="9525">
            <a:solidFill>
              <a:schemeClr val="dk2"/>
            </a:solidFill>
            <a:prstDash val="solid"/>
            <a:round/>
            <a:headEnd len="med" w="med" type="none"/>
            <a:tailEnd len="med" w="med" type="triangle"/>
          </a:ln>
        </p:spPr>
      </p:cxnSp>
      <p:sp>
        <p:nvSpPr>
          <p:cNvPr id="171" name="Google Shape;171;p18"/>
          <p:cNvSpPr txBox="1"/>
          <p:nvPr/>
        </p:nvSpPr>
        <p:spPr>
          <a:xfrm>
            <a:off x="3736775" y="4412650"/>
            <a:ext cx="20343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False Negative rate of the Learned Function</a:t>
            </a:r>
            <a:endParaRPr i="1" sz="1200">
              <a:latin typeface="Times New Roman"/>
              <a:ea typeface="Times New Roman"/>
              <a:cs typeface="Times New Roman"/>
              <a:sym typeface="Times New Roman"/>
            </a:endParaRPr>
          </a:p>
        </p:txBody>
      </p:sp>
      <p:cxnSp>
        <p:nvCxnSpPr>
          <p:cNvPr id="172" name="Google Shape;172;p18"/>
          <p:cNvCxnSpPr>
            <a:endCxn id="173" idx="0"/>
          </p:cNvCxnSpPr>
          <p:nvPr/>
        </p:nvCxnSpPr>
        <p:spPr>
          <a:xfrm>
            <a:off x="5458350" y="4183625"/>
            <a:ext cx="1593900" cy="308700"/>
          </a:xfrm>
          <a:prstGeom prst="straightConnector1">
            <a:avLst/>
          </a:prstGeom>
          <a:noFill/>
          <a:ln cap="flat" cmpd="sng" w="9525">
            <a:solidFill>
              <a:schemeClr val="dk2"/>
            </a:solidFill>
            <a:prstDash val="solid"/>
            <a:round/>
            <a:headEnd len="med" w="med" type="none"/>
            <a:tailEnd len="med" w="med" type="triangle"/>
          </a:ln>
        </p:spPr>
      </p:cxnSp>
      <p:sp>
        <p:nvSpPr>
          <p:cNvPr id="173" name="Google Shape;173;p18"/>
          <p:cNvSpPr txBox="1"/>
          <p:nvPr/>
        </p:nvSpPr>
        <p:spPr>
          <a:xfrm>
            <a:off x="6096000" y="4492325"/>
            <a:ext cx="19125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False Positive rate of the Learned Function</a:t>
            </a:r>
            <a:endParaRPr i="1" sz="1200">
              <a:latin typeface="Times New Roman"/>
              <a:ea typeface="Times New Roman"/>
              <a:cs typeface="Times New Roman"/>
              <a:sym typeface="Times New Roman"/>
            </a:endParaRPr>
          </a:p>
        </p:txBody>
      </p:sp>
      <p:sp>
        <p:nvSpPr>
          <p:cNvPr id="174" name="Google Shape;174;p18"/>
          <p:cNvSpPr/>
          <p:nvPr/>
        </p:nvSpPr>
        <p:spPr>
          <a:xfrm>
            <a:off x="4293100" y="2629650"/>
            <a:ext cx="348600" cy="572700"/>
          </a:xfrm>
          <a:prstGeom prst="downArrow">
            <a:avLst>
              <a:gd fmla="val 50000" name="adj1"/>
              <a:gd fmla="val 50000" name="adj2"/>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8"/>
          <p:cNvSpPr txBox="1"/>
          <p:nvPr/>
        </p:nvSpPr>
        <p:spPr>
          <a:xfrm>
            <a:off x="4694150" y="2602500"/>
            <a:ext cx="3763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Take derivative to find the minimum False Positive Rate</a:t>
            </a:r>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Sandwiched Learned Bloom Filter -- Experiments</a:t>
            </a:r>
            <a:endParaRPr>
              <a:latin typeface="Times New Roman"/>
              <a:ea typeface="Times New Roman"/>
              <a:cs typeface="Times New Roman"/>
              <a:sym typeface="Times New Roman"/>
            </a:endParaRPr>
          </a:p>
        </p:txBody>
      </p:sp>
      <p:pic>
        <p:nvPicPr>
          <p:cNvPr id="181" name="Google Shape;181;p19"/>
          <p:cNvPicPr preferRelativeResize="0"/>
          <p:nvPr/>
        </p:nvPicPr>
        <p:blipFill>
          <a:blip r:embed="rId3">
            <a:alphaModFix/>
          </a:blip>
          <a:stretch>
            <a:fillRect/>
          </a:stretch>
        </p:blipFill>
        <p:spPr>
          <a:xfrm>
            <a:off x="4905674" y="2944775"/>
            <a:ext cx="3343275" cy="2024037"/>
          </a:xfrm>
          <a:prstGeom prst="rect">
            <a:avLst/>
          </a:prstGeom>
          <a:noFill/>
          <a:ln>
            <a:noFill/>
          </a:ln>
        </p:spPr>
      </p:pic>
      <p:pic>
        <p:nvPicPr>
          <p:cNvPr id="182" name="Google Shape;182;p19"/>
          <p:cNvPicPr preferRelativeResize="0"/>
          <p:nvPr/>
        </p:nvPicPr>
        <p:blipFill>
          <a:blip r:embed="rId4">
            <a:alphaModFix/>
          </a:blip>
          <a:stretch>
            <a:fillRect/>
          </a:stretch>
        </p:blipFill>
        <p:spPr>
          <a:xfrm>
            <a:off x="4905663" y="1095413"/>
            <a:ext cx="3343275" cy="1771650"/>
          </a:xfrm>
          <a:prstGeom prst="rect">
            <a:avLst/>
          </a:prstGeom>
          <a:noFill/>
          <a:ln>
            <a:noFill/>
          </a:ln>
        </p:spPr>
      </p:pic>
      <p:pic>
        <p:nvPicPr>
          <p:cNvPr id="183" name="Google Shape;183;p19"/>
          <p:cNvPicPr preferRelativeResize="0"/>
          <p:nvPr/>
        </p:nvPicPr>
        <p:blipFill>
          <a:blip r:embed="rId5">
            <a:alphaModFix/>
          </a:blip>
          <a:stretch>
            <a:fillRect/>
          </a:stretch>
        </p:blipFill>
        <p:spPr>
          <a:xfrm>
            <a:off x="311700" y="1095413"/>
            <a:ext cx="4442600" cy="2550225"/>
          </a:xfrm>
          <a:prstGeom prst="rect">
            <a:avLst/>
          </a:prstGeom>
          <a:noFill/>
          <a:ln>
            <a:noFill/>
          </a:ln>
        </p:spPr>
      </p:pic>
      <p:sp>
        <p:nvSpPr>
          <p:cNvPr id="184" name="Google Shape;184;p19"/>
          <p:cNvSpPr/>
          <p:nvPr/>
        </p:nvSpPr>
        <p:spPr>
          <a:xfrm>
            <a:off x="6265325" y="2420475"/>
            <a:ext cx="209100" cy="199200"/>
          </a:xfrm>
          <a:prstGeom prst="ellipse">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9"/>
          <p:cNvSpPr txBox="1"/>
          <p:nvPr/>
        </p:nvSpPr>
        <p:spPr>
          <a:xfrm>
            <a:off x="476050" y="3723325"/>
            <a:ext cx="41139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 Our empirical experiment validates the theoretical optimal memory allocation that </a:t>
            </a:r>
            <a:r>
              <a:rPr i="1" lang="en">
                <a:latin typeface="Times New Roman"/>
                <a:ea typeface="Times New Roman"/>
                <a:cs typeface="Times New Roman"/>
                <a:sym typeface="Times New Roman"/>
              </a:rPr>
              <a:t>once the backup filter reaches a fixed threshold, all other memory should be given to the initial filter</a:t>
            </a:r>
            <a:endParaRPr i="1">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Adaptive Learned Bloom Filter</a:t>
            </a:r>
            <a:endParaRPr>
              <a:latin typeface="Times New Roman"/>
              <a:ea typeface="Times New Roman"/>
              <a:cs typeface="Times New Roman"/>
              <a:sym typeface="Times New Roman"/>
            </a:endParaRPr>
          </a:p>
        </p:txBody>
      </p:sp>
      <p:sp>
        <p:nvSpPr>
          <p:cNvPr id="191" name="Google Shape;191;p20"/>
          <p:cNvSpPr txBox="1"/>
          <p:nvPr>
            <p:ph idx="1" type="body"/>
          </p:nvPr>
        </p:nvSpPr>
        <p:spPr>
          <a:xfrm>
            <a:off x="1859175" y="1062550"/>
            <a:ext cx="6747000" cy="912000"/>
          </a:xfrm>
          <a:prstGeom prst="rect">
            <a:avLst/>
          </a:prstGeom>
          <a:solidFill>
            <a:srgbClr val="E06666"/>
          </a:solidFill>
        </p:spPr>
        <p:txBody>
          <a:bodyPr anchorCtr="0" anchor="ctr" bIns="91425" lIns="91425" spcFirstLastPara="1" rIns="91425" wrap="square" tIns="91425">
            <a:normAutofit/>
          </a:bodyPr>
          <a:lstStyle/>
          <a:p>
            <a:pPr indent="-317500" lvl="0" marL="457200" rtl="0" algn="l">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Information provided by the ML algorithm is wasted</a:t>
            </a:r>
            <a:endParaRPr sz="1400">
              <a:solidFill>
                <a:srgbClr val="000000"/>
              </a:solidFill>
              <a:latin typeface="Times New Roman"/>
              <a:ea typeface="Times New Roman"/>
              <a:cs typeface="Times New Roman"/>
              <a:sym typeface="Times New Roman"/>
            </a:endParaRPr>
          </a:p>
          <a:p>
            <a:pPr indent="-317500" lvl="0" marL="457200" rtl="0" algn="l">
              <a:spcBef>
                <a:spcPts val="0"/>
              </a:spcBef>
              <a:spcAft>
                <a:spcPts val="0"/>
              </a:spcAft>
              <a:buClr>
                <a:srgbClr val="000000"/>
              </a:buClr>
              <a:buSzPts val="1400"/>
              <a:buFont typeface="Times New Roman"/>
              <a:buAutoNum type="arabicPeriod"/>
            </a:pPr>
            <a:r>
              <a:rPr lang="en" sz="1400">
                <a:solidFill>
                  <a:srgbClr val="000000"/>
                </a:solidFill>
                <a:latin typeface="Times New Roman"/>
                <a:ea typeface="Times New Roman"/>
                <a:cs typeface="Times New Roman"/>
                <a:sym typeface="Times New Roman"/>
              </a:rPr>
              <a:t>Dependency on the query data set staying within the same universe is too strong</a:t>
            </a:r>
            <a:endParaRPr sz="1400">
              <a:solidFill>
                <a:srgbClr val="000000"/>
              </a:solidFill>
              <a:latin typeface="Times New Roman"/>
              <a:ea typeface="Times New Roman"/>
              <a:cs typeface="Times New Roman"/>
              <a:sym typeface="Times New Roman"/>
            </a:endParaRPr>
          </a:p>
        </p:txBody>
      </p:sp>
      <p:sp>
        <p:nvSpPr>
          <p:cNvPr id="192" name="Google Shape;192;p20"/>
          <p:cNvSpPr/>
          <p:nvPr/>
        </p:nvSpPr>
        <p:spPr>
          <a:xfrm>
            <a:off x="384975" y="1062538"/>
            <a:ext cx="1474200" cy="912000"/>
          </a:xfrm>
          <a:prstGeom prst="rect">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Times New Roman"/>
                <a:ea typeface="Times New Roman"/>
                <a:cs typeface="Times New Roman"/>
                <a:sym typeface="Times New Roman"/>
              </a:rPr>
              <a:t>Motivation</a:t>
            </a:r>
            <a:endParaRPr b="1">
              <a:latin typeface="Times New Roman"/>
              <a:ea typeface="Times New Roman"/>
              <a:cs typeface="Times New Roman"/>
              <a:sym typeface="Times New Roman"/>
            </a:endParaRPr>
          </a:p>
        </p:txBody>
      </p:sp>
      <p:pic>
        <p:nvPicPr>
          <p:cNvPr id="193" name="Google Shape;193;p20"/>
          <p:cNvPicPr preferRelativeResize="0"/>
          <p:nvPr/>
        </p:nvPicPr>
        <p:blipFill>
          <a:blip r:embed="rId3">
            <a:alphaModFix/>
          </a:blip>
          <a:stretch>
            <a:fillRect/>
          </a:stretch>
        </p:blipFill>
        <p:spPr>
          <a:xfrm>
            <a:off x="311700" y="2156825"/>
            <a:ext cx="4409055" cy="2864150"/>
          </a:xfrm>
          <a:prstGeom prst="rect">
            <a:avLst/>
          </a:prstGeom>
          <a:noFill/>
          <a:ln>
            <a:noFill/>
          </a:ln>
        </p:spPr>
      </p:pic>
      <p:cxnSp>
        <p:nvCxnSpPr>
          <p:cNvPr id="194" name="Google Shape;194;p20"/>
          <p:cNvCxnSpPr/>
          <p:nvPr/>
        </p:nvCxnSpPr>
        <p:spPr>
          <a:xfrm>
            <a:off x="4402675" y="4522200"/>
            <a:ext cx="239100" cy="109500"/>
          </a:xfrm>
          <a:prstGeom prst="straightConnector1">
            <a:avLst/>
          </a:prstGeom>
          <a:noFill/>
          <a:ln cap="flat" cmpd="sng" w="9525">
            <a:solidFill>
              <a:schemeClr val="dk2"/>
            </a:solidFill>
            <a:prstDash val="solid"/>
            <a:round/>
            <a:headEnd len="med" w="med" type="none"/>
            <a:tailEnd len="med" w="med" type="triangle"/>
          </a:ln>
        </p:spPr>
      </p:cxnSp>
      <p:sp>
        <p:nvSpPr>
          <p:cNvPr id="195" name="Google Shape;195;p20"/>
          <p:cNvSpPr txBox="1"/>
          <p:nvPr/>
        </p:nvSpPr>
        <p:spPr>
          <a:xfrm>
            <a:off x="4083900" y="4589400"/>
            <a:ext cx="14742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Times New Roman"/>
                <a:ea typeface="Times New Roman"/>
                <a:cs typeface="Times New Roman"/>
                <a:sym typeface="Times New Roman"/>
              </a:rPr>
              <a:t>Est. given by the ML function</a:t>
            </a:r>
            <a:endParaRPr sz="1200">
              <a:latin typeface="Times New Roman"/>
              <a:ea typeface="Times New Roman"/>
              <a:cs typeface="Times New Roman"/>
              <a:sym typeface="Times New Roman"/>
            </a:endParaRPr>
          </a:p>
        </p:txBody>
      </p:sp>
      <p:sp>
        <p:nvSpPr>
          <p:cNvPr id="196" name="Google Shape;196;p20"/>
          <p:cNvSpPr txBox="1"/>
          <p:nvPr/>
        </p:nvSpPr>
        <p:spPr>
          <a:xfrm>
            <a:off x="4900700" y="2290975"/>
            <a:ext cx="3705300" cy="2231100"/>
          </a:xfrm>
          <a:prstGeom prst="rect">
            <a:avLst/>
          </a:prstGeom>
          <a:noFill/>
          <a:ln>
            <a:noFill/>
          </a:ln>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Font typeface="Times New Roman"/>
              <a:buChar char="●"/>
            </a:pPr>
            <a:r>
              <a:rPr lang="en">
                <a:latin typeface="Times New Roman"/>
                <a:ea typeface="Times New Roman"/>
                <a:cs typeface="Times New Roman"/>
                <a:sym typeface="Times New Roman"/>
              </a:rPr>
              <a:t>Sandwiched Structure</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Initial</a:t>
            </a:r>
            <a:r>
              <a:rPr lang="en">
                <a:latin typeface="Times New Roman"/>
                <a:ea typeface="Times New Roman"/>
                <a:cs typeface="Times New Roman"/>
                <a:sym typeface="Times New Roman"/>
              </a:rPr>
              <a:t> Filter would be a standard Bloom Filter</a:t>
            </a:r>
            <a:endParaRPr>
              <a:latin typeface="Times New Roman"/>
              <a:ea typeface="Times New Roman"/>
              <a:cs typeface="Times New Roman"/>
              <a:sym typeface="Times New Roman"/>
            </a:endParaRPr>
          </a:p>
          <a:p>
            <a:pPr indent="0" lvl="0" marL="914400" rtl="0" algn="l">
              <a:spcBef>
                <a:spcPts val="0"/>
              </a:spcBef>
              <a:spcAft>
                <a:spcPts val="0"/>
              </a:spcAft>
              <a:buNone/>
            </a:pPr>
            <a:r>
              <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Char char="●"/>
            </a:pPr>
            <a:r>
              <a:rPr lang="en">
                <a:latin typeface="Times New Roman"/>
                <a:ea typeface="Times New Roman"/>
                <a:cs typeface="Times New Roman"/>
                <a:sym typeface="Times New Roman"/>
              </a:rPr>
              <a:t># of hash functions used for the backup filter is determined by its group assignment (the estimation given by the learned function)</a:t>
            </a:r>
            <a:endParaRPr>
              <a:latin typeface="Times New Roman"/>
              <a:ea typeface="Times New Roman"/>
              <a:cs typeface="Times New Roman"/>
              <a:sym typeface="Times New Roman"/>
            </a:endParaRPr>
          </a:p>
          <a:p>
            <a:pPr indent="-317500" lvl="1" marL="914400" rtl="0" algn="l">
              <a:spcBef>
                <a:spcPts val="0"/>
              </a:spcBef>
              <a:spcAft>
                <a:spcPts val="0"/>
              </a:spcAft>
              <a:buSzPts val="1400"/>
              <a:buFont typeface="Times New Roman"/>
              <a:buChar char="○"/>
            </a:pPr>
            <a:r>
              <a:rPr lang="en">
                <a:latin typeface="Times New Roman"/>
                <a:ea typeface="Times New Roman"/>
                <a:cs typeface="Times New Roman"/>
                <a:sym typeface="Times New Roman"/>
              </a:rPr>
              <a:t>Higher the score, the fewer the hash functions used</a:t>
            </a:r>
            <a:endParaRPr>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Adaptive Learned Bloom Filter -- Details</a:t>
            </a:r>
            <a:endParaRPr>
              <a:latin typeface="Times New Roman"/>
              <a:ea typeface="Times New Roman"/>
              <a:cs typeface="Times New Roman"/>
              <a:sym typeface="Times New Roman"/>
            </a:endParaRPr>
          </a:p>
        </p:txBody>
      </p:sp>
      <p:pic>
        <p:nvPicPr>
          <p:cNvPr id="202" name="Google Shape;202;p21"/>
          <p:cNvPicPr preferRelativeResize="0"/>
          <p:nvPr/>
        </p:nvPicPr>
        <p:blipFill>
          <a:blip r:embed="rId3">
            <a:alphaModFix/>
          </a:blip>
          <a:stretch>
            <a:fillRect/>
          </a:stretch>
        </p:blipFill>
        <p:spPr>
          <a:xfrm>
            <a:off x="1885600" y="1017725"/>
            <a:ext cx="5010150" cy="1009650"/>
          </a:xfrm>
          <a:prstGeom prst="rect">
            <a:avLst/>
          </a:prstGeom>
          <a:noFill/>
          <a:ln>
            <a:noFill/>
          </a:ln>
        </p:spPr>
      </p:pic>
      <p:sp>
        <p:nvSpPr>
          <p:cNvPr id="203" name="Google Shape;203;p21"/>
          <p:cNvSpPr txBox="1"/>
          <p:nvPr/>
        </p:nvSpPr>
        <p:spPr>
          <a:xfrm>
            <a:off x="398325" y="1297400"/>
            <a:ext cx="1563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False Positive Rate of Group j</a:t>
            </a:r>
            <a:endParaRPr>
              <a:latin typeface="Times New Roman"/>
              <a:ea typeface="Times New Roman"/>
              <a:cs typeface="Times New Roman"/>
              <a:sym typeface="Times New Roman"/>
            </a:endParaRPr>
          </a:p>
        </p:txBody>
      </p:sp>
      <p:cxnSp>
        <p:nvCxnSpPr>
          <p:cNvPr id="204" name="Google Shape;204;p21"/>
          <p:cNvCxnSpPr/>
          <p:nvPr/>
        </p:nvCxnSpPr>
        <p:spPr>
          <a:xfrm>
            <a:off x="6604000" y="1543925"/>
            <a:ext cx="258900" cy="279000"/>
          </a:xfrm>
          <a:prstGeom prst="straightConnector1">
            <a:avLst/>
          </a:prstGeom>
          <a:noFill/>
          <a:ln cap="flat" cmpd="sng" w="9525">
            <a:solidFill>
              <a:schemeClr val="dk2"/>
            </a:solidFill>
            <a:prstDash val="solid"/>
            <a:round/>
            <a:headEnd len="med" w="med" type="none"/>
            <a:tailEnd len="med" w="med" type="triangle"/>
          </a:ln>
        </p:spPr>
      </p:cxnSp>
      <p:sp>
        <p:nvSpPr>
          <p:cNvPr id="205" name="Google Shape;205;p21"/>
          <p:cNvSpPr txBox="1"/>
          <p:nvPr/>
        </p:nvSpPr>
        <p:spPr>
          <a:xfrm>
            <a:off x="6683675" y="1713325"/>
            <a:ext cx="17829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K is the # of hash functions used in Group j</a:t>
            </a:r>
            <a:endParaRPr i="1" sz="1200">
              <a:latin typeface="Times New Roman"/>
              <a:ea typeface="Times New Roman"/>
              <a:cs typeface="Times New Roman"/>
              <a:sym typeface="Times New Roman"/>
            </a:endParaRPr>
          </a:p>
        </p:txBody>
      </p:sp>
      <p:sp>
        <p:nvSpPr>
          <p:cNvPr id="206" name="Google Shape;206;p21"/>
          <p:cNvSpPr/>
          <p:nvPr/>
        </p:nvSpPr>
        <p:spPr>
          <a:xfrm>
            <a:off x="1962275" y="1085725"/>
            <a:ext cx="6504300" cy="1181700"/>
          </a:xfrm>
          <a:prstGeom prst="rect">
            <a:avLst/>
          </a:prstGeom>
          <a:noFill/>
          <a:ln cap="flat" cmpd="sng" w="28575">
            <a:solidFill>
              <a:srgbClr val="E0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1"/>
          <p:cNvSpPr/>
          <p:nvPr/>
        </p:nvSpPr>
        <p:spPr>
          <a:xfrm>
            <a:off x="826200" y="2035600"/>
            <a:ext cx="388500" cy="677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1"/>
          <p:cNvSpPr txBox="1"/>
          <p:nvPr/>
        </p:nvSpPr>
        <p:spPr>
          <a:xfrm>
            <a:off x="398325" y="2835600"/>
            <a:ext cx="14175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Times New Roman"/>
                <a:ea typeface="Times New Roman"/>
                <a:cs typeface="Times New Roman"/>
                <a:sym typeface="Times New Roman"/>
              </a:rPr>
              <a:t>False Positive Rate of the data structure</a:t>
            </a:r>
            <a:endParaRPr>
              <a:latin typeface="Times New Roman"/>
              <a:ea typeface="Times New Roman"/>
              <a:cs typeface="Times New Roman"/>
              <a:sym typeface="Times New Roman"/>
            </a:endParaRPr>
          </a:p>
        </p:txBody>
      </p:sp>
      <p:pic>
        <p:nvPicPr>
          <p:cNvPr id="209" name="Google Shape;209;p21"/>
          <p:cNvPicPr preferRelativeResize="0"/>
          <p:nvPr/>
        </p:nvPicPr>
        <p:blipFill>
          <a:blip r:embed="rId4">
            <a:alphaModFix/>
          </a:blip>
          <a:stretch>
            <a:fillRect/>
          </a:stretch>
        </p:blipFill>
        <p:spPr>
          <a:xfrm>
            <a:off x="1962275" y="2571750"/>
            <a:ext cx="5048250" cy="1104900"/>
          </a:xfrm>
          <a:prstGeom prst="rect">
            <a:avLst/>
          </a:prstGeom>
          <a:noFill/>
          <a:ln>
            <a:noFill/>
          </a:ln>
        </p:spPr>
      </p:pic>
      <p:cxnSp>
        <p:nvCxnSpPr>
          <p:cNvPr id="210" name="Google Shape;210;p21"/>
          <p:cNvCxnSpPr/>
          <p:nvPr/>
        </p:nvCxnSpPr>
        <p:spPr>
          <a:xfrm>
            <a:off x="6076075" y="3287050"/>
            <a:ext cx="458100" cy="279000"/>
          </a:xfrm>
          <a:prstGeom prst="straightConnector1">
            <a:avLst/>
          </a:prstGeom>
          <a:noFill/>
          <a:ln cap="flat" cmpd="sng" w="9525">
            <a:solidFill>
              <a:schemeClr val="dk2"/>
            </a:solidFill>
            <a:prstDash val="solid"/>
            <a:round/>
            <a:headEnd len="med" w="med" type="none"/>
            <a:tailEnd len="med" w="med" type="triangle"/>
          </a:ln>
        </p:spPr>
      </p:cxnSp>
      <p:sp>
        <p:nvSpPr>
          <p:cNvPr id="211" name="Google Shape;211;p21"/>
          <p:cNvSpPr txBox="1"/>
          <p:nvPr/>
        </p:nvSpPr>
        <p:spPr>
          <a:xfrm>
            <a:off x="6494325" y="3376700"/>
            <a:ext cx="18327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Probability of an arbitrary query falling in Group j</a:t>
            </a:r>
            <a:endParaRPr i="1" sz="1200">
              <a:latin typeface="Times New Roman"/>
              <a:ea typeface="Times New Roman"/>
              <a:cs typeface="Times New Roman"/>
              <a:sym typeface="Times New Roman"/>
            </a:endParaRPr>
          </a:p>
        </p:txBody>
      </p:sp>
      <p:cxnSp>
        <p:nvCxnSpPr>
          <p:cNvPr id="212" name="Google Shape;212;p21"/>
          <p:cNvCxnSpPr/>
          <p:nvPr/>
        </p:nvCxnSpPr>
        <p:spPr>
          <a:xfrm flipH="1" rot="10800000">
            <a:off x="5886825" y="2709225"/>
            <a:ext cx="269100" cy="79800"/>
          </a:xfrm>
          <a:prstGeom prst="straightConnector1">
            <a:avLst/>
          </a:prstGeom>
          <a:noFill/>
          <a:ln cap="flat" cmpd="sng" w="9525">
            <a:solidFill>
              <a:schemeClr val="dk2"/>
            </a:solidFill>
            <a:prstDash val="solid"/>
            <a:round/>
            <a:headEnd len="med" w="med" type="none"/>
            <a:tailEnd len="med" w="med" type="triangle"/>
          </a:ln>
        </p:spPr>
      </p:cxnSp>
      <p:sp>
        <p:nvSpPr>
          <p:cNvPr id="213" name="Google Shape;213;p21"/>
          <p:cNvSpPr txBox="1"/>
          <p:nvPr/>
        </p:nvSpPr>
        <p:spPr>
          <a:xfrm>
            <a:off x="6155925" y="2501925"/>
            <a:ext cx="17829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Times New Roman"/>
                <a:ea typeface="Times New Roman"/>
                <a:cs typeface="Times New Roman"/>
                <a:sym typeface="Times New Roman"/>
              </a:rPr>
              <a:t>A total of g groups</a:t>
            </a:r>
            <a:endParaRPr i="1" sz="1200">
              <a:latin typeface="Times New Roman"/>
              <a:ea typeface="Times New Roman"/>
              <a:cs typeface="Times New Roman"/>
              <a:sym typeface="Times New Roman"/>
            </a:endParaRPr>
          </a:p>
        </p:txBody>
      </p:sp>
      <p:sp>
        <p:nvSpPr>
          <p:cNvPr id="214" name="Google Shape;214;p21"/>
          <p:cNvSpPr/>
          <p:nvPr/>
        </p:nvSpPr>
        <p:spPr>
          <a:xfrm>
            <a:off x="1962275" y="2571750"/>
            <a:ext cx="6504300" cy="1359000"/>
          </a:xfrm>
          <a:prstGeom prst="rect">
            <a:avLst/>
          </a:prstGeom>
          <a:noFill/>
          <a:ln cap="flat" cmpd="sng" w="28575">
            <a:solidFill>
              <a:srgbClr val="E0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1"/>
          <p:cNvSpPr/>
          <p:nvPr/>
        </p:nvSpPr>
        <p:spPr>
          <a:xfrm>
            <a:off x="398325" y="4097475"/>
            <a:ext cx="1563900" cy="831300"/>
          </a:xfrm>
          <a:prstGeom prst="rect">
            <a:avLst/>
          </a:prstGeom>
          <a:solidFill>
            <a:srgbClr val="F1C23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Times New Roman"/>
                <a:ea typeface="Times New Roman"/>
                <a:cs typeface="Times New Roman"/>
                <a:sym typeface="Times New Roman"/>
              </a:rPr>
              <a:t>Hyper-</a:t>
            </a:r>
            <a:endParaRPr>
              <a:latin typeface="Times New Roman"/>
              <a:ea typeface="Times New Roman"/>
              <a:cs typeface="Times New Roman"/>
              <a:sym typeface="Times New Roman"/>
            </a:endParaRPr>
          </a:p>
          <a:p>
            <a:pPr indent="0" lvl="0" marL="0" rtl="0" algn="ctr">
              <a:spcBef>
                <a:spcPts val="0"/>
              </a:spcBef>
              <a:spcAft>
                <a:spcPts val="0"/>
              </a:spcAft>
              <a:buNone/>
            </a:pPr>
            <a:r>
              <a:rPr lang="en">
                <a:latin typeface="Times New Roman"/>
                <a:ea typeface="Times New Roman"/>
                <a:cs typeface="Times New Roman"/>
                <a:sym typeface="Times New Roman"/>
              </a:rPr>
              <a:t>parameters</a:t>
            </a:r>
            <a:endParaRPr>
              <a:latin typeface="Times New Roman"/>
              <a:ea typeface="Times New Roman"/>
              <a:cs typeface="Times New Roman"/>
              <a:sym typeface="Times New Roman"/>
            </a:endParaRPr>
          </a:p>
        </p:txBody>
      </p:sp>
      <p:sp>
        <p:nvSpPr>
          <p:cNvPr id="216" name="Google Shape;216;p21"/>
          <p:cNvSpPr txBox="1"/>
          <p:nvPr/>
        </p:nvSpPr>
        <p:spPr>
          <a:xfrm>
            <a:off x="2091775" y="4313025"/>
            <a:ext cx="165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 where c=</a:t>
            </a:r>
            <a:endParaRPr/>
          </a:p>
        </p:txBody>
      </p:sp>
      <p:pic>
        <p:nvPicPr>
          <p:cNvPr id="217" name="Google Shape;217;p21"/>
          <p:cNvPicPr preferRelativeResize="0"/>
          <p:nvPr/>
        </p:nvPicPr>
        <p:blipFill>
          <a:blip r:embed="rId5">
            <a:alphaModFix/>
          </a:blip>
          <a:stretch>
            <a:fillRect/>
          </a:stretch>
        </p:blipFill>
        <p:spPr>
          <a:xfrm>
            <a:off x="3173875" y="4235075"/>
            <a:ext cx="519469" cy="554100"/>
          </a:xfrm>
          <a:prstGeom prst="rect">
            <a:avLst/>
          </a:prstGeom>
          <a:noFill/>
          <a:ln>
            <a:noFill/>
          </a:ln>
        </p:spPr>
      </p:pic>
      <p:sp>
        <p:nvSpPr>
          <p:cNvPr id="218" name="Google Shape;218;p21"/>
          <p:cNvSpPr/>
          <p:nvPr/>
        </p:nvSpPr>
        <p:spPr>
          <a:xfrm>
            <a:off x="1962275" y="4097475"/>
            <a:ext cx="6504300" cy="831300"/>
          </a:xfrm>
          <a:prstGeom prst="rect">
            <a:avLst/>
          </a:prstGeom>
          <a:noFill/>
          <a:ln cap="flat" cmpd="sng" w="28575">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9" name="Google Shape;219;p21"/>
          <p:cNvSpPr/>
          <p:nvPr/>
        </p:nvSpPr>
        <p:spPr>
          <a:xfrm>
            <a:off x="4228400" y="4096475"/>
            <a:ext cx="1782900" cy="831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 of groups g</a:t>
            </a:r>
            <a:endParaRPr/>
          </a:p>
        </p:txBody>
      </p:sp>
      <p:sp>
        <p:nvSpPr>
          <p:cNvPr id="220" name="Google Shape;220;p21"/>
          <p:cNvSpPr/>
          <p:nvPr/>
        </p:nvSpPr>
        <p:spPr>
          <a:xfrm>
            <a:off x="6494325" y="4096475"/>
            <a:ext cx="1966500" cy="831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Maximum number of hash functions used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