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005FA600-1484-46A0-9297-543C610E3359}">
  <a:tblStyle styleId="{005FA600-1484-46A0-9297-543C610E3359}"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1.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gd035ce25c6_0_2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3" name="Google Shape;223;gd035ce25c6_0_2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gd035ce25c6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4" name="Google Shape;234;gd035ce25c6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Add a bit more background</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5" name="Shape 245"/>
        <p:cNvGrpSpPr/>
        <p:nvPr/>
      </p:nvGrpSpPr>
      <p:grpSpPr>
        <a:xfrm>
          <a:off x="0" y="0"/>
          <a:ext cx="0" cy="0"/>
          <a:chOff x="0" y="0"/>
          <a:chExt cx="0" cy="0"/>
        </a:xfrm>
      </p:grpSpPr>
      <p:sp>
        <p:nvSpPr>
          <p:cNvPr id="246" name="Google Shape;246;gd035ce25c6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7" name="Google Shape;247;gd035ce25c6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4" name="Shape 254"/>
        <p:cNvGrpSpPr/>
        <p:nvPr/>
      </p:nvGrpSpPr>
      <p:grpSpPr>
        <a:xfrm>
          <a:off x="0" y="0"/>
          <a:ext cx="0" cy="0"/>
          <a:chOff x="0" y="0"/>
          <a:chExt cx="0" cy="0"/>
        </a:xfrm>
      </p:grpSpPr>
      <p:sp>
        <p:nvSpPr>
          <p:cNvPr id="255" name="Google Shape;255;gd58380f449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6" name="Google Shape;256;gd58380f449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d035ce25c6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d035ce25c6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d035ce25c6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d035ce25c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d035ce25c6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d035ce25c6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d035ce25c6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d035ce25c6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d035ce25c6_0_1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d035ce25c6_0_1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gd035ce25c6_0_2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8" name="Google Shape;178;gd035ce25c6_0_2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d035ce25c6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8" name="Google Shape;188;gd035ce25c6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Explain motivation a bit more</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gd035ce25c6_0_2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9" name="Google Shape;199;gd035ce25c6_0_2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15.png"/><Relationship Id="rId4" Type="http://schemas.openxmlformats.org/officeDocument/2006/relationships/image" Target="../media/image9.png"/><Relationship Id="rId5" Type="http://schemas.openxmlformats.org/officeDocument/2006/relationships/image" Target="../media/image1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14.png"/><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0.png"/><Relationship Id="rId4" Type="http://schemas.openxmlformats.org/officeDocument/2006/relationships/image" Target="../media/image1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8.png"/><Relationship Id="rId4" Type="http://schemas.openxmlformats.org/officeDocument/2006/relationships/image" Target="../media/image6.png"/><Relationship Id="rId5" Type="http://schemas.openxmlformats.org/officeDocument/2006/relationships/image" Target="../media/image7.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1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2.png"/><Relationship Id="rId4" Type="http://schemas.openxmlformats.org/officeDocument/2006/relationships/image" Target="../media/image4.png"/><Relationship Id="rId5"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800" y="744575"/>
            <a:ext cx="8520600" cy="2052600"/>
          </a:xfrm>
          <a:prstGeom prst="rect">
            <a:avLst/>
          </a:prstGeom>
        </p:spPr>
        <p:txBody>
          <a:bodyPr anchorCtr="0" anchor="ctr" bIns="91425" lIns="91425" spcFirstLastPara="1" rIns="91425" wrap="square" tIns="91425">
            <a:normAutofit fontScale="90000"/>
          </a:bodyPr>
          <a:lstStyle/>
          <a:p>
            <a:pPr indent="0" lvl="0" marL="0" rtl="0" algn="ctr">
              <a:lnSpc>
                <a:spcPct val="200000"/>
              </a:lnSpc>
              <a:spcBef>
                <a:spcPts val="2000"/>
              </a:spcBef>
              <a:spcAft>
                <a:spcPts val="600"/>
              </a:spcAft>
              <a:buNone/>
            </a:pPr>
            <a:r>
              <a:rPr i="1" lang="en" sz="2800">
                <a:latin typeface="Times New Roman"/>
                <a:ea typeface="Times New Roman"/>
                <a:cs typeface="Times New Roman"/>
                <a:sym typeface="Times New Roman"/>
              </a:rPr>
              <a:t>Evaluating the Empirical Performance of Sandwich Learned Bloom Filter and Adaptive Learned Bloom Filter </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lnSpc>
                <a:spcPct val="200000"/>
              </a:lnSpc>
              <a:spcBef>
                <a:spcPts val="0"/>
              </a:spcBef>
              <a:spcAft>
                <a:spcPts val="0"/>
              </a:spcAft>
              <a:buSzPts val="935"/>
              <a:buNone/>
            </a:pPr>
            <a:r>
              <a:rPr lang="en" sz="1400">
                <a:solidFill>
                  <a:srgbClr val="000000"/>
                </a:solidFill>
                <a:latin typeface="Times New Roman"/>
                <a:ea typeface="Times New Roman"/>
                <a:cs typeface="Times New Roman"/>
                <a:sym typeface="Times New Roman"/>
              </a:rPr>
              <a:t>Yinzhe (Peter) Ma</a:t>
            </a:r>
            <a:endParaRPr sz="1400">
              <a:solidFill>
                <a:srgbClr val="000000"/>
              </a:solidFill>
              <a:latin typeface="Times New Roman"/>
              <a:ea typeface="Times New Roman"/>
              <a:cs typeface="Times New Roman"/>
              <a:sym typeface="Times New Roman"/>
            </a:endParaRPr>
          </a:p>
          <a:p>
            <a:pPr indent="0" lvl="0" marL="0" rtl="0" algn="ctr">
              <a:lnSpc>
                <a:spcPct val="200000"/>
              </a:lnSpc>
              <a:spcBef>
                <a:spcPts val="0"/>
              </a:spcBef>
              <a:spcAft>
                <a:spcPts val="0"/>
              </a:spcAft>
              <a:buSzPts val="935"/>
              <a:buNone/>
            </a:pPr>
            <a:r>
              <a:rPr lang="en" sz="1400">
                <a:solidFill>
                  <a:srgbClr val="000000"/>
                </a:solidFill>
                <a:latin typeface="Times New Roman"/>
                <a:ea typeface="Times New Roman"/>
                <a:cs typeface="Times New Roman"/>
                <a:sym typeface="Times New Roman"/>
              </a:rPr>
              <a:t>advised by Professor Tassarotti</a:t>
            </a:r>
            <a:endParaRPr sz="1400">
              <a:solidFill>
                <a:srgbClr val="000000"/>
              </a:solidFill>
              <a:latin typeface="Times New Roman"/>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Times New Roman"/>
                <a:ea typeface="Times New Roman"/>
                <a:cs typeface="Times New Roman"/>
                <a:sym typeface="Times New Roman"/>
              </a:rPr>
              <a:t>Adaptive Learned Bloom Filter -- Experiments</a:t>
            </a:r>
            <a:endParaRPr>
              <a:latin typeface="Times New Roman"/>
              <a:ea typeface="Times New Roman"/>
              <a:cs typeface="Times New Roman"/>
              <a:sym typeface="Times New Roman"/>
            </a:endParaRPr>
          </a:p>
        </p:txBody>
      </p:sp>
      <p:pic>
        <p:nvPicPr>
          <p:cNvPr id="226" name="Google Shape;226;p22"/>
          <p:cNvPicPr preferRelativeResize="0"/>
          <p:nvPr/>
        </p:nvPicPr>
        <p:blipFill>
          <a:blip r:embed="rId3">
            <a:alphaModFix/>
          </a:blip>
          <a:stretch>
            <a:fillRect/>
          </a:stretch>
        </p:blipFill>
        <p:spPr>
          <a:xfrm>
            <a:off x="564600" y="2881175"/>
            <a:ext cx="3788275" cy="2244900"/>
          </a:xfrm>
          <a:prstGeom prst="rect">
            <a:avLst/>
          </a:prstGeom>
          <a:noFill/>
          <a:ln>
            <a:noFill/>
          </a:ln>
        </p:spPr>
      </p:pic>
      <p:pic>
        <p:nvPicPr>
          <p:cNvPr id="227" name="Google Shape;227;p22"/>
          <p:cNvPicPr preferRelativeResize="0"/>
          <p:nvPr/>
        </p:nvPicPr>
        <p:blipFill>
          <a:blip r:embed="rId4">
            <a:alphaModFix/>
          </a:blip>
          <a:stretch>
            <a:fillRect/>
          </a:stretch>
        </p:blipFill>
        <p:spPr>
          <a:xfrm>
            <a:off x="564600" y="1097425"/>
            <a:ext cx="3668725" cy="1783750"/>
          </a:xfrm>
          <a:prstGeom prst="rect">
            <a:avLst/>
          </a:prstGeom>
          <a:noFill/>
          <a:ln>
            <a:noFill/>
          </a:ln>
        </p:spPr>
      </p:pic>
      <p:pic>
        <p:nvPicPr>
          <p:cNvPr id="228" name="Google Shape;228;p22"/>
          <p:cNvPicPr preferRelativeResize="0"/>
          <p:nvPr/>
        </p:nvPicPr>
        <p:blipFill>
          <a:blip r:embed="rId5">
            <a:alphaModFix/>
          </a:blip>
          <a:stretch>
            <a:fillRect/>
          </a:stretch>
        </p:blipFill>
        <p:spPr>
          <a:xfrm>
            <a:off x="4352863" y="1097425"/>
            <a:ext cx="4345026" cy="2656300"/>
          </a:xfrm>
          <a:prstGeom prst="rect">
            <a:avLst/>
          </a:prstGeom>
          <a:noFill/>
          <a:ln>
            <a:noFill/>
          </a:ln>
        </p:spPr>
      </p:pic>
      <p:sp>
        <p:nvSpPr>
          <p:cNvPr id="229" name="Google Shape;229;p22"/>
          <p:cNvSpPr txBox="1"/>
          <p:nvPr/>
        </p:nvSpPr>
        <p:spPr>
          <a:xfrm>
            <a:off x="4572000" y="3755225"/>
            <a:ext cx="4123800" cy="1262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Times New Roman"/>
                <a:ea typeface="Times New Roman"/>
                <a:cs typeface="Times New Roman"/>
                <a:sym typeface="Times New Roman"/>
              </a:rPr>
              <a:t>❓With 10 segments and c=0.5, it seems that we need to allocate as much memory to the backup filter as possible. However, the experiments we have done so far are not enough for us to be certain about such observation → Non-sandwiched Structure</a:t>
            </a:r>
            <a:endParaRPr>
              <a:latin typeface="Times New Roman"/>
              <a:ea typeface="Times New Roman"/>
              <a:cs typeface="Times New Roman"/>
              <a:sym typeface="Times New Roman"/>
            </a:endParaRPr>
          </a:p>
        </p:txBody>
      </p:sp>
      <p:sp>
        <p:nvSpPr>
          <p:cNvPr id="230" name="Google Shape;230;p22"/>
          <p:cNvSpPr/>
          <p:nvPr/>
        </p:nvSpPr>
        <p:spPr>
          <a:xfrm>
            <a:off x="2530025" y="4741350"/>
            <a:ext cx="209100" cy="219000"/>
          </a:xfrm>
          <a:prstGeom prst="ellipse">
            <a:avLst/>
          </a:prstGeom>
          <a:noFill/>
          <a:ln cap="flat" cmpd="sng" w="2857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22"/>
          <p:cNvSpPr/>
          <p:nvPr/>
        </p:nvSpPr>
        <p:spPr>
          <a:xfrm>
            <a:off x="2941400" y="2612725"/>
            <a:ext cx="209100" cy="219000"/>
          </a:xfrm>
          <a:prstGeom prst="ellipse">
            <a:avLst/>
          </a:prstGeom>
          <a:noFill/>
          <a:ln cap="flat" cmpd="sng" w="2857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sp>
        <p:nvSpPr>
          <p:cNvPr id="236" name="Google Shape;236;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Times New Roman"/>
                <a:ea typeface="Times New Roman"/>
                <a:cs typeface="Times New Roman"/>
                <a:sym typeface="Times New Roman"/>
              </a:rPr>
              <a:t>Comparison of Data Structures</a:t>
            </a:r>
            <a:endParaRPr>
              <a:latin typeface="Times New Roman"/>
              <a:ea typeface="Times New Roman"/>
              <a:cs typeface="Times New Roman"/>
              <a:sym typeface="Times New Roman"/>
            </a:endParaRPr>
          </a:p>
        </p:txBody>
      </p:sp>
      <p:pic>
        <p:nvPicPr>
          <p:cNvPr id="237" name="Google Shape;237;p23"/>
          <p:cNvPicPr preferRelativeResize="0"/>
          <p:nvPr/>
        </p:nvPicPr>
        <p:blipFill>
          <a:blip r:embed="rId3">
            <a:alphaModFix/>
          </a:blip>
          <a:stretch>
            <a:fillRect/>
          </a:stretch>
        </p:blipFill>
        <p:spPr>
          <a:xfrm>
            <a:off x="183600" y="1676400"/>
            <a:ext cx="3863125" cy="2357725"/>
          </a:xfrm>
          <a:prstGeom prst="rect">
            <a:avLst/>
          </a:prstGeom>
          <a:noFill/>
          <a:ln>
            <a:noFill/>
          </a:ln>
        </p:spPr>
      </p:pic>
      <p:sp>
        <p:nvSpPr>
          <p:cNvPr id="238" name="Google Shape;238;p23"/>
          <p:cNvSpPr txBox="1"/>
          <p:nvPr/>
        </p:nvSpPr>
        <p:spPr>
          <a:xfrm>
            <a:off x="749111" y="1276200"/>
            <a:ext cx="2732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Times New Roman"/>
                <a:ea typeface="Times New Roman"/>
                <a:cs typeface="Times New Roman"/>
                <a:sym typeface="Times New Roman"/>
              </a:rPr>
              <a:t>Initial Size (Without compression)</a:t>
            </a:r>
            <a:endParaRPr>
              <a:latin typeface="Times New Roman"/>
              <a:ea typeface="Times New Roman"/>
              <a:cs typeface="Times New Roman"/>
              <a:sym typeface="Times New Roman"/>
            </a:endParaRPr>
          </a:p>
        </p:txBody>
      </p:sp>
      <p:pic>
        <p:nvPicPr>
          <p:cNvPr id="239" name="Google Shape;239;p23"/>
          <p:cNvPicPr preferRelativeResize="0"/>
          <p:nvPr/>
        </p:nvPicPr>
        <p:blipFill>
          <a:blip r:embed="rId4">
            <a:alphaModFix/>
          </a:blip>
          <a:stretch>
            <a:fillRect/>
          </a:stretch>
        </p:blipFill>
        <p:spPr>
          <a:xfrm>
            <a:off x="5357365" y="1727162"/>
            <a:ext cx="3503473" cy="2357725"/>
          </a:xfrm>
          <a:prstGeom prst="rect">
            <a:avLst/>
          </a:prstGeom>
          <a:noFill/>
          <a:ln>
            <a:noFill/>
          </a:ln>
        </p:spPr>
      </p:pic>
      <p:sp>
        <p:nvSpPr>
          <p:cNvPr id="240" name="Google Shape;240;p23"/>
          <p:cNvSpPr txBox="1"/>
          <p:nvPr/>
        </p:nvSpPr>
        <p:spPr>
          <a:xfrm>
            <a:off x="5743061" y="1276200"/>
            <a:ext cx="2732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Times New Roman"/>
                <a:ea typeface="Times New Roman"/>
                <a:cs typeface="Times New Roman"/>
                <a:sym typeface="Times New Roman"/>
              </a:rPr>
              <a:t>Final </a:t>
            </a:r>
            <a:r>
              <a:rPr lang="en">
                <a:latin typeface="Times New Roman"/>
                <a:ea typeface="Times New Roman"/>
                <a:cs typeface="Times New Roman"/>
                <a:sym typeface="Times New Roman"/>
              </a:rPr>
              <a:t>Size (With compression)</a:t>
            </a:r>
            <a:endParaRPr>
              <a:latin typeface="Times New Roman"/>
              <a:ea typeface="Times New Roman"/>
              <a:cs typeface="Times New Roman"/>
              <a:sym typeface="Times New Roman"/>
            </a:endParaRPr>
          </a:p>
        </p:txBody>
      </p:sp>
      <p:sp>
        <p:nvSpPr>
          <p:cNvPr id="241" name="Google Shape;241;p23"/>
          <p:cNvSpPr/>
          <p:nvPr/>
        </p:nvSpPr>
        <p:spPr>
          <a:xfrm>
            <a:off x="4213938" y="1189950"/>
            <a:ext cx="976200" cy="572700"/>
          </a:xfrm>
          <a:prstGeom prst="stripedRightArrow">
            <a:avLst>
              <a:gd fmla="val 50000" name="adj1"/>
              <a:gd fmla="val 50000" name="adj2"/>
            </a:avLst>
          </a:prstGeom>
          <a:solidFill>
            <a:srgbClr val="FFD96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 name="Google Shape;242;p23"/>
          <p:cNvSpPr/>
          <p:nvPr/>
        </p:nvSpPr>
        <p:spPr>
          <a:xfrm>
            <a:off x="4174813" y="1887500"/>
            <a:ext cx="976200" cy="572700"/>
          </a:xfrm>
          <a:prstGeom prst="rect">
            <a:avLst/>
          </a:prstGeom>
          <a:solidFill>
            <a:srgbClr val="E0666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1200">
                <a:latin typeface="Times New Roman"/>
                <a:ea typeface="Times New Roman"/>
                <a:cs typeface="Times New Roman"/>
                <a:sym typeface="Times New Roman"/>
              </a:rPr>
              <a:t>Pruning</a:t>
            </a:r>
            <a:endParaRPr sz="1200">
              <a:latin typeface="Times New Roman"/>
              <a:ea typeface="Times New Roman"/>
              <a:cs typeface="Times New Roman"/>
              <a:sym typeface="Times New Roman"/>
            </a:endParaRPr>
          </a:p>
        </p:txBody>
      </p:sp>
      <p:sp>
        <p:nvSpPr>
          <p:cNvPr id="243" name="Google Shape;243;p23"/>
          <p:cNvSpPr/>
          <p:nvPr/>
        </p:nvSpPr>
        <p:spPr>
          <a:xfrm>
            <a:off x="4174813" y="2722200"/>
            <a:ext cx="976200" cy="572700"/>
          </a:xfrm>
          <a:prstGeom prst="rect">
            <a:avLst/>
          </a:prstGeom>
          <a:solidFill>
            <a:srgbClr val="E0666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1200">
                <a:latin typeface="Times New Roman"/>
                <a:ea typeface="Times New Roman"/>
                <a:cs typeface="Times New Roman"/>
                <a:sym typeface="Times New Roman"/>
              </a:rPr>
              <a:t>Weight Clustering</a:t>
            </a:r>
            <a:endParaRPr sz="1200">
              <a:latin typeface="Times New Roman"/>
              <a:ea typeface="Times New Roman"/>
              <a:cs typeface="Times New Roman"/>
              <a:sym typeface="Times New Roman"/>
            </a:endParaRPr>
          </a:p>
        </p:txBody>
      </p:sp>
      <p:sp>
        <p:nvSpPr>
          <p:cNvPr id="244" name="Google Shape;244;p23"/>
          <p:cNvSpPr/>
          <p:nvPr/>
        </p:nvSpPr>
        <p:spPr>
          <a:xfrm>
            <a:off x="4174825" y="3556900"/>
            <a:ext cx="976200" cy="572700"/>
          </a:xfrm>
          <a:prstGeom prst="rect">
            <a:avLst/>
          </a:prstGeom>
          <a:solidFill>
            <a:srgbClr val="E0666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1200">
                <a:latin typeface="Times New Roman"/>
                <a:ea typeface="Times New Roman"/>
                <a:cs typeface="Times New Roman"/>
                <a:sym typeface="Times New Roman"/>
              </a:rPr>
              <a:t>Quantization</a:t>
            </a:r>
            <a:endParaRPr sz="1200">
              <a:latin typeface="Times New Roman"/>
              <a:ea typeface="Times New Roman"/>
              <a:cs typeface="Times New Roman"/>
              <a:sym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8" name="Shape 248"/>
        <p:cNvGrpSpPr/>
        <p:nvPr/>
      </p:nvGrpSpPr>
      <p:grpSpPr>
        <a:xfrm>
          <a:off x="0" y="0"/>
          <a:ext cx="0" cy="0"/>
          <a:chOff x="0" y="0"/>
          <a:chExt cx="0" cy="0"/>
        </a:xfrm>
      </p:grpSpPr>
      <p:sp>
        <p:nvSpPr>
          <p:cNvPr id="249" name="Google Shape;249;p2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Times New Roman"/>
                <a:ea typeface="Times New Roman"/>
                <a:cs typeface="Times New Roman"/>
                <a:sym typeface="Times New Roman"/>
              </a:rPr>
              <a:t>Conclusion</a:t>
            </a:r>
            <a:endParaRPr>
              <a:latin typeface="Times New Roman"/>
              <a:ea typeface="Times New Roman"/>
              <a:cs typeface="Times New Roman"/>
              <a:sym typeface="Times New Roman"/>
            </a:endParaRPr>
          </a:p>
        </p:txBody>
      </p:sp>
      <p:sp>
        <p:nvSpPr>
          <p:cNvPr id="250" name="Google Shape;250;p24"/>
          <p:cNvSpPr txBox="1"/>
          <p:nvPr>
            <p:ph idx="1" type="body"/>
          </p:nvPr>
        </p:nvSpPr>
        <p:spPr>
          <a:xfrm>
            <a:off x="1859175" y="1451025"/>
            <a:ext cx="6647400" cy="912000"/>
          </a:xfrm>
          <a:prstGeom prst="rect">
            <a:avLst/>
          </a:prstGeom>
          <a:solidFill>
            <a:srgbClr val="E06666"/>
          </a:solidFill>
        </p:spPr>
        <p:txBody>
          <a:bodyPr anchorCtr="0" anchor="ctr" bIns="91425" lIns="91425" spcFirstLastPara="1" rIns="91425" wrap="square" tIns="91425">
            <a:noAutofit/>
          </a:bodyPr>
          <a:lstStyle/>
          <a:p>
            <a:pPr indent="0" lvl="0" marL="0" rtl="0" algn="l">
              <a:lnSpc>
                <a:spcPct val="200000"/>
              </a:lnSpc>
              <a:spcBef>
                <a:spcPts val="0"/>
              </a:spcBef>
              <a:spcAft>
                <a:spcPts val="0"/>
              </a:spcAft>
              <a:buClr>
                <a:schemeClr val="dk1"/>
              </a:buClr>
              <a:buSzPts val="1100"/>
              <a:buFont typeface="Arial"/>
              <a:buNone/>
            </a:pPr>
            <a:r>
              <a:rPr lang="en" sz="1300">
                <a:solidFill>
                  <a:schemeClr val="dk1"/>
                </a:solidFill>
                <a:latin typeface="Times New Roman"/>
                <a:ea typeface="Times New Roman"/>
                <a:cs typeface="Times New Roman"/>
                <a:sym typeface="Times New Roman"/>
              </a:rPr>
              <a:t>Sandwich Learned Bloom Filter is more efficient on this example than the standard bloom filter especially when the memory size is below 3.5 bits per element after model compression</a:t>
            </a:r>
            <a:endParaRPr sz="1300">
              <a:solidFill>
                <a:srgbClr val="000000"/>
              </a:solidFill>
              <a:latin typeface="Times New Roman"/>
              <a:ea typeface="Times New Roman"/>
              <a:cs typeface="Times New Roman"/>
              <a:sym typeface="Times New Roman"/>
            </a:endParaRPr>
          </a:p>
        </p:txBody>
      </p:sp>
      <p:sp>
        <p:nvSpPr>
          <p:cNvPr id="251" name="Google Shape;251;p24"/>
          <p:cNvSpPr txBox="1"/>
          <p:nvPr>
            <p:ph idx="1" type="body"/>
          </p:nvPr>
        </p:nvSpPr>
        <p:spPr>
          <a:xfrm>
            <a:off x="1859175" y="2796325"/>
            <a:ext cx="6647400" cy="912000"/>
          </a:xfrm>
          <a:prstGeom prst="rect">
            <a:avLst/>
          </a:prstGeom>
          <a:solidFill>
            <a:srgbClr val="E06666"/>
          </a:solidFill>
        </p:spPr>
        <p:txBody>
          <a:bodyPr anchorCtr="0" anchor="ctr" bIns="91425" lIns="91425" spcFirstLastPara="1" rIns="91425" wrap="square" tIns="91425">
            <a:normAutofit/>
          </a:bodyPr>
          <a:lstStyle/>
          <a:p>
            <a:pPr indent="0" lvl="0" marL="0" rtl="0" algn="l">
              <a:lnSpc>
                <a:spcPct val="200000"/>
              </a:lnSpc>
              <a:spcBef>
                <a:spcPts val="0"/>
              </a:spcBef>
              <a:spcAft>
                <a:spcPts val="1200"/>
              </a:spcAft>
              <a:buNone/>
            </a:pPr>
            <a:r>
              <a:rPr lang="en" sz="1400">
                <a:solidFill>
                  <a:srgbClr val="000000"/>
                </a:solidFill>
                <a:latin typeface="Times New Roman"/>
                <a:ea typeface="Times New Roman"/>
                <a:cs typeface="Times New Roman"/>
                <a:sym typeface="Times New Roman"/>
              </a:rPr>
              <a:t>We did not find Adaptive Learned Bloom Filter to be better than the other two data structures, but this could be due to its complicated tuning process</a:t>
            </a:r>
            <a:endParaRPr sz="1400">
              <a:solidFill>
                <a:srgbClr val="000000"/>
              </a:solidFill>
              <a:latin typeface="Times New Roman"/>
              <a:ea typeface="Times New Roman"/>
              <a:cs typeface="Times New Roman"/>
              <a:sym typeface="Times New Roman"/>
            </a:endParaRPr>
          </a:p>
        </p:txBody>
      </p:sp>
      <p:sp>
        <p:nvSpPr>
          <p:cNvPr id="252" name="Google Shape;252;p24"/>
          <p:cNvSpPr txBox="1"/>
          <p:nvPr/>
        </p:nvSpPr>
        <p:spPr>
          <a:xfrm>
            <a:off x="697275" y="2852125"/>
            <a:ext cx="886500" cy="8004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Clr>
                <a:schemeClr val="dk1"/>
              </a:buClr>
              <a:buSzPts val="1100"/>
              <a:buFont typeface="Arial"/>
              <a:buNone/>
            </a:pPr>
            <a:r>
              <a:rPr lang="en" sz="4000">
                <a:solidFill>
                  <a:schemeClr val="dk1"/>
                </a:solidFill>
                <a:latin typeface="Times New Roman"/>
                <a:ea typeface="Times New Roman"/>
                <a:cs typeface="Times New Roman"/>
                <a:sym typeface="Times New Roman"/>
              </a:rPr>
              <a:t>❓</a:t>
            </a:r>
            <a:endParaRPr sz="4000"/>
          </a:p>
        </p:txBody>
      </p:sp>
      <p:sp>
        <p:nvSpPr>
          <p:cNvPr id="253" name="Google Shape;253;p24"/>
          <p:cNvSpPr txBox="1"/>
          <p:nvPr/>
        </p:nvSpPr>
        <p:spPr>
          <a:xfrm>
            <a:off x="707175" y="1534725"/>
            <a:ext cx="866700" cy="8004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Clr>
                <a:schemeClr val="dk1"/>
              </a:buClr>
              <a:buSzPts val="1100"/>
              <a:buFont typeface="Arial"/>
              <a:buNone/>
            </a:pPr>
            <a:r>
              <a:rPr lang="en" sz="4000">
                <a:solidFill>
                  <a:schemeClr val="dk1"/>
                </a:solidFill>
                <a:latin typeface="Times New Roman"/>
                <a:ea typeface="Times New Roman"/>
                <a:cs typeface="Times New Roman"/>
                <a:sym typeface="Times New Roman"/>
              </a:rPr>
              <a:t>✅</a:t>
            </a:r>
            <a:endParaRPr sz="40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7" name="Shape 257"/>
        <p:cNvGrpSpPr/>
        <p:nvPr/>
      </p:nvGrpSpPr>
      <p:grpSpPr>
        <a:xfrm>
          <a:off x="0" y="0"/>
          <a:ext cx="0" cy="0"/>
          <a:chOff x="0" y="0"/>
          <a:chExt cx="0" cy="0"/>
        </a:xfrm>
      </p:grpSpPr>
      <p:sp>
        <p:nvSpPr>
          <p:cNvPr id="258" name="Google Shape;258;p2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Times New Roman"/>
                <a:ea typeface="Times New Roman"/>
                <a:cs typeface="Times New Roman"/>
                <a:sym typeface="Times New Roman"/>
              </a:rPr>
              <a:t>Reference</a:t>
            </a:r>
            <a:endParaRPr>
              <a:latin typeface="Times New Roman"/>
              <a:ea typeface="Times New Roman"/>
              <a:cs typeface="Times New Roman"/>
              <a:sym typeface="Times New Roman"/>
            </a:endParaRPr>
          </a:p>
        </p:txBody>
      </p:sp>
      <p:sp>
        <p:nvSpPr>
          <p:cNvPr id="259" name="Google Shape;259;p2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200000"/>
              </a:lnSpc>
              <a:spcBef>
                <a:spcPts val="0"/>
              </a:spcBef>
              <a:spcAft>
                <a:spcPts val="0"/>
              </a:spcAft>
              <a:buNone/>
            </a:pPr>
            <a:r>
              <a:rPr lang="en" sz="1400">
                <a:solidFill>
                  <a:schemeClr val="dk1"/>
                </a:solidFill>
                <a:latin typeface="Times New Roman"/>
                <a:ea typeface="Times New Roman"/>
                <a:cs typeface="Times New Roman"/>
                <a:sym typeface="Times New Roman"/>
              </a:rPr>
              <a:t>[1] Michael Mitzenmacher. 2018. A Model for Learned Bloom Filters and Optimiz- ing by Sandwiching. In </a:t>
            </a:r>
            <a:r>
              <a:rPr i="1" lang="en" sz="1400">
                <a:solidFill>
                  <a:schemeClr val="dk1"/>
                </a:solidFill>
                <a:latin typeface="Times New Roman"/>
                <a:ea typeface="Times New Roman"/>
                <a:cs typeface="Times New Roman"/>
                <a:sym typeface="Times New Roman"/>
              </a:rPr>
              <a:t>Advances in Neural Information Processing Systems 31</a:t>
            </a:r>
            <a:r>
              <a:rPr lang="en" sz="1400">
                <a:solidFill>
                  <a:schemeClr val="dk1"/>
                </a:solidFill>
                <a:latin typeface="Times New Roman"/>
                <a:ea typeface="Times New Roman"/>
                <a:cs typeface="Times New Roman"/>
                <a:sym typeface="Times New Roman"/>
              </a:rPr>
              <a:t>, S. Bengio, H. Wallach, H. Larochelle, K. Grauman, N. Cesa-Bianchi, and R. Gar- nett (Eds.). Curran Associates, Inc., 464–473.</a:t>
            </a:r>
            <a:endParaRPr sz="1400">
              <a:solidFill>
                <a:schemeClr val="dk1"/>
              </a:solidFill>
              <a:latin typeface="Times New Roman"/>
              <a:ea typeface="Times New Roman"/>
              <a:cs typeface="Times New Roman"/>
              <a:sym typeface="Times New Roman"/>
            </a:endParaRPr>
          </a:p>
          <a:p>
            <a:pPr indent="0" lvl="0" marL="0" rtl="0" algn="l">
              <a:lnSpc>
                <a:spcPct val="200000"/>
              </a:lnSpc>
              <a:spcBef>
                <a:spcPts val="0"/>
              </a:spcBef>
              <a:spcAft>
                <a:spcPts val="0"/>
              </a:spcAft>
              <a:buClr>
                <a:schemeClr val="dk1"/>
              </a:buClr>
              <a:buSzPts val="1100"/>
              <a:buFont typeface="Arial"/>
              <a:buNone/>
            </a:pPr>
            <a:r>
              <a:t/>
            </a:r>
            <a:endParaRPr sz="500">
              <a:solidFill>
                <a:schemeClr val="dk1"/>
              </a:solidFill>
              <a:latin typeface="Times New Roman"/>
              <a:ea typeface="Times New Roman"/>
              <a:cs typeface="Times New Roman"/>
              <a:sym typeface="Times New Roman"/>
            </a:endParaRPr>
          </a:p>
          <a:p>
            <a:pPr indent="0" lvl="0" marL="0" rtl="0" algn="l">
              <a:lnSpc>
                <a:spcPct val="200000"/>
              </a:lnSpc>
              <a:spcBef>
                <a:spcPts val="0"/>
              </a:spcBef>
              <a:spcAft>
                <a:spcPts val="0"/>
              </a:spcAft>
              <a:buNone/>
            </a:pPr>
            <a:r>
              <a:rPr lang="en" sz="1400">
                <a:solidFill>
                  <a:schemeClr val="dk1"/>
                </a:solidFill>
                <a:latin typeface="Times New Roman"/>
                <a:ea typeface="Times New Roman"/>
                <a:cs typeface="Times New Roman"/>
                <a:sym typeface="Times New Roman"/>
              </a:rPr>
              <a:t>[2] Zhenwei Dai and Anshumali Shrivastava. 2019. Adaptive Learned Bloom Filter (Ada-BF): Efficient Utilization of the Classifier. </a:t>
            </a:r>
            <a:r>
              <a:rPr i="1" lang="en" sz="1400">
                <a:solidFill>
                  <a:schemeClr val="dk1"/>
                </a:solidFill>
                <a:latin typeface="Times New Roman"/>
                <a:ea typeface="Times New Roman"/>
                <a:cs typeface="Times New Roman"/>
                <a:sym typeface="Times New Roman"/>
              </a:rPr>
              <a:t>arXiv preprint arXiv:1910.09131 </a:t>
            </a:r>
            <a:r>
              <a:rPr lang="en" sz="1400">
                <a:solidFill>
                  <a:schemeClr val="dk1"/>
                </a:solidFill>
                <a:latin typeface="Times New Roman"/>
                <a:ea typeface="Times New Roman"/>
                <a:cs typeface="Times New Roman"/>
                <a:sym typeface="Times New Roman"/>
              </a:rPr>
              <a:t>(2019).</a:t>
            </a:r>
            <a:endParaRPr sz="1400">
              <a:solidFill>
                <a:schemeClr val="dk1"/>
              </a:solidFill>
              <a:latin typeface="Times New Roman"/>
              <a:ea typeface="Times New Roman"/>
              <a:cs typeface="Times New Roman"/>
              <a:sym typeface="Times New Roman"/>
            </a:endParaRPr>
          </a:p>
          <a:p>
            <a:pPr indent="0" lvl="0" marL="0" rtl="0" algn="l">
              <a:lnSpc>
                <a:spcPct val="200000"/>
              </a:lnSpc>
              <a:spcBef>
                <a:spcPts val="0"/>
              </a:spcBef>
              <a:spcAft>
                <a:spcPts val="0"/>
              </a:spcAft>
              <a:buClr>
                <a:schemeClr val="dk1"/>
              </a:buClr>
              <a:buSzPts val="1100"/>
              <a:buFont typeface="Arial"/>
              <a:buNone/>
            </a:pPr>
            <a:r>
              <a:t/>
            </a:r>
            <a:endParaRPr sz="500">
              <a:solidFill>
                <a:schemeClr val="dk1"/>
              </a:solidFill>
              <a:latin typeface="Times New Roman"/>
              <a:ea typeface="Times New Roman"/>
              <a:cs typeface="Times New Roman"/>
              <a:sym typeface="Times New Roman"/>
            </a:endParaRPr>
          </a:p>
          <a:p>
            <a:pPr indent="0" lvl="0" marL="0" rtl="0" algn="l">
              <a:lnSpc>
                <a:spcPct val="200000"/>
              </a:lnSpc>
              <a:spcBef>
                <a:spcPts val="0"/>
              </a:spcBef>
              <a:spcAft>
                <a:spcPts val="0"/>
              </a:spcAft>
              <a:buClr>
                <a:schemeClr val="dk1"/>
              </a:buClr>
              <a:buSzPts val="1100"/>
              <a:buFont typeface="Arial"/>
              <a:buNone/>
            </a:pPr>
            <a:r>
              <a:rPr lang="en" sz="1400">
                <a:solidFill>
                  <a:schemeClr val="dk1"/>
                </a:solidFill>
                <a:latin typeface="Times New Roman"/>
                <a:ea typeface="Times New Roman"/>
                <a:cs typeface="Times New Roman"/>
                <a:sym typeface="Times New Roman"/>
              </a:rPr>
              <a:t>[3] T. Kraska, A. Beutel, E. H. Chi, J. Dean, and N. Polyzotis. The Case for Learned Index Structures. https://arxiv.org/abs/1712.01208, 2017.</a:t>
            </a:r>
            <a:endParaRPr sz="21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Times New Roman"/>
                <a:ea typeface="Times New Roman"/>
                <a:cs typeface="Times New Roman"/>
                <a:sym typeface="Times New Roman"/>
              </a:rPr>
              <a:t>Agenda</a:t>
            </a:r>
            <a:endParaRPr>
              <a:latin typeface="Times New Roman"/>
              <a:ea typeface="Times New Roman"/>
              <a:cs typeface="Times New Roman"/>
              <a:sym typeface="Times New Roman"/>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lnSpc>
                <a:spcPct val="200000"/>
              </a:lnSpc>
              <a:spcBef>
                <a:spcPts val="0"/>
              </a:spcBef>
              <a:spcAft>
                <a:spcPts val="0"/>
              </a:spcAft>
              <a:buClr>
                <a:srgbClr val="000000"/>
              </a:buClr>
              <a:buSzPts val="1800"/>
              <a:buFont typeface="Times New Roman"/>
              <a:buChar char="●"/>
            </a:pPr>
            <a:r>
              <a:rPr lang="en">
                <a:solidFill>
                  <a:srgbClr val="000000"/>
                </a:solidFill>
                <a:latin typeface="Times New Roman"/>
                <a:ea typeface="Times New Roman"/>
                <a:cs typeface="Times New Roman"/>
                <a:sym typeface="Times New Roman"/>
              </a:rPr>
              <a:t>Project Introduction</a:t>
            </a:r>
            <a:endParaRPr>
              <a:solidFill>
                <a:srgbClr val="000000"/>
              </a:solidFill>
              <a:latin typeface="Times New Roman"/>
              <a:ea typeface="Times New Roman"/>
              <a:cs typeface="Times New Roman"/>
              <a:sym typeface="Times New Roman"/>
            </a:endParaRPr>
          </a:p>
          <a:p>
            <a:pPr indent="-342900" lvl="0" marL="457200" rtl="0" algn="l">
              <a:lnSpc>
                <a:spcPct val="200000"/>
              </a:lnSpc>
              <a:spcBef>
                <a:spcPts val="0"/>
              </a:spcBef>
              <a:spcAft>
                <a:spcPts val="0"/>
              </a:spcAft>
              <a:buClr>
                <a:srgbClr val="000000"/>
              </a:buClr>
              <a:buSzPts val="1800"/>
              <a:buFont typeface="Times New Roman"/>
              <a:buChar char="●"/>
            </a:pPr>
            <a:r>
              <a:rPr lang="en">
                <a:solidFill>
                  <a:srgbClr val="000000"/>
                </a:solidFill>
                <a:latin typeface="Times New Roman"/>
                <a:ea typeface="Times New Roman"/>
                <a:cs typeface="Times New Roman"/>
                <a:sym typeface="Times New Roman"/>
              </a:rPr>
              <a:t>Intro to Standard Bloom Filter</a:t>
            </a:r>
            <a:endParaRPr>
              <a:solidFill>
                <a:srgbClr val="000000"/>
              </a:solidFill>
              <a:latin typeface="Times New Roman"/>
              <a:ea typeface="Times New Roman"/>
              <a:cs typeface="Times New Roman"/>
              <a:sym typeface="Times New Roman"/>
            </a:endParaRPr>
          </a:p>
          <a:p>
            <a:pPr indent="-342900" lvl="0" marL="457200" rtl="0" algn="l">
              <a:lnSpc>
                <a:spcPct val="200000"/>
              </a:lnSpc>
              <a:spcBef>
                <a:spcPts val="0"/>
              </a:spcBef>
              <a:spcAft>
                <a:spcPts val="0"/>
              </a:spcAft>
              <a:buClr>
                <a:srgbClr val="000000"/>
              </a:buClr>
              <a:buSzPts val="1800"/>
              <a:buFont typeface="Times New Roman"/>
              <a:buChar char="●"/>
            </a:pPr>
            <a:r>
              <a:rPr lang="en">
                <a:solidFill>
                  <a:srgbClr val="000000"/>
                </a:solidFill>
                <a:latin typeface="Times New Roman"/>
                <a:ea typeface="Times New Roman"/>
                <a:cs typeface="Times New Roman"/>
                <a:sym typeface="Times New Roman"/>
              </a:rPr>
              <a:t>Intro to Sandwiched Learned Bloom Filter + empirical results discussion</a:t>
            </a:r>
            <a:endParaRPr>
              <a:solidFill>
                <a:srgbClr val="000000"/>
              </a:solidFill>
              <a:latin typeface="Times New Roman"/>
              <a:ea typeface="Times New Roman"/>
              <a:cs typeface="Times New Roman"/>
              <a:sym typeface="Times New Roman"/>
            </a:endParaRPr>
          </a:p>
          <a:p>
            <a:pPr indent="-342900" lvl="0" marL="457200" rtl="0" algn="l">
              <a:lnSpc>
                <a:spcPct val="200000"/>
              </a:lnSpc>
              <a:spcBef>
                <a:spcPts val="0"/>
              </a:spcBef>
              <a:spcAft>
                <a:spcPts val="0"/>
              </a:spcAft>
              <a:buClr>
                <a:srgbClr val="000000"/>
              </a:buClr>
              <a:buSzPts val="1800"/>
              <a:buFont typeface="Times New Roman"/>
              <a:buChar char="●"/>
            </a:pPr>
            <a:r>
              <a:rPr lang="en">
                <a:solidFill>
                  <a:srgbClr val="000000"/>
                </a:solidFill>
                <a:latin typeface="Times New Roman"/>
                <a:ea typeface="Times New Roman"/>
                <a:cs typeface="Times New Roman"/>
                <a:sym typeface="Times New Roman"/>
              </a:rPr>
              <a:t>Intro to Adaptive Learned Bloom Filter + empirical results discussion</a:t>
            </a:r>
            <a:endParaRPr>
              <a:solidFill>
                <a:srgbClr val="000000"/>
              </a:solidFill>
              <a:latin typeface="Times New Roman"/>
              <a:ea typeface="Times New Roman"/>
              <a:cs typeface="Times New Roman"/>
              <a:sym typeface="Times New Roman"/>
            </a:endParaRPr>
          </a:p>
          <a:p>
            <a:pPr indent="-342900" lvl="0" marL="457200" rtl="0" algn="l">
              <a:lnSpc>
                <a:spcPct val="200000"/>
              </a:lnSpc>
              <a:spcBef>
                <a:spcPts val="0"/>
              </a:spcBef>
              <a:spcAft>
                <a:spcPts val="0"/>
              </a:spcAft>
              <a:buClr>
                <a:srgbClr val="000000"/>
              </a:buClr>
              <a:buSzPts val="1800"/>
              <a:buFont typeface="Times New Roman"/>
              <a:buChar char="●"/>
            </a:pPr>
            <a:r>
              <a:rPr lang="en">
                <a:solidFill>
                  <a:srgbClr val="000000"/>
                </a:solidFill>
                <a:latin typeface="Times New Roman"/>
                <a:ea typeface="Times New Roman"/>
                <a:cs typeface="Times New Roman"/>
                <a:sym typeface="Times New Roman"/>
              </a:rPr>
              <a:t>Comparison of Data Structures</a:t>
            </a:r>
            <a:endParaRPr>
              <a:solidFill>
                <a:srgbClr val="000000"/>
              </a:solidFill>
              <a:latin typeface="Times New Roman"/>
              <a:ea typeface="Times New Roman"/>
              <a:cs typeface="Times New Roman"/>
              <a:sym typeface="Times New Roman"/>
            </a:endParaRPr>
          </a:p>
          <a:p>
            <a:pPr indent="-342900" lvl="0" marL="457200" rtl="0" algn="l">
              <a:lnSpc>
                <a:spcPct val="200000"/>
              </a:lnSpc>
              <a:spcBef>
                <a:spcPts val="0"/>
              </a:spcBef>
              <a:spcAft>
                <a:spcPts val="0"/>
              </a:spcAft>
              <a:buClr>
                <a:srgbClr val="000000"/>
              </a:buClr>
              <a:buSzPts val="1800"/>
              <a:buFont typeface="Times New Roman"/>
              <a:buChar char="●"/>
            </a:pPr>
            <a:r>
              <a:rPr lang="en">
                <a:solidFill>
                  <a:srgbClr val="000000"/>
                </a:solidFill>
                <a:latin typeface="Times New Roman"/>
                <a:ea typeface="Times New Roman"/>
                <a:cs typeface="Times New Roman"/>
                <a:sym typeface="Times New Roman"/>
              </a:rPr>
              <a:t>Conclusion</a:t>
            </a:r>
            <a:endParaRPr>
              <a:solidFill>
                <a:srgbClr val="000000"/>
              </a:solidFill>
              <a:latin typeface="Times New Roman"/>
              <a:ea typeface="Times New Roman"/>
              <a:cs typeface="Times New Roman"/>
              <a:sym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353050"/>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Times New Roman"/>
                <a:ea typeface="Times New Roman"/>
                <a:cs typeface="Times New Roman"/>
                <a:sym typeface="Times New Roman"/>
              </a:rPr>
              <a:t>Project Introduction</a:t>
            </a:r>
            <a:endParaRPr>
              <a:latin typeface="Times New Roman"/>
              <a:ea typeface="Times New Roman"/>
              <a:cs typeface="Times New Roman"/>
              <a:sym typeface="Times New Roman"/>
            </a:endParaRPr>
          </a:p>
        </p:txBody>
      </p:sp>
      <p:sp>
        <p:nvSpPr>
          <p:cNvPr id="67" name="Google Shape;67;p15"/>
          <p:cNvSpPr txBox="1"/>
          <p:nvPr/>
        </p:nvSpPr>
        <p:spPr>
          <a:xfrm>
            <a:off x="384963" y="1238313"/>
            <a:ext cx="84936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sp>
        <p:nvSpPr>
          <p:cNvPr id="68" name="Google Shape;68;p15"/>
          <p:cNvSpPr txBox="1"/>
          <p:nvPr/>
        </p:nvSpPr>
        <p:spPr>
          <a:xfrm>
            <a:off x="365038" y="1268213"/>
            <a:ext cx="84966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sp>
        <p:nvSpPr>
          <p:cNvPr id="69" name="Google Shape;69;p15"/>
          <p:cNvSpPr/>
          <p:nvPr/>
        </p:nvSpPr>
        <p:spPr>
          <a:xfrm>
            <a:off x="384975" y="2111338"/>
            <a:ext cx="1474200" cy="912000"/>
          </a:xfrm>
          <a:prstGeom prst="rect">
            <a:avLst/>
          </a:prstGeom>
          <a:solidFill>
            <a:srgbClr val="FFD966"/>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a:latin typeface="Times New Roman"/>
                <a:ea typeface="Times New Roman"/>
                <a:cs typeface="Times New Roman"/>
                <a:sym typeface="Times New Roman"/>
              </a:rPr>
              <a:t>Exploration</a:t>
            </a:r>
            <a:endParaRPr b="1">
              <a:latin typeface="Times New Roman"/>
              <a:ea typeface="Times New Roman"/>
              <a:cs typeface="Times New Roman"/>
              <a:sym typeface="Times New Roman"/>
            </a:endParaRPr>
          </a:p>
        </p:txBody>
      </p:sp>
      <p:sp>
        <p:nvSpPr>
          <p:cNvPr id="70" name="Google Shape;70;p15"/>
          <p:cNvSpPr txBox="1"/>
          <p:nvPr>
            <p:ph idx="1" type="body"/>
          </p:nvPr>
        </p:nvSpPr>
        <p:spPr>
          <a:xfrm>
            <a:off x="1859175" y="2111338"/>
            <a:ext cx="6882900" cy="912000"/>
          </a:xfrm>
          <a:prstGeom prst="rect">
            <a:avLst/>
          </a:prstGeom>
          <a:solidFill>
            <a:srgbClr val="EA9999"/>
          </a:solidFill>
        </p:spPr>
        <p:txBody>
          <a:bodyPr anchorCtr="0" anchor="ctr" bIns="91425" lIns="91425" spcFirstLastPara="1" rIns="91425" wrap="square" tIns="91425">
            <a:normAutofit/>
          </a:bodyPr>
          <a:lstStyle/>
          <a:p>
            <a:pPr indent="0" lvl="0" marL="0" rtl="0" algn="ctr">
              <a:spcBef>
                <a:spcPts val="0"/>
              </a:spcBef>
              <a:spcAft>
                <a:spcPts val="1200"/>
              </a:spcAft>
              <a:buNone/>
            </a:pPr>
            <a:r>
              <a:rPr lang="en" sz="1400">
                <a:solidFill>
                  <a:srgbClr val="000000"/>
                </a:solidFill>
                <a:latin typeface="Times New Roman"/>
                <a:ea typeface="Times New Roman"/>
                <a:cs typeface="Times New Roman"/>
                <a:sym typeface="Times New Roman"/>
              </a:rPr>
              <a:t>Sandwiched Learned Bloom Filter + Adaptive Learned Bloom Filter</a:t>
            </a:r>
            <a:endParaRPr sz="1400">
              <a:solidFill>
                <a:srgbClr val="000000"/>
              </a:solidFill>
              <a:latin typeface="Times New Roman"/>
              <a:ea typeface="Times New Roman"/>
              <a:cs typeface="Times New Roman"/>
              <a:sym typeface="Times New Roman"/>
            </a:endParaRPr>
          </a:p>
        </p:txBody>
      </p:sp>
      <p:sp>
        <p:nvSpPr>
          <p:cNvPr id="71" name="Google Shape;71;p15"/>
          <p:cNvSpPr txBox="1"/>
          <p:nvPr>
            <p:ph idx="1" type="body"/>
          </p:nvPr>
        </p:nvSpPr>
        <p:spPr>
          <a:xfrm>
            <a:off x="1859175" y="1062538"/>
            <a:ext cx="6882900" cy="912000"/>
          </a:xfrm>
          <a:prstGeom prst="rect">
            <a:avLst/>
          </a:prstGeom>
          <a:solidFill>
            <a:srgbClr val="E06666"/>
          </a:solidFill>
        </p:spPr>
        <p:txBody>
          <a:bodyPr anchorCtr="0" anchor="ctr" bIns="91425" lIns="91425" spcFirstLastPara="1" rIns="91425" wrap="square" tIns="91425">
            <a:normAutofit/>
          </a:bodyPr>
          <a:lstStyle/>
          <a:p>
            <a:pPr indent="0" lvl="0" marL="0" rtl="0" algn="ctr">
              <a:spcBef>
                <a:spcPts val="0"/>
              </a:spcBef>
              <a:spcAft>
                <a:spcPts val="1200"/>
              </a:spcAft>
              <a:buNone/>
            </a:pPr>
            <a:r>
              <a:rPr lang="en" sz="1400">
                <a:solidFill>
                  <a:srgbClr val="000000"/>
                </a:solidFill>
                <a:latin typeface="Times New Roman"/>
                <a:ea typeface="Times New Roman"/>
                <a:cs typeface="Times New Roman"/>
                <a:sym typeface="Times New Roman"/>
              </a:rPr>
              <a:t>Standard Bloom Filter faces tradeoff between correctness and memory efficiency →     False Positive Rate</a:t>
            </a:r>
            <a:endParaRPr sz="1400">
              <a:solidFill>
                <a:srgbClr val="000000"/>
              </a:solidFill>
              <a:latin typeface="Times New Roman"/>
              <a:ea typeface="Times New Roman"/>
              <a:cs typeface="Times New Roman"/>
              <a:sym typeface="Times New Roman"/>
            </a:endParaRPr>
          </a:p>
        </p:txBody>
      </p:sp>
      <p:sp>
        <p:nvSpPr>
          <p:cNvPr id="72" name="Google Shape;72;p15"/>
          <p:cNvSpPr/>
          <p:nvPr/>
        </p:nvSpPr>
        <p:spPr>
          <a:xfrm>
            <a:off x="384975" y="1062538"/>
            <a:ext cx="1474200" cy="912000"/>
          </a:xfrm>
          <a:prstGeom prst="rect">
            <a:avLst/>
          </a:prstGeom>
          <a:solidFill>
            <a:srgbClr val="F1C232"/>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a:latin typeface="Times New Roman"/>
                <a:ea typeface="Times New Roman"/>
                <a:cs typeface="Times New Roman"/>
                <a:sym typeface="Times New Roman"/>
              </a:rPr>
              <a:t>Problem</a:t>
            </a:r>
            <a:endParaRPr b="1">
              <a:latin typeface="Times New Roman"/>
              <a:ea typeface="Times New Roman"/>
              <a:cs typeface="Times New Roman"/>
              <a:sym typeface="Times New Roman"/>
            </a:endParaRPr>
          </a:p>
        </p:txBody>
      </p:sp>
      <p:sp>
        <p:nvSpPr>
          <p:cNvPr id="73" name="Google Shape;73;p15"/>
          <p:cNvSpPr/>
          <p:nvPr/>
        </p:nvSpPr>
        <p:spPr>
          <a:xfrm>
            <a:off x="384975" y="3168963"/>
            <a:ext cx="1474200" cy="912000"/>
          </a:xfrm>
          <a:prstGeom prst="rect">
            <a:avLst/>
          </a:prstGeom>
          <a:solidFill>
            <a:srgbClr val="FFE599"/>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a:latin typeface="Times New Roman"/>
                <a:ea typeface="Times New Roman"/>
                <a:cs typeface="Times New Roman"/>
                <a:sym typeface="Times New Roman"/>
              </a:rPr>
              <a:t>Goal</a:t>
            </a:r>
            <a:endParaRPr b="1">
              <a:latin typeface="Times New Roman"/>
              <a:ea typeface="Times New Roman"/>
              <a:cs typeface="Times New Roman"/>
              <a:sym typeface="Times New Roman"/>
            </a:endParaRPr>
          </a:p>
        </p:txBody>
      </p:sp>
      <p:sp>
        <p:nvSpPr>
          <p:cNvPr id="74" name="Google Shape;74;p15"/>
          <p:cNvSpPr txBox="1"/>
          <p:nvPr>
            <p:ph idx="1" type="body"/>
          </p:nvPr>
        </p:nvSpPr>
        <p:spPr>
          <a:xfrm>
            <a:off x="1859175" y="3168963"/>
            <a:ext cx="6882900" cy="912000"/>
          </a:xfrm>
          <a:prstGeom prst="rect">
            <a:avLst/>
          </a:prstGeom>
          <a:solidFill>
            <a:srgbClr val="F4CCCC"/>
          </a:solidFill>
        </p:spPr>
        <p:txBody>
          <a:bodyPr anchorCtr="0" anchor="t" bIns="91425" lIns="91425" spcFirstLastPara="1" rIns="91425" wrap="square" tIns="91425">
            <a:noAutofit/>
          </a:bodyPr>
          <a:lstStyle/>
          <a:p>
            <a:pPr indent="-317500" lvl="0" marL="457200" rtl="0" algn="l">
              <a:lnSpc>
                <a:spcPct val="200000"/>
              </a:lnSpc>
              <a:spcBef>
                <a:spcPts val="0"/>
              </a:spcBef>
              <a:spcAft>
                <a:spcPts val="0"/>
              </a:spcAft>
              <a:buClr>
                <a:schemeClr val="dk1"/>
              </a:buClr>
              <a:buSzPts val="1400"/>
              <a:buFont typeface="Times New Roman"/>
              <a:buChar char="●"/>
            </a:pPr>
            <a:r>
              <a:rPr lang="en" sz="1400">
                <a:solidFill>
                  <a:schemeClr val="dk1"/>
                </a:solidFill>
                <a:latin typeface="Times New Roman"/>
                <a:ea typeface="Times New Roman"/>
                <a:cs typeface="Times New Roman"/>
                <a:sym typeface="Times New Roman"/>
              </a:rPr>
              <a:t>Validate these two newly proposed data structures from an empirical perspective </a:t>
            </a:r>
            <a:endParaRPr sz="1400">
              <a:solidFill>
                <a:schemeClr val="dk1"/>
              </a:solidFill>
              <a:latin typeface="Times New Roman"/>
              <a:ea typeface="Times New Roman"/>
              <a:cs typeface="Times New Roman"/>
              <a:sym typeface="Times New Roman"/>
            </a:endParaRPr>
          </a:p>
          <a:p>
            <a:pPr indent="-317500" lvl="0" marL="457200" rtl="0" algn="l">
              <a:lnSpc>
                <a:spcPct val="200000"/>
              </a:lnSpc>
              <a:spcBef>
                <a:spcPts val="0"/>
              </a:spcBef>
              <a:spcAft>
                <a:spcPts val="0"/>
              </a:spcAft>
              <a:buClr>
                <a:schemeClr val="dk1"/>
              </a:buClr>
              <a:buSzPts val="1400"/>
              <a:buFont typeface="Times New Roman"/>
              <a:buChar char="●"/>
            </a:pPr>
            <a:r>
              <a:rPr lang="en" sz="1400">
                <a:solidFill>
                  <a:schemeClr val="dk1"/>
                </a:solidFill>
                <a:latin typeface="Times New Roman"/>
                <a:ea typeface="Times New Roman"/>
                <a:cs typeface="Times New Roman"/>
                <a:sym typeface="Times New Roman"/>
              </a:rPr>
              <a:t>Explore necessary implementation methods of these two proposed data structures</a:t>
            </a:r>
            <a:endParaRPr sz="1400">
              <a:solidFill>
                <a:srgbClr val="000000"/>
              </a:solidFill>
              <a:latin typeface="Times New Roman"/>
              <a:ea typeface="Times New Roman"/>
              <a:cs typeface="Times New Roman"/>
              <a:sym typeface="Times New Roman"/>
            </a:endParaRPr>
          </a:p>
        </p:txBody>
      </p:sp>
      <p:sp>
        <p:nvSpPr>
          <p:cNvPr id="75" name="Google Shape;75;p15"/>
          <p:cNvSpPr txBox="1"/>
          <p:nvPr>
            <p:ph idx="1" type="body"/>
          </p:nvPr>
        </p:nvSpPr>
        <p:spPr>
          <a:xfrm>
            <a:off x="384975" y="4293775"/>
            <a:ext cx="8357100" cy="572700"/>
          </a:xfrm>
          <a:prstGeom prst="rect">
            <a:avLst/>
          </a:prstGeom>
          <a:solidFill>
            <a:srgbClr val="EFEFEF"/>
          </a:solidFill>
        </p:spPr>
        <p:txBody>
          <a:bodyPr anchorCtr="0" anchor="t" bIns="91425" lIns="91425" spcFirstLastPara="1" rIns="91425" wrap="square" tIns="91425">
            <a:noAutofit/>
          </a:bodyPr>
          <a:lstStyle/>
          <a:p>
            <a:pPr indent="0" lvl="0" marL="0" rtl="0" algn="l">
              <a:spcBef>
                <a:spcPts val="0"/>
              </a:spcBef>
              <a:spcAft>
                <a:spcPts val="1200"/>
              </a:spcAft>
              <a:buNone/>
            </a:pPr>
            <a:r>
              <a:rPr i="1" lang="en" sz="1200">
                <a:solidFill>
                  <a:srgbClr val="000000"/>
                </a:solidFill>
                <a:latin typeface="Times New Roman"/>
                <a:ea typeface="Times New Roman"/>
                <a:cs typeface="Times New Roman"/>
                <a:sym typeface="Times New Roman"/>
              </a:rPr>
              <a:t>Background: A Bloom Filter is a set data structure that uses independent hash functions to store a set of elements; when querying elements from the same universe, a Bloom Filter gives out possible false positives and no false negatives. </a:t>
            </a:r>
            <a:endParaRPr i="1" sz="1200">
              <a:solidFill>
                <a:srgbClr val="000000"/>
              </a:solidFill>
              <a:latin typeface="Times New Roman"/>
              <a:ea typeface="Times New Roman"/>
              <a:cs typeface="Times New Roman"/>
              <a:sym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Times New Roman"/>
                <a:ea typeface="Times New Roman"/>
                <a:cs typeface="Times New Roman"/>
                <a:sym typeface="Times New Roman"/>
              </a:rPr>
              <a:t>Standard Bloom Filter</a:t>
            </a:r>
            <a:endParaRPr>
              <a:latin typeface="Times New Roman"/>
              <a:ea typeface="Times New Roman"/>
              <a:cs typeface="Times New Roman"/>
              <a:sym typeface="Times New Roman"/>
            </a:endParaRPr>
          </a:p>
        </p:txBody>
      </p:sp>
      <p:sp>
        <p:nvSpPr>
          <p:cNvPr id="81" name="Google Shape;81;p16"/>
          <p:cNvSpPr/>
          <p:nvPr/>
        </p:nvSpPr>
        <p:spPr>
          <a:xfrm>
            <a:off x="2680525" y="1185350"/>
            <a:ext cx="308700" cy="3288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0</a:t>
            </a:r>
            <a:endParaRPr/>
          </a:p>
        </p:txBody>
      </p:sp>
      <p:sp>
        <p:nvSpPr>
          <p:cNvPr id="82" name="Google Shape;82;p16"/>
          <p:cNvSpPr/>
          <p:nvPr/>
        </p:nvSpPr>
        <p:spPr>
          <a:xfrm>
            <a:off x="2989225" y="1185350"/>
            <a:ext cx="308700" cy="3288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0</a:t>
            </a:r>
            <a:endParaRPr/>
          </a:p>
        </p:txBody>
      </p:sp>
      <p:sp>
        <p:nvSpPr>
          <p:cNvPr id="83" name="Google Shape;83;p16"/>
          <p:cNvSpPr/>
          <p:nvPr/>
        </p:nvSpPr>
        <p:spPr>
          <a:xfrm>
            <a:off x="3297925" y="1185350"/>
            <a:ext cx="308700" cy="3288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0</a:t>
            </a:r>
            <a:endParaRPr/>
          </a:p>
        </p:txBody>
      </p:sp>
      <p:sp>
        <p:nvSpPr>
          <p:cNvPr id="84" name="Google Shape;84;p16"/>
          <p:cNvSpPr/>
          <p:nvPr/>
        </p:nvSpPr>
        <p:spPr>
          <a:xfrm>
            <a:off x="3606625" y="1185350"/>
            <a:ext cx="308700" cy="3288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0</a:t>
            </a:r>
            <a:endParaRPr/>
          </a:p>
        </p:txBody>
      </p:sp>
      <p:sp>
        <p:nvSpPr>
          <p:cNvPr id="85" name="Google Shape;85;p16"/>
          <p:cNvSpPr/>
          <p:nvPr/>
        </p:nvSpPr>
        <p:spPr>
          <a:xfrm>
            <a:off x="3915325" y="1185350"/>
            <a:ext cx="308700" cy="3288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0</a:t>
            </a:r>
            <a:endParaRPr/>
          </a:p>
        </p:txBody>
      </p:sp>
      <p:sp>
        <p:nvSpPr>
          <p:cNvPr id="86" name="Google Shape;86;p16"/>
          <p:cNvSpPr/>
          <p:nvPr/>
        </p:nvSpPr>
        <p:spPr>
          <a:xfrm>
            <a:off x="4224025" y="1185350"/>
            <a:ext cx="308700" cy="3288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0</a:t>
            </a:r>
            <a:endParaRPr/>
          </a:p>
        </p:txBody>
      </p:sp>
      <p:sp>
        <p:nvSpPr>
          <p:cNvPr id="87" name="Google Shape;87;p16"/>
          <p:cNvSpPr/>
          <p:nvPr/>
        </p:nvSpPr>
        <p:spPr>
          <a:xfrm>
            <a:off x="4532725" y="1185350"/>
            <a:ext cx="308700" cy="3288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0</a:t>
            </a:r>
            <a:endParaRPr/>
          </a:p>
        </p:txBody>
      </p:sp>
      <p:sp>
        <p:nvSpPr>
          <p:cNvPr id="88" name="Google Shape;88;p16"/>
          <p:cNvSpPr/>
          <p:nvPr/>
        </p:nvSpPr>
        <p:spPr>
          <a:xfrm>
            <a:off x="4841425" y="1185350"/>
            <a:ext cx="308700" cy="3288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0</a:t>
            </a:r>
            <a:endParaRPr/>
          </a:p>
        </p:txBody>
      </p:sp>
      <p:sp>
        <p:nvSpPr>
          <p:cNvPr id="89" name="Google Shape;89;p16"/>
          <p:cNvSpPr/>
          <p:nvPr/>
        </p:nvSpPr>
        <p:spPr>
          <a:xfrm>
            <a:off x="5150125" y="1185350"/>
            <a:ext cx="308700" cy="3288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0</a:t>
            </a:r>
            <a:endParaRPr/>
          </a:p>
        </p:txBody>
      </p:sp>
      <p:sp>
        <p:nvSpPr>
          <p:cNvPr id="90" name="Google Shape;90;p16"/>
          <p:cNvSpPr/>
          <p:nvPr/>
        </p:nvSpPr>
        <p:spPr>
          <a:xfrm>
            <a:off x="5458825" y="1185350"/>
            <a:ext cx="308700" cy="3288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0</a:t>
            </a:r>
            <a:endParaRPr/>
          </a:p>
        </p:txBody>
      </p:sp>
      <p:sp>
        <p:nvSpPr>
          <p:cNvPr id="91" name="Google Shape;91;p16"/>
          <p:cNvSpPr/>
          <p:nvPr/>
        </p:nvSpPr>
        <p:spPr>
          <a:xfrm>
            <a:off x="5767525" y="1185350"/>
            <a:ext cx="308700" cy="3288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0</a:t>
            </a:r>
            <a:endParaRPr/>
          </a:p>
        </p:txBody>
      </p:sp>
      <p:sp>
        <p:nvSpPr>
          <p:cNvPr id="92" name="Google Shape;92;p16"/>
          <p:cNvSpPr/>
          <p:nvPr/>
        </p:nvSpPr>
        <p:spPr>
          <a:xfrm>
            <a:off x="6076225" y="1185350"/>
            <a:ext cx="308700" cy="3288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0</a:t>
            </a:r>
            <a:endParaRPr/>
          </a:p>
        </p:txBody>
      </p:sp>
      <p:sp>
        <p:nvSpPr>
          <p:cNvPr id="93" name="Google Shape;93;p16"/>
          <p:cNvSpPr/>
          <p:nvPr/>
        </p:nvSpPr>
        <p:spPr>
          <a:xfrm>
            <a:off x="6384925" y="1185350"/>
            <a:ext cx="308700" cy="3288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0</a:t>
            </a:r>
            <a:endParaRPr/>
          </a:p>
        </p:txBody>
      </p:sp>
      <p:sp>
        <p:nvSpPr>
          <p:cNvPr id="94" name="Google Shape;94;p16"/>
          <p:cNvSpPr/>
          <p:nvPr/>
        </p:nvSpPr>
        <p:spPr>
          <a:xfrm>
            <a:off x="6693625" y="1185350"/>
            <a:ext cx="308700" cy="3288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0</a:t>
            </a:r>
            <a:endParaRPr/>
          </a:p>
        </p:txBody>
      </p:sp>
      <p:sp>
        <p:nvSpPr>
          <p:cNvPr id="95" name="Google Shape;95;p16"/>
          <p:cNvSpPr/>
          <p:nvPr/>
        </p:nvSpPr>
        <p:spPr>
          <a:xfrm>
            <a:off x="7002325" y="1185350"/>
            <a:ext cx="308700" cy="3288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0</a:t>
            </a:r>
            <a:endParaRPr/>
          </a:p>
        </p:txBody>
      </p:sp>
      <p:sp>
        <p:nvSpPr>
          <p:cNvPr id="96" name="Google Shape;96;p16"/>
          <p:cNvSpPr/>
          <p:nvPr/>
        </p:nvSpPr>
        <p:spPr>
          <a:xfrm>
            <a:off x="7311025" y="1185350"/>
            <a:ext cx="308700" cy="3288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0</a:t>
            </a:r>
            <a:endParaRPr/>
          </a:p>
        </p:txBody>
      </p:sp>
      <p:sp>
        <p:nvSpPr>
          <p:cNvPr id="97" name="Google Shape;97;p16"/>
          <p:cNvSpPr/>
          <p:nvPr/>
        </p:nvSpPr>
        <p:spPr>
          <a:xfrm>
            <a:off x="7619725" y="1185350"/>
            <a:ext cx="349500" cy="3288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a:t>
            </a:r>
            <a:endParaRPr/>
          </a:p>
        </p:txBody>
      </p:sp>
      <p:sp>
        <p:nvSpPr>
          <p:cNvPr id="98" name="Google Shape;98;p16"/>
          <p:cNvSpPr/>
          <p:nvPr/>
        </p:nvSpPr>
        <p:spPr>
          <a:xfrm>
            <a:off x="7969225" y="1185350"/>
            <a:ext cx="308700" cy="3288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m</a:t>
            </a:r>
            <a:endParaRPr/>
          </a:p>
        </p:txBody>
      </p:sp>
      <p:sp>
        <p:nvSpPr>
          <p:cNvPr id="99" name="Google Shape;99;p16"/>
          <p:cNvSpPr txBox="1"/>
          <p:nvPr/>
        </p:nvSpPr>
        <p:spPr>
          <a:xfrm>
            <a:off x="311700" y="1185350"/>
            <a:ext cx="2060100" cy="400200"/>
          </a:xfrm>
          <a:prstGeom prst="rect">
            <a:avLst/>
          </a:prstGeom>
          <a:solidFill>
            <a:srgbClr val="FFE599"/>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An empty array </a:t>
            </a:r>
            <a:r>
              <a:rPr i="1" lang="en"/>
              <a:t>A</a:t>
            </a:r>
            <a:endParaRPr i="1"/>
          </a:p>
        </p:txBody>
      </p:sp>
      <p:sp>
        <p:nvSpPr>
          <p:cNvPr id="100" name="Google Shape;100;p16"/>
          <p:cNvSpPr txBox="1"/>
          <p:nvPr/>
        </p:nvSpPr>
        <p:spPr>
          <a:xfrm>
            <a:off x="764413" y="2521075"/>
            <a:ext cx="2387700" cy="615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A group of k independent, universal hash functions </a:t>
            </a:r>
            <a:r>
              <a:rPr i="1" lang="en"/>
              <a:t>H</a:t>
            </a:r>
            <a:endParaRPr i="1"/>
          </a:p>
        </p:txBody>
      </p:sp>
      <p:sp>
        <p:nvSpPr>
          <p:cNvPr id="101" name="Google Shape;101;p16"/>
          <p:cNvSpPr/>
          <p:nvPr/>
        </p:nvSpPr>
        <p:spPr>
          <a:xfrm>
            <a:off x="3290527" y="2586817"/>
            <a:ext cx="1963200" cy="428100"/>
          </a:xfrm>
          <a:prstGeom prst="rect">
            <a:avLst/>
          </a:prstGeom>
          <a:solidFill>
            <a:srgbClr val="F4CCCC"/>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Hash Function 1</a:t>
            </a:r>
            <a:endParaRPr/>
          </a:p>
        </p:txBody>
      </p:sp>
      <p:sp>
        <p:nvSpPr>
          <p:cNvPr id="102" name="Google Shape;102;p16"/>
          <p:cNvSpPr/>
          <p:nvPr/>
        </p:nvSpPr>
        <p:spPr>
          <a:xfrm>
            <a:off x="5411737" y="2586817"/>
            <a:ext cx="1963200" cy="428100"/>
          </a:xfrm>
          <a:prstGeom prst="rect">
            <a:avLst/>
          </a:prstGeom>
          <a:solidFill>
            <a:srgbClr val="F4CCCC"/>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Hash Function 2</a:t>
            </a:r>
            <a:endParaRPr/>
          </a:p>
        </p:txBody>
      </p:sp>
      <p:sp>
        <p:nvSpPr>
          <p:cNvPr id="103" name="Google Shape;103;p16"/>
          <p:cNvSpPr txBox="1"/>
          <p:nvPr/>
        </p:nvSpPr>
        <p:spPr>
          <a:xfrm>
            <a:off x="311700" y="1778225"/>
            <a:ext cx="2060100" cy="400200"/>
          </a:xfrm>
          <a:prstGeom prst="rect">
            <a:avLst/>
          </a:prstGeom>
          <a:solidFill>
            <a:srgbClr val="FFE599"/>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A set of data </a:t>
            </a:r>
            <a:r>
              <a:rPr i="1" lang="en"/>
              <a:t>S</a:t>
            </a:r>
            <a:endParaRPr i="1"/>
          </a:p>
        </p:txBody>
      </p:sp>
      <p:graphicFrame>
        <p:nvGraphicFramePr>
          <p:cNvPr id="104" name="Google Shape;104;p16"/>
          <p:cNvGraphicFramePr/>
          <p:nvPr/>
        </p:nvGraphicFramePr>
        <p:xfrm>
          <a:off x="2677950" y="1742825"/>
          <a:ext cx="3000000" cy="3000000"/>
        </p:xfrm>
        <a:graphic>
          <a:graphicData uri="http://schemas.openxmlformats.org/drawingml/2006/table">
            <a:tbl>
              <a:tblPr>
                <a:noFill/>
                <a:tableStyleId>{005FA600-1484-46A0-9297-543C610E3359}</a:tableStyleId>
              </a:tblPr>
              <a:tblGrid>
                <a:gridCol w="382850"/>
                <a:gridCol w="470575"/>
                <a:gridCol w="470575"/>
                <a:gridCol w="470575"/>
                <a:gridCol w="470575"/>
                <a:gridCol w="470575"/>
                <a:gridCol w="470575"/>
                <a:gridCol w="470575"/>
                <a:gridCol w="470575"/>
                <a:gridCol w="470575"/>
                <a:gridCol w="470575"/>
                <a:gridCol w="470575"/>
              </a:tblGrid>
              <a:tr h="471000">
                <a:tc>
                  <a:txBody>
                    <a:bodyPr/>
                    <a:lstStyle/>
                    <a:p>
                      <a:pPr indent="0" lvl="0" marL="0" rtl="0" algn="l">
                        <a:spcBef>
                          <a:spcPts val="0"/>
                        </a:spcBef>
                        <a:spcAft>
                          <a:spcPts val="0"/>
                        </a:spcAft>
                        <a:buNone/>
                      </a:pPr>
                      <a:r>
                        <a:rPr lang="en"/>
                        <a:t>1</a:t>
                      </a:r>
                      <a:endParaRPr/>
                    </a:p>
                  </a:txBody>
                  <a:tcPr marT="91425" marB="91425" marR="91425" marL="91425"/>
                </a:tc>
                <a:tc>
                  <a:txBody>
                    <a:bodyPr/>
                    <a:lstStyle/>
                    <a:p>
                      <a:pPr indent="0" lvl="0" marL="0" rtl="0" algn="l">
                        <a:spcBef>
                          <a:spcPts val="0"/>
                        </a:spcBef>
                        <a:spcAft>
                          <a:spcPts val="0"/>
                        </a:spcAft>
                        <a:buNone/>
                      </a:pPr>
                      <a:r>
                        <a:rPr lang="en"/>
                        <a:t>2</a:t>
                      </a:r>
                      <a:endParaRPr/>
                    </a:p>
                  </a:txBody>
                  <a:tcPr marT="91425" marB="91425" marR="91425" marL="91425">
                    <a:solidFill>
                      <a:srgbClr val="4A86E8"/>
                    </a:solidFill>
                  </a:tcPr>
                </a:tc>
                <a:tc>
                  <a:txBody>
                    <a:bodyPr/>
                    <a:lstStyle/>
                    <a:p>
                      <a:pPr indent="0" lvl="0" marL="0" rtl="0" algn="l">
                        <a:spcBef>
                          <a:spcPts val="0"/>
                        </a:spcBef>
                        <a:spcAft>
                          <a:spcPts val="0"/>
                        </a:spcAft>
                        <a:buNone/>
                      </a:pPr>
                      <a:r>
                        <a:rPr lang="en"/>
                        <a:t>3</a:t>
                      </a:r>
                      <a:endParaRPr/>
                    </a:p>
                  </a:txBody>
                  <a:tcPr marT="91425" marB="91425" marR="91425" marL="91425"/>
                </a:tc>
                <a:tc>
                  <a:txBody>
                    <a:bodyPr/>
                    <a:lstStyle/>
                    <a:p>
                      <a:pPr indent="0" lvl="0" marL="0" rtl="0" algn="l">
                        <a:spcBef>
                          <a:spcPts val="0"/>
                        </a:spcBef>
                        <a:spcAft>
                          <a:spcPts val="0"/>
                        </a:spcAft>
                        <a:buNone/>
                      </a:pPr>
                      <a:r>
                        <a:rPr lang="en"/>
                        <a:t>4</a:t>
                      </a:r>
                      <a:endParaRPr/>
                    </a:p>
                  </a:txBody>
                  <a:tcPr marT="91425" marB="91425" marR="91425" marL="91425"/>
                </a:tc>
                <a:tc>
                  <a:txBody>
                    <a:bodyPr/>
                    <a:lstStyle/>
                    <a:p>
                      <a:pPr indent="0" lvl="0" marL="0" rtl="0" algn="l">
                        <a:spcBef>
                          <a:spcPts val="0"/>
                        </a:spcBef>
                        <a:spcAft>
                          <a:spcPts val="0"/>
                        </a:spcAft>
                        <a:buNone/>
                      </a:pPr>
                      <a:r>
                        <a:rPr lang="en"/>
                        <a:t>5</a:t>
                      </a:r>
                      <a:endParaRPr/>
                    </a:p>
                  </a:txBody>
                  <a:tcPr marT="91425" marB="91425" marR="91425" marL="91425">
                    <a:solidFill>
                      <a:srgbClr val="00FF00"/>
                    </a:solidFill>
                  </a:tcPr>
                </a:tc>
                <a:tc>
                  <a:txBody>
                    <a:bodyPr/>
                    <a:lstStyle/>
                    <a:p>
                      <a:pPr indent="0" lvl="0" marL="0" rtl="0" algn="l">
                        <a:spcBef>
                          <a:spcPts val="0"/>
                        </a:spcBef>
                        <a:spcAft>
                          <a:spcPts val="0"/>
                        </a:spcAft>
                        <a:buNone/>
                      </a:pPr>
                      <a:r>
                        <a:rPr lang="en"/>
                        <a:t>6</a:t>
                      </a:r>
                      <a:endParaRPr/>
                    </a:p>
                  </a:txBody>
                  <a:tcPr marT="91425" marB="91425" marR="91425" marL="91425"/>
                </a:tc>
                <a:tc>
                  <a:txBody>
                    <a:bodyPr/>
                    <a:lstStyle/>
                    <a:p>
                      <a:pPr indent="0" lvl="0" marL="0" rtl="0" algn="l">
                        <a:spcBef>
                          <a:spcPts val="0"/>
                        </a:spcBef>
                        <a:spcAft>
                          <a:spcPts val="0"/>
                        </a:spcAft>
                        <a:buNone/>
                      </a:pPr>
                      <a:r>
                        <a:rPr lang="en"/>
                        <a:t>7</a:t>
                      </a:r>
                      <a:endParaRPr/>
                    </a:p>
                  </a:txBody>
                  <a:tcPr marT="91425" marB="91425" marR="91425" marL="91425"/>
                </a:tc>
                <a:tc>
                  <a:txBody>
                    <a:bodyPr/>
                    <a:lstStyle/>
                    <a:p>
                      <a:pPr indent="0" lvl="0" marL="0" rtl="0" algn="l">
                        <a:spcBef>
                          <a:spcPts val="0"/>
                        </a:spcBef>
                        <a:spcAft>
                          <a:spcPts val="0"/>
                        </a:spcAft>
                        <a:buNone/>
                      </a:pPr>
                      <a:r>
                        <a:rPr lang="en"/>
                        <a:t>8</a:t>
                      </a:r>
                      <a:endParaRPr/>
                    </a:p>
                  </a:txBody>
                  <a:tcPr marT="91425" marB="91425" marR="91425" marL="91425"/>
                </a:tc>
                <a:tc>
                  <a:txBody>
                    <a:bodyPr/>
                    <a:lstStyle/>
                    <a:p>
                      <a:pPr indent="0" lvl="0" marL="0" rtl="0" algn="l">
                        <a:spcBef>
                          <a:spcPts val="0"/>
                        </a:spcBef>
                        <a:spcAft>
                          <a:spcPts val="0"/>
                        </a:spcAft>
                        <a:buNone/>
                      </a:pPr>
                      <a:r>
                        <a:rPr lang="en"/>
                        <a:t>9</a:t>
                      </a:r>
                      <a:endParaRPr/>
                    </a:p>
                  </a:txBody>
                  <a:tcPr marT="91425" marB="91425" marR="91425" marL="91425"/>
                </a:tc>
                <a:tc>
                  <a:txBody>
                    <a:bodyPr/>
                    <a:lstStyle/>
                    <a:p>
                      <a:pPr indent="0" lvl="0" marL="0" rtl="0" algn="l">
                        <a:spcBef>
                          <a:spcPts val="0"/>
                        </a:spcBef>
                        <a:spcAft>
                          <a:spcPts val="0"/>
                        </a:spcAft>
                        <a:buNone/>
                      </a:pPr>
                      <a:r>
                        <a:rPr lang="en"/>
                        <a:t>10</a:t>
                      </a:r>
                      <a:endParaRPr/>
                    </a:p>
                  </a:txBody>
                  <a:tcPr marT="91425" marB="91425" marR="91425" marL="91425"/>
                </a:tc>
                <a:tc>
                  <a:txBody>
                    <a:bodyPr/>
                    <a:lstStyle/>
                    <a:p>
                      <a:pPr indent="0" lvl="0" marL="0" rtl="0" algn="l">
                        <a:spcBef>
                          <a:spcPts val="0"/>
                        </a:spcBef>
                        <a:spcAft>
                          <a:spcPts val="0"/>
                        </a:spcAft>
                        <a:buNone/>
                      </a:pPr>
                      <a:r>
                        <a:rPr lang="en"/>
                        <a:t>...</a:t>
                      </a:r>
                      <a:endParaRPr/>
                    </a:p>
                  </a:txBody>
                  <a:tcPr marT="91425" marB="91425" marR="91425" marL="91425"/>
                </a:tc>
                <a:tc>
                  <a:txBody>
                    <a:bodyPr/>
                    <a:lstStyle/>
                    <a:p>
                      <a:pPr indent="0" lvl="0" marL="0" rtl="0" algn="l">
                        <a:spcBef>
                          <a:spcPts val="0"/>
                        </a:spcBef>
                        <a:spcAft>
                          <a:spcPts val="0"/>
                        </a:spcAft>
                        <a:buNone/>
                      </a:pPr>
                      <a:r>
                        <a:rPr lang="en"/>
                        <a:t>n</a:t>
                      </a:r>
                      <a:endParaRPr/>
                    </a:p>
                  </a:txBody>
                  <a:tcPr marT="91425" marB="91425" marR="91425" marL="91425"/>
                </a:tc>
              </a:tr>
            </a:tbl>
          </a:graphicData>
        </a:graphic>
      </p:graphicFrame>
      <p:sp>
        <p:nvSpPr>
          <p:cNvPr id="105" name="Google Shape;105;p16"/>
          <p:cNvSpPr/>
          <p:nvPr/>
        </p:nvSpPr>
        <p:spPr>
          <a:xfrm>
            <a:off x="2111225" y="3479625"/>
            <a:ext cx="308700" cy="3288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1</a:t>
            </a:r>
            <a:endParaRPr/>
          </a:p>
        </p:txBody>
      </p:sp>
      <p:sp>
        <p:nvSpPr>
          <p:cNvPr id="106" name="Google Shape;106;p16"/>
          <p:cNvSpPr/>
          <p:nvPr/>
        </p:nvSpPr>
        <p:spPr>
          <a:xfrm>
            <a:off x="2419925" y="3479625"/>
            <a:ext cx="308700" cy="3288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0</a:t>
            </a:r>
            <a:endParaRPr/>
          </a:p>
        </p:txBody>
      </p:sp>
      <p:sp>
        <p:nvSpPr>
          <p:cNvPr id="107" name="Google Shape;107;p16"/>
          <p:cNvSpPr/>
          <p:nvPr/>
        </p:nvSpPr>
        <p:spPr>
          <a:xfrm>
            <a:off x="2728625" y="3479625"/>
            <a:ext cx="308700" cy="3288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0</a:t>
            </a:r>
            <a:endParaRPr/>
          </a:p>
        </p:txBody>
      </p:sp>
      <p:sp>
        <p:nvSpPr>
          <p:cNvPr id="108" name="Google Shape;108;p16"/>
          <p:cNvSpPr/>
          <p:nvPr/>
        </p:nvSpPr>
        <p:spPr>
          <a:xfrm>
            <a:off x="3037325" y="3479625"/>
            <a:ext cx="308700" cy="3288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0</a:t>
            </a:r>
            <a:endParaRPr/>
          </a:p>
        </p:txBody>
      </p:sp>
      <p:sp>
        <p:nvSpPr>
          <p:cNvPr id="109" name="Google Shape;109;p16"/>
          <p:cNvSpPr/>
          <p:nvPr/>
        </p:nvSpPr>
        <p:spPr>
          <a:xfrm>
            <a:off x="3346025" y="3479625"/>
            <a:ext cx="308700" cy="3288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0</a:t>
            </a:r>
            <a:endParaRPr/>
          </a:p>
        </p:txBody>
      </p:sp>
      <p:sp>
        <p:nvSpPr>
          <p:cNvPr id="110" name="Google Shape;110;p16"/>
          <p:cNvSpPr/>
          <p:nvPr/>
        </p:nvSpPr>
        <p:spPr>
          <a:xfrm>
            <a:off x="3654725" y="3479625"/>
            <a:ext cx="308700" cy="3288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0</a:t>
            </a:r>
            <a:endParaRPr/>
          </a:p>
        </p:txBody>
      </p:sp>
      <p:sp>
        <p:nvSpPr>
          <p:cNvPr id="111" name="Google Shape;111;p16"/>
          <p:cNvSpPr/>
          <p:nvPr/>
        </p:nvSpPr>
        <p:spPr>
          <a:xfrm>
            <a:off x="3963425" y="3479625"/>
            <a:ext cx="308700" cy="3288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0</a:t>
            </a:r>
            <a:endParaRPr/>
          </a:p>
        </p:txBody>
      </p:sp>
      <p:sp>
        <p:nvSpPr>
          <p:cNvPr id="112" name="Google Shape;112;p16"/>
          <p:cNvSpPr/>
          <p:nvPr/>
        </p:nvSpPr>
        <p:spPr>
          <a:xfrm>
            <a:off x="4272125" y="3479625"/>
            <a:ext cx="308700" cy="3288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0</a:t>
            </a:r>
            <a:endParaRPr/>
          </a:p>
        </p:txBody>
      </p:sp>
      <p:sp>
        <p:nvSpPr>
          <p:cNvPr id="113" name="Google Shape;113;p16"/>
          <p:cNvSpPr/>
          <p:nvPr/>
        </p:nvSpPr>
        <p:spPr>
          <a:xfrm>
            <a:off x="4580825" y="3479625"/>
            <a:ext cx="308700" cy="3288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0</a:t>
            </a:r>
            <a:endParaRPr/>
          </a:p>
        </p:txBody>
      </p:sp>
      <p:sp>
        <p:nvSpPr>
          <p:cNvPr id="114" name="Google Shape;114;p16"/>
          <p:cNvSpPr/>
          <p:nvPr/>
        </p:nvSpPr>
        <p:spPr>
          <a:xfrm>
            <a:off x="4889525" y="3479625"/>
            <a:ext cx="308700" cy="3288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1</a:t>
            </a:r>
            <a:endParaRPr/>
          </a:p>
        </p:txBody>
      </p:sp>
      <p:sp>
        <p:nvSpPr>
          <p:cNvPr id="115" name="Google Shape;115;p16"/>
          <p:cNvSpPr/>
          <p:nvPr/>
        </p:nvSpPr>
        <p:spPr>
          <a:xfrm>
            <a:off x="5198225" y="3479625"/>
            <a:ext cx="308700" cy="3288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0</a:t>
            </a:r>
            <a:endParaRPr/>
          </a:p>
        </p:txBody>
      </p:sp>
      <p:sp>
        <p:nvSpPr>
          <p:cNvPr id="116" name="Google Shape;116;p16"/>
          <p:cNvSpPr/>
          <p:nvPr/>
        </p:nvSpPr>
        <p:spPr>
          <a:xfrm>
            <a:off x="5506925" y="3479625"/>
            <a:ext cx="308700" cy="3288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0</a:t>
            </a:r>
            <a:endParaRPr/>
          </a:p>
        </p:txBody>
      </p:sp>
      <p:sp>
        <p:nvSpPr>
          <p:cNvPr id="117" name="Google Shape;117;p16"/>
          <p:cNvSpPr/>
          <p:nvPr/>
        </p:nvSpPr>
        <p:spPr>
          <a:xfrm>
            <a:off x="5815625" y="3479625"/>
            <a:ext cx="308700" cy="3288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0</a:t>
            </a:r>
            <a:endParaRPr/>
          </a:p>
        </p:txBody>
      </p:sp>
      <p:sp>
        <p:nvSpPr>
          <p:cNvPr id="118" name="Google Shape;118;p16"/>
          <p:cNvSpPr/>
          <p:nvPr/>
        </p:nvSpPr>
        <p:spPr>
          <a:xfrm>
            <a:off x="6124325" y="3479625"/>
            <a:ext cx="308700" cy="3288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1</a:t>
            </a:r>
            <a:endParaRPr/>
          </a:p>
        </p:txBody>
      </p:sp>
      <p:sp>
        <p:nvSpPr>
          <p:cNvPr id="119" name="Google Shape;119;p16"/>
          <p:cNvSpPr/>
          <p:nvPr/>
        </p:nvSpPr>
        <p:spPr>
          <a:xfrm>
            <a:off x="6433025" y="3479625"/>
            <a:ext cx="308700" cy="3288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0</a:t>
            </a:r>
            <a:endParaRPr/>
          </a:p>
        </p:txBody>
      </p:sp>
      <p:sp>
        <p:nvSpPr>
          <p:cNvPr id="120" name="Google Shape;120;p16"/>
          <p:cNvSpPr/>
          <p:nvPr/>
        </p:nvSpPr>
        <p:spPr>
          <a:xfrm>
            <a:off x="6741725" y="3479625"/>
            <a:ext cx="308700" cy="3288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0</a:t>
            </a:r>
            <a:endParaRPr/>
          </a:p>
        </p:txBody>
      </p:sp>
      <p:sp>
        <p:nvSpPr>
          <p:cNvPr id="121" name="Google Shape;121;p16"/>
          <p:cNvSpPr/>
          <p:nvPr/>
        </p:nvSpPr>
        <p:spPr>
          <a:xfrm>
            <a:off x="7050425" y="3479625"/>
            <a:ext cx="308700" cy="3288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0</a:t>
            </a:r>
            <a:endParaRPr/>
          </a:p>
        </p:txBody>
      </p:sp>
      <p:sp>
        <p:nvSpPr>
          <p:cNvPr id="122" name="Google Shape;122;p16"/>
          <p:cNvSpPr/>
          <p:nvPr/>
        </p:nvSpPr>
        <p:spPr>
          <a:xfrm>
            <a:off x="7359125" y="3479625"/>
            <a:ext cx="308700" cy="3288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0</a:t>
            </a:r>
            <a:endParaRPr/>
          </a:p>
        </p:txBody>
      </p:sp>
      <p:sp>
        <p:nvSpPr>
          <p:cNvPr id="123" name="Google Shape;123;p16"/>
          <p:cNvSpPr txBox="1"/>
          <p:nvPr/>
        </p:nvSpPr>
        <p:spPr>
          <a:xfrm>
            <a:off x="876425" y="3443925"/>
            <a:ext cx="926100" cy="400200"/>
          </a:xfrm>
          <a:prstGeom prst="rect">
            <a:avLst/>
          </a:prstGeom>
          <a:solidFill>
            <a:srgbClr val="FFE599"/>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A</a:t>
            </a:r>
            <a:r>
              <a:rPr lang="en"/>
              <a:t>rray </a:t>
            </a:r>
            <a:r>
              <a:rPr i="1" lang="en"/>
              <a:t>A</a:t>
            </a:r>
            <a:endParaRPr i="1"/>
          </a:p>
        </p:txBody>
      </p:sp>
      <p:cxnSp>
        <p:nvCxnSpPr>
          <p:cNvPr id="124" name="Google Shape;124;p16"/>
          <p:cNvCxnSpPr>
            <a:endCxn id="101" idx="0"/>
          </p:cNvCxnSpPr>
          <p:nvPr/>
        </p:nvCxnSpPr>
        <p:spPr>
          <a:xfrm>
            <a:off x="3342727" y="2257717"/>
            <a:ext cx="929400" cy="329100"/>
          </a:xfrm>
          <a:prstGeom prst="straightConnector1">
            <a:avLst/>
          </a:prstGeom>
          <a:noFill/>
          <a:ln cap="flat" cmpd="sng" w="9525">
            <a:solidFill>
              <a:srgbClr val="4A86E8"/>
            </a:solidFill>
            <a:prstDash val="solid"/>
            <a:round/>
            <a:headEnd len="med" w="med" type="none"/>
            <a:tailEnd len="med" w="med" type="none"/>
          </a:ln>
        </p:spPr>
      </p:cxnSp>
      <p:cxnSp>
        <p:nvCxnSpPr>
          <p:cNvPr id="125" name="Google Shape;125;p16"/>
          <p:cNvCxnSpPr>
            <a:stCxn id="101" idx="2"/>
            <a:endCxn id="105" idx="0"/>
          </p:cNvCxnSpPr>
          <p:nvPr/>
        </p:nvCxnSpPr>
        <p:spPr>
          <a:xfrm flipH="1">
            <a:off x="2265427" y="3014917"/>
            <a:ext cx="2006700" cy="464700"/>
          </a:xfrm>
          <a:prstGeom prst="straightConnector1">
            <a:avLst/>
          </a:prstGeom>
          <a:noFill/>
          <a:ln cap="flat" cmpd="sng" w="9525">
            <a:solidFill>
              <a:srgbClr val="4A86E8"/>
            </a:solidFill>
            <a:prstDash val="solid"/>
            <a:round/>
            <a:headEnd len="med" w="med" type="none"/>
            <a:tailEnd len="med" w="med" type="none"/>
          </a:ln>
        </p:spPr>
      </p:cxnSp>
      <p:cxnSp>
        <p:nvCxnSpPr>
          <p:cNvPr id="126" name="Google Shape;126;p16"/>
          <p:cNvCxnSpPr>
            <a:endCxn id="102" idx="0"/>
          </p:cNvCxnSpPr>
          <p:nvPr/>
        </p:nvCxnSpPr>
        <p:spPr>
          <a:xfrm>
            <a:off x="3384037" y="2257717"/>
            <a:ext cx="3009300" cy="329100"/>
          </a:xfrm>
          <a:prstGeom prst="straightConnector1">
            <a:avLst/>
          </a:prstGeom>
          <a:noFill/>
          <a:ln cap="flat" cmpd="sng" w="9525">
            <a:solidFill>
              <a:srgbClr val="4A86E8"/>
            </a:solidFill>
            <a:prstDash val="solid"/>
            <a:round/>
            <a:headEnd len="med" w="med" type="none"/>
            <a:tailEnd len="med" w="med" type="none"/>
          </a:ln>
        </p:spPr>
      </p:cxnSp>
      <p:cxnSp>
        <p:nvCxnSpPr>
          <p:cNvPr id="127" name="Google Shape;127;p16"/>
          <p:cNvCxnSpPr>
            <a:stCxn id="102" idx="2"/>
            <a:endCxn id="118" idx="0"/>
          </p:cNvCxnSpPr>
          <p:nvPr/>
        </p:nvCxnSpPr>
        <p:spPr>
          <a:xfrm flipH="1">
            <a:off x="6278737" y="3014917"/>
            <a:ext cx="114600" cy="464700"/>
          </a:xfrm>
          <a:prstGeom prst="straightConnector1">
            <a:avLst/>
          </a:prstGeom>
          <a:noFill/>
          <a:ln cap="flat" cmpd="sng" w="9525">
            <a:solidFill>
              <a:srgbClr val="4A86E8"/>
            </a:solidFill>
            <a:prstDash val="solid"/>
            <a:round/>
            <a:headEnd len="med" w="med" type="none"/>
            <a:tailEnd len="med" w="med" type="none"/>
          </a:ln>
        </p:spPr>
      </p:cxnSp>
      <p:cxnSp>
        <p:nvCxnSpPr>
          <p:cNvPr id="128" name="Google Shape;128;p16"/>
          <p:cNvCxnSpPr>
            <a:stCxn id="102" idx="2"/>
            <a:endCxn id="105" idx="0"/>
          </p:cNvCxnSpPr>
          <p:nvPr/>
        </p:nvCxnSpPr>
        <p:spPr>
          <a:xfrm flipH="1">
            <a:off x="2265637" y="3014917"/>
            <a:ext cx="4127700" cy="464700"/>
          </a:xfrm>
          <a:prstGeom prst="straightConnector1">
            <a:avLst/>
          </a:prstGeom>
          <a:noFill/>
          <a:ln cap="flat" cmpd="sng" w="9525">
            <a:solidFill>
              <a:srgbClr val="00FF00"/>
            </a:solidFill>
            <a:prstDash val="solid"/>
            <a:round/>
            <a:headEnd len="med" w="med" type="none"/>
            <a:tailEnd len="med" w="med" type="none"/>
          </a:ln>
        </p:spPr>
      </p:cxnSp>
      <p:cxnSp>
        <p:nvCxnSpPr>
          <p:cNvPr id="129" name="Google Shape;129;p16"/>
          <p:cNvCxnSpPr>
            <a:endCxn id="102" idx="0"/>
          </p:cNvCxnSpPr>
          <p:nvPr/>
        </p:nvCxnSpPr>
        <p:spPr>
          <a:xfrm>
            <a:off x="4719037" y="2214517"/>
            <a:ext cx="1674300" cy="372300"/>
          </a:xfrm>
          <a:prstGeom prst="straightConnector1">
            <a:avLst/>
          </a:prstGeom>
          <a:noFill/>
          <a:ln cap="flat" cmpd="sng" w="9525">
            <a:solidFill>
              <a:srgbClr val="00FF00"/>
            </a:solidFill>
            <a:prstDash val="solid"/>
            <a:round/>
            <a:headEnd len="med" w="med" type="none"/>
            <a:tailEnd len="med" w="med" type="none"/>
          </a:ln>
        </p:spPr>
      </p:cxnSp>
      <p:cxnSp>
        <p:nvCxnSpPr>
          <p:cNvPr id="130" name="Google Shape;130;p16"/>
          <p:cNvCxnSpPr>
            <a:endCxn id="101" idx="0"/>
          </p:cNvCxnSpPr>
          <p:nvPr/>
        </p:nvCxnSpPr>
        <p:spPr>
          <a:xfrm flipH="1">
            <a:off x="4272127" y="2204317"/>
            <a:ext cx="447000" cy="382500"/>
          </a:xfrm>
          <a:prstGeom prst="straightConnector1">
            <a:avLst/>
          </a:prstGeom>
          <a:noFill/>
          <a:ln cap="flat" cmpd="sng" w="9525">
            <a:solidFill>
              <a:srgbClr val="00FF00"/>
            </a:solidFill>
            <a:prstDash val="solid"/>
            <a:round/>
            <a:headEnd len="med" w="med" type="none"/>
            <a:tailEnd len="med" w="med" type="none"/>
          </a:ln>
        </p:spPr>
      </p:cxnSp>
      <p:cxnSp>
        <p:nvCxnSpPr>
          <p:cNvPr id="131" name="Google Shape;131;p16"/>
          <p:cNvCxnSpPr>
            <a:stCxn id="101" idx="2"/>
            <a:endCxn id="114" idx="0"/>
          </p:cNvCxnSpPr>
          <p:nvPr/>
        </p:nvCxnSpPr>
        <p:spPr>
          <a:xfrm>
            <a:off x="4272127" y="3014917"/>
            <a:ext cx="771600" cy="464700"/>
          </a:xfrm>
          <a:prstGeom prst="straightConnector1">
            <a:avLst/>
          </a:prstGeom>
          <a:noFill/>
          <a:ln cap="flat" cmpd="sng" w="9525">
            <a:solidFill>
              <a:srgbClr val="00FF00"/>
            </a:solidFill>
            <a:prstDash val="solid"/>
            <a:round/>
            <a:headEnd len="med" w="med" type="none"/>
            <a:tailEnd len="med" w="med" type="none"/>
          </a:ln>
        </p:spPr>
      </p:cxnSp>
      <p:sp>
        <p:nvSpPr>
          <p:cNvPr id="132" name="Google Shape;132;p16"/>
          <p:cNvSpPr/>
          <p:nvPr/>
        </p:nvSpPr>
        <p:spPr>
          <a:xfrm>
            <a:off x="2035325" y="3408525"/>
            <a:ext cx="460500" cy="471000"/>
          </a:xfrm>
          <a:prstGeom prst="ellipse">
            <a:avLst/>
          </a:prstGeom>
          <a:noFill/>
          <a:ln cap="flat" cmpd="sng" w="952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 name="Google Shape;133;p16"/>
          <p:cNvSpPr txBox="1"/>
          <p:nvPr/>
        </p:nvSpPr>
        <p:spPr>
          <a:xfrm>
            <a:off x="1672300" y="3907850"/>
            <a:ext cx="3156900" cy="831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False Positive: two values from S are being hashed to the same bit in A</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Times New Roman"/>
                <a:ea typeface="Times New Roman"/>
                <a:cs typeface="Times New Roman"/>
                <a:sym typeface="Times New Roman"/>
              </a:rPr>
              <a:t>Sandwiched Learned Bloom Filter</a:t>
            </a:r>
            <a:endParaRPr>
              <a:latin typeface="Times New Roman"/>
              <a:ea typeface="Times New Roman"/>
              <a:cs typeface="Times New Roman"/>
              <a:sym typeface="Times New Roman"/>
            </a:endParaRPr>
          </a:p>
        </p:txBody>
      </p:sp>
      <p:sp>
        <p:nvSpPr>
          <p:cNvPr id="139" name="Google Shape;139;p17"/>
          <p:cNvSpPr txBox="1"/>
          <p:nvPr>
            <p:ph idx="1" type="body"/>
          </p:nvPr>
        </p:nvSpPr>
        <p:spPr>
          <a:xfrm>
            <a:off x="1859175" y="1062550"/>
            <a:ext cx="6747000" cy="912000"/>
          </a:xfrm>
          <a:prstGeom prst="rect">
            <a:avLst/>
          </a:prstGeom>
          <a:solidFill>
            <a:srgbClr val="E06666"/>
          </a:solidFill>
        </p:spPr>
        <p:txBody>
          <a:bodyPr anchorCtr="0" anchor="ctr" bIns="91425" lIns="91425" spcFirstLastPara="1" rIns="91425" wrap="square" tIns="91425">
            <a:normAutofit/>
          </a:bodyPr>
          <a:lstStyle/>
          <a:p>
            <a:pPr indent="0" lvl="0" marL="0" rtl="0" algn="ctr">
              <a:spcBef>
                <a:spcPts val="0"/>
              </a:spcBef>
              <a:spcAft>
                <a:spcPts val="1200"/>
              </a:spcAft>
              <a:buNone/>
            </a:pPr>
            <a:r>
              <a:rPr lang="en" sz="1400">
                <a:solidFill>
                  <a:srgbClr val="000000"/>
                </a:solidFill>
                <a:latin typeface="Times New Roman"/>
                <a:ea typeface="Times New Roman"/>
                <a:cs typeface="Times New Roman"/>
                <a:sym typeface="Times New Roman"/>
              </a:rPr>
              <a:t>To explore how Machine Learning Algorithms can help solve the trade off that the standard Bloom Filter faces → Correctness vs. Memory</a:t>
            </a:r>
            <a:endParaRPr sz="1400">
              <a:solidFill>
                <a:srgbClr val="000000"/>
              </a:solidFill>
              <a:latin typeface="Times New Roman"/>
              <a:ea typeface="Times New Roman"/>
              <a:cs typeface="Times New Roman"/>
              <a:sym typeface="Times New Roman"/>
            </a:endParaRPr>
          </a:p>
        </p:txBody>
      </p:sp>
      <p:sp>
        <p:nvSpPr>
          <p:cNvPr id="140" name="Google Shape;140;p17"/>
          <p:cNvSpPr/>
          <p:nvPr/>
        </p:nvSpPr>
        <p:spPr>
          <a:xfrm>
            <a:off x="384975" y="1062538"/>
            <a:ext cx="1474200" cy="912000"/>
          </a:xfrm>
          <a:prstGeom prst="rect">
            <a:avLst/>
          </a:prstGeom>
          <a:solidFill>
            <a:srgbClr val="F1C232"/>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a:latin typeface="Times New Roman"/>
                <a:ea typeface="Times New Roman"/>
                <a:cs typeface="Times New Roman"/>
                <a:sym typeface="Times New Roman"/>
              </a:rPr>
              <a:t>Motivation</a:t>
            </a:r>
            <a:endParaRPr b="1">
              <a:latin typeface="Times New Roman"/>
              <a:ea typeface="Times New Roman"/>
              <a:cs typeface="Times New Roman"/>
              <a:sym typeface="Times New Roman"/>
            </a:endParaRPr>
          </a:p>
        </p:txBody>
      </p:sp>
      <p:pic>
        <p:nvPicPr>
          <p:cNvPr id="141" name="Google Shape;141;p17"/>
          <p:cNvPicPr preferRelativeResize="0"/>
          <p:nvPr/>
        </p:nvPicPr>
        <p:blipFill>
          <a:blip r:embed="rId3">
            <a:alphaModFix/>
          </a:blip>
          <a:stretch>
            <a:fillRect/>
          </a:stretch>
        </p:blipFill>
        <p:spPr>
          <a:xfrm>
            <a:off x="1638675" y="2251013"/>
            <a:ext cx="2415375" cy="2689675"/>
          </a:xfrm>
          <a:prstGeom prst="rect">
            <a:avLst/>
          </a:prstGeom>
          <a:noFill/>
          <a:ln>
            <a:noFill/>
          </a:ln>
        </p:spPr>
      </p:pic>
      <p:pic>
        <p:nvPicPr>
          <p:cNvPr id="142" name="Google Shape;142;p17"/>
          <p:cNvPicPr preferRelativeResize="0"/>
          <p:nvPr/>
        </p:nvPicPr>
        <p:blipFill>
          <a:blip r:embed="rId4">
            <a:alphaModFix/>
          </a:blip>
          <a:stretch>
            <a:fillRect/>
          </a:stretch>
        </p:blipFill>
        <p:spPr>
          <a:xfrm>
            <a:off x="5937375" y="2211037"/>
            <a:ext cx="2600275" cy="2689675"/>
          </a:xfrm>
          <a:prstGeom prst="rect">
            <a:avLst/>
          </a:prstGeom>
          <a:noFill/>
          <a:ln>
            <a:noFill/>
          </a:ln>
        </p:spPr>
      </p:pic>
      <p:sp>
        <p:nvSpPr>
          <p:cNvPr id="143" name="Google Shape;143;p17"/>
          <p:cNvSpPr txBox="1"/>
          <p:nvPr/>
        </p:nvSpPr>
        <p:spPr>
          <a:xfrm>
            <a:off x="483075" y="3248063"/>
            <a:ext cx="1155600" cy="615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Learned Bloom Filter</a:t>
            </a:r>
            <a:endParaRPr/>
          </a:p>
        </p:txBody>
      </p:sp>
      <p:sp>
        <p:nvSpPr>
          <p:cNvPr id="144" name="Google Shape;144;p17"/>
          <p:cNvSpPr txBox="1"/>
          <p:nvPr/>
        </p:nvSpPr>
        <p:spPr>
          <a:xfrm>
            <a:off x="5012500" y="3140213"/>
            <a:ext cx="1273500" cy="831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Sandwiched </a:t>
            </a:r>
            <a:r>
              <a:rPr lang="en"/>
              <a:t>Learned Bloom Filter</a:t>
            </a:r>
            <a:endParaRPr/>
          </a:p>
        </p:txBody>
      </p:sp>
      <p:sp>
        <p:nvSpPr>
          <p:cNvPr id="145" name="Google Shape;145;p17"/>
          <p:cNvSpPr/>
          <p:nvPr/>
        </p:nvSpPr>
        <p:spPr>
          <a:xfrm>
            <a:off x="384975" y="2131475"/>
            <a:ext cx="3569400" cy="2848800"/>
          </a:xfrm>
          <a:prstGeom prst="rect">
            <a:avLst/>
          </a:prstGeom>
          <a:noFill/>
          <a:ln cap="flat" cmpd="sng" w="28575">
            <a:solidFill>
              <a:srgbClr val="FFD966"/>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17"/>
          <p:cNvSpPr/>
          <p:nvPr/>
        </p:nvSpPr>
        <p:spPr>
          <a:xfrm>
            <a:off x="4083913" y="3369525"/>
            <a:ext cx="597600" cy="452700"/>
          </a:xfrm>
          <a:prstGeom prst="rightArrow">
            <a:avLst>
              <a:gd fmla="val 50000" name="adj1"/>
              <a:gd fmla="val 50000" name="adj2"/>
            </a:avLst>
          </a:prstGeom>
          <a:solidFill>
            <a:srgbClr val="93C47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17"/>
          <p:cNvSpPr/>
          <p:nvPr/>
        </p:nvSpPr>
        <p:spPr>
          <a:xfrm>
            <a:off x="4811050" y="2171475"/>
            <a:ext cx="3795000" cy="2848800"/>
          </a:xfrm>
          <a:prstGeom prst="rect">
            <a:avLst/>
          </a:prstGeom>
          <a:noFill/>
          <a:ln cap="flat" cmpd="sng" w="28575">
            <a:solidFill>
              <a:srgbClr val="FFD966"/>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18"/>
          <p:cNvSpPr/>
          <p:nvPr/>
        </p:nvSpPr>
        <p:spPr>
          <a:xfrm>
            <a:off x="1651400" y="1204050"/>
            <a:ext cx="6922800" cy="1367700"/>
          </a:xfrm>
          <a:prstGeom prst="rect">
            <a:avLst/>
          </a:prstGeom>
          <a:noFill/>
          <a:ln cap="flat" cmpd="sng" w="28575">
            <a:solidFill>
              <a:srgbClr val="E06666"/>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Times New Roman"/>
                <a:ea typeface="Times New Roman"/>
                <a:cs typeface="Times New Roman"/>
                <a:sym typeface="Times New Roman"/>
              </a:rPr>
              <a:t>Sandwiched Learned Bloom Filter -- Details</a:t>
            </a:r>
            <a:endParaRPr>
              <a:latin typeface="Times New Roman"/>
              <a:ea typeface="Times New Roman"/>
              <a:cs typeface="Times New Roman"/>
              <a:sym typeface="Times New Roman"/>
            </a:endParaRPr>
          </a:p>
        </p:txBody>
      </p:sp>
      <p:pic>
        <p:nvPicPr>
          <p:cNvPr id="154" name="Google Shape;154;p18"/>
          <p:cNvPicPr preferRelativeResize="0"/>
          <p:nvPr/>
        </p:nvPicPr>
        <p:blipFill>
          <a:blip r:embed="rId3">
            <a:alphaModFix/>
          </a:blip>
          <a:stretch>
            <a:fillRect/>
          </a:stretch>
        </p:blipFill>
        <p:spPr>
          <a:xfrm>
            <a:off x="3439475" y="1334779"/>
            <a:ext cx="2628900" cy="477600"/>
          </a:xfrm>
          <a:prstGeom prst="rect">
            <a:avLst/>
          </a:prstGeom>
          <a:noFill/>
          <a:ln>
            <a:noFill/>
          </a:ln>
        </p:spPr>
      </p:pic>
      <p:sp>
        <p:nvSpPr>
          <p:cNvPr id="155" name="Google Shape;155;p18"/>
          <p:cNvSpPr txBox="1"/>
          <p:nvPr/>
        </p:nvSpPr>
        <p:spPr>
          <a:xfrm>
            <a:off x="1651400" y="1265775"/>
            <a:ext cx="1854900" cy="615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Times New Roman"/>
                <a:ea typeface="Times New Roman"/>
                <a:cs typeface="Times New Roman"/>
                <a:sym typeface="Times New Roman"/>
              </a:rPr>
              <a:t>False Positive rate of the structure</a:t>
            </a:r>
            <a:endParaRPr>
              <a:latin typeface="Times New Roman"/>
              <a:ea typeface="Times New Roman"/>
              <a:cs typeface="Times New Roman"/>
              <a:sym typeface="Times New Roman"/>
            </a:endParaRPr>
          </a:p>
        </p:txBody>
      </p:sp>
      <p:cxnSp>
        <p:nvCxnSpPr>
          <p:cNvPr id="156" name="Google Shape;156;p18"/>
          <p:cNvCxnSpPr>
            <a:endCxn id="157" idx="0"/>
          </p:cNvCxnSpPr>
          <p:nvPr/>
        </p:nvCxnSpPr>
        <p:spPr>
          <a:xfrm>
            <a:off x="3688425" y="1623275"/>
            <a:ext cx="211200" cy="332700"/>
          </a:xfrm>
          <a:prstGeom prst="straightConnector1">
            <a:avLst/>
          </a:prstGeom>
          <a:noFill/>
          <a:ln cap="flat" cmpd="sng" w="9525">
            <a:solidFill>
              <a:schemeClr val="dk2"/>
            </a:solidFill>
            <a:prstDash val="solid"/>
            <a:round/>
            <a:headEnd len="med" w="med" type="none"/>
            <a:tailEnd len="med" w="med" type="triangle"/>
          </a:ln>
        </p:spPr>
      </p:cxnSp>
      <p:sp>
        <p:nvSpPr>
          <p:cNvPr id="157" name="Google Shape;157;p18"/>
          <p:cNvSpPr txBox="1"/>
          <p:nvPr/>
        </p:nvSpPr>
        <p:spPr>
          <a:xfrm>
            <a:off x="2908575" y="1955975"/>
            <a:ext cx="1982100" cy="554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i="1" lang="en" sz="1200">
                <a:latin typeface="Times New Roman"/>
                <a:ea typeface="Times New Roman"/>
                <a:cs typeface="Times New Roman"/>
                <a:sym typeface="Times New Roman"/>
              </a:rPr>
              <a:t>False positive rate of Initial Filter</a:t>
            </a:r>
            <a:endParaRPr i="1" sz="1200">
              <a:latin typeface="Times New Roman"/>
              <a:ea typeface="Times New Roman"/>
              <a:cs typeface="Times New Roman"/>
              <a:sym typeface="Times New Roman"/>
            </a:endParaRPr>
          </a:p>
        </p:txBody>
      </p:sp>
      <p:cxnSp>
        <p:nvCxnSpPr>
          <p:cNvPr id="158" name="Google Shape;158;p18"/>
          <p:cNvCxnSpPr>
            <a:endCxn id="159" idx="1"/>
          </p:cNvCxnSpPr>
          <p:nvPr/>
        </p:nvCxnSpPr>
        <p:spPr>
          <a:xfrm>
            <a:off x="4173675" y="1696425"/>
            <a:ext cx="717000" cy="304500"/>
          </a:xfrm>
          <a:prstGeom prst="straightConnector1">
            <a:avLst/>
          </a:prstGeom>
          <a:noFill/>
          <a:ln cap="flat" cmpd="sng" w="9525">
            <a:solidFill>
              <a:schemeClr val="dk2"/>
            </a:solidFill>
            <a:prstDash val="solid"/>
            <a:round/>
            <a:headEnd len="med" w="med" type="none"/>
            <a:tailEnd len="med" w="med" type="triangle"/>
          </a:ln>
        </p:spPr>
      </p:cxnSp>
      <p:sp>
        <p:nvSpPr>
          <p:cNvPr id="159" name="Google Shape;159;p18"/>
          <p:cNvSpPr txBox="1"/>
          <p:nvPr/>
        </p:nvSpPr>
        <p:spPr>
          <a:xfrm>
            <a:off x="4890675" y="1723875"/>
            <a:ext cx="1982100" cy="554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i="1" lang="en" sz="1200">
                <a:latin typeface="Times New Roman"/>
                <a:ea typeface="Times New Roman"/>
                <a:cs typeface="Times New Roman"/>
                <a:sym typeface="Times New Roman"/>
              </a:rPr>
              <a:t>False positive rate of Learned Function</a:t>
            </a:r>
            <a:endParaRPr i="1" sz="1200">
              <a:latin typeface="Times New Roman"/>
              <a:ea typeface="Times New Roman"/>
              <a:cs typeface="Times New Roman"/>
              <a:sym typeface="Times New Roman"/>
            </a:endParaRPr>
          </a:p>
        </p:txBody>
      </p:sp>
      <p:sp>
        <p:nvSpPr>
          <p:cNvPr id="160" name="Google Shape;160;p18"/>
          <p:cNvSpPr/>
          <p:nvPr/>
        </p:nvSpPr>
        <p:spPr>
          <a:xfrm>
            <a:off x="4512225" y="1273050"/>
            <a:ext cx="1434300" cy="477600"/>
          </a:xfrm>
          <a:prstGeom prst="ellipse">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161" name="Google Shape;161;p18"/>
          <p:cNvCxnSpPr>
            <a:stCxn id="160" idx="7"/>
          </p:cNvCxnSpPr>
          <p:nvPr/>
        </p:nvCxnSpPr>
        <p:spPr>
          <a:xfrm>
            <a:off x="5736477" y="1342993"/>
            <a:ext cx="927300" cy="115500"/>
          </a:xfrm>
          <a:prstGeom prst="straightConnector1">
            <a:avLst/>
          </a:prstGeom>
          <a:noFill/>
          <a:ln cap="flat" cmpd="sng" w="9525">
            <a:solidFill>
              <a:schemeClr val="dk2"/>
            </a:solidFill>
            <a:prstDash val="solid"/>
            <a:round/>
            <a:headEnd len="med" w="med" type="none"/>
            <a:tailEnd len="med" w="med" type="triangle"/>
          </a:ln>
        </p:spPr>
      </p:cxnSp>
      <p:sp>
        <p:nvSpPr>
          <p:cNvPr id="162" name="Google Shape;162;p18"/>
          <p:cNvSpPr txBox="1"/>
          <p:nvPr/>
        </p:nvSpPr>
        <p:spPr>
          <a:xfrm>
            <a:off x="6706525" y="1204050"/>
            <a:ext cx="1982100" cy="554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i="1" lang="en" sz="1200">
                <a:latin typeface="Times New Roman"/>
                <a:ea typeface="Times New Roman"/>
                <a:cs typeface="Times New Roman"/>
                <a:sym typeface="Times New Roman"/>
              </a:rPr>
              <a:t>False positive rate of the backup filter</a:t>
            </a:r>
            <a:endParaRPr i="1" sz="1200">
              <a:latin typeface="Times New Roman"/>
              <a:ea typeface="Times New Roman"/>
              <a:cs typeface="Times New Roman"/>
              <a:sym typeface="Times New Roman"/>
            </a:endParaRPr>
          </a:p>
        </p:txBody>
      </p:sp>
      <p:sp>
        <p:nvSpPr>
          <p:cNvPr id="163" name="Google Shape;163;p18"/>
          <p:cNvSpPr txBox="1"/>
          <p:nvPr/>
        </p:nvSpPr>
        <p:spPr>
          <a:xfrm>
            <a:off x="79675" y="1481825"/>
            <a:ext cx="1528800" cy="615600"/>
          </a:xfrm>
          <a:prstGeom prst="rect">
            <a:avLst/>
          </a:prstGeom>
          <a:noFill/>
          <a:ln>
            <a:noFill/>
          </a:ln>
        </p:spPr>
        <p:txBody>
          <a:bodyPr anchorCtr="0" anchor="t" bIns="91425" lIns="91425" spcFirstLastPara="1" rIns="91425" wrap="square" tIns="91425">
            <a:spAutoFit/>
          </a:bodyPr>
          <a:lstStyle/>
          <a:p>
            <a:pPr indent="0" lvl="0" marL="0" rtl="0" algn="r">
              <a:spcBef>
                <a:spcPts val="0"/>
              </a:spcBef>
              <a:spcAft>
                <a:spcPts val="0"/>
              </a:spcAft>
              <a:buNone/>
            </a:pPr>
            <a:r>
              <a:rPr lang="en">
                <a:latin typeface="Times New Roman"/>
                <a:ea typeface="Times New Roman"/>
                <a:cs typeface="Times New Roman"/>
                <a:sym typeface="Times New Roman"/>
              </a:rPr>
              <a:t>False Positive Rate Analysis</a:t>
            </a:r>
            <a:endParaRPr>
              <a:latin typeface="Times New Roman"/>
              <a:ea typeface="Times New Roman"/>
              <a:cs typeface="Times New Roman"/>
              <a:sym typeface="Times New Roman"/>
            </a:endParaRPr>
          </a:p>
        </p:txBody>
      </p:sp>
      <p:sp>
        <p:nvSpPr>
          <p:cNvPr id="164" name="Google Shape;164;p18"/>
          <p:cNvSpPr/>
          <p:nvPr/>
        </p:nvSpPr>
        <p:spPr>
          <a:xfrm>
            <a:off x="1651400" y="3248875"/>
            <a:ext cx="6922800" cy="1797600"/>
          </a:xfrm>
          <a:prstGeom prst="rect">
            <a:avLst/>
          </a:prstGeom>
          <a:noFill/>
          <a:ln cap="flat" cmpd="sng" w="28575">
            <a:solidFill>
              <a:srgbClr val="E06666"/>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18"/>
          <p:cNvSpPr txBox="1"/>
          <p:nvPr/>
        </p:nvSpPr>
        <p:spPr>
          <a:xfrm>
            <a:off x="81025" y="3327575"/>
            <a:ext cx="1570500" cy="8313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latin typeface="Times New Roman"/>
                <a:ea typeface="Times New Roman"/>
                <a:cs typeface="Times New Roman"/>
                <a:sym typeface="Times New Roman"/>
              </a:rPr>
              <a:t>Memory Allocation Analysis</a:t>
            </a:r>
            <a:endParaRPr>
              <a:latin typeface="Times New Roman"/>
              <a:ea typeface="Times New Roman"/>
              <a:cs typeface="Times New Roman"/>
              <a:sym typeface="Times New Roman"/>
            </a:endParaRPr>
          </a:p>
        </p:txBody>
      </p:sp>
      <p:pic>
        <p:nvPicPr>
          <p:cNvPr id="166" name="Google Shape;166;p18"/>
          <p:cNvPicPr preferRelativeResize="0"/>
          <p:nvPr/>
        </p:nvPicPr>
        <p:blipFill>
          <a:blip r:embed="rId4">
            <a:alphaModFix/>
          </a:blip>
          <a:stretch>
            <a:fillRect/>
          </a:stretch>
        </p:blipFill>
        <p:spPr>
          <a:xfrm>
            <a:off x="3553750" y="3429375"/>
            <a:ext cx="2895600" cy="933450"/>
          </a:xfrm>
          <a:prstGeom prst="rect">
            <a:avLst/>
          </a:prstGeom>
          <a:noFill/>
          <a:ln>
            <a:noFill/>
          </a:ln>
        </p:spPr>
      </p:pic>
      <p:sp>
        <p:nvSpPr>
          <p:cNvPr id="167" name="Google Shape;167;p18"/>
          <p:cNvSpPr txBox="1"/>
          <p:nvPr/>
        </p:nvSpPr>
        <p:spPr>
          <a:xfrm>
            <a:off x="1764888" y="3248863"/>
            <a:ext cx="1675500" cy="831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Times New Roman"/>
                <a:ea typeface="Times New Roman"/>
                <a:cs typeface="Times New Roman"/>
                <a:sym typeface="Times New Roman"/>
              </a:rPr>
              <a:t>Optimal memory allocated to the backup filter</a:t>
            </a:r>
            <a:endParaRPr>
              <a:latin typeface="Times New Roman"/>
              <a:ea typeface="Times New Roman"/>
              <a:cs typeface="Times New Roman"/>
              <a:sym typeface="Times New Roman"/>
            </a:endParaRPr>
          </a:p>
        </p:txBody>
      </p:sp>
      <p:sp>
        <p:nvSpPr>
          <p:cNvPr id="168" name="Google Shape;168;p18"/>
          <p:cNvSpPr txBox="1"/>
          <p:nvPr/>
        </p:nvSpPr>
        <p:spPr>
          <a:xfrm>
            <a:off x="1663075" y="4362825"/>
            <a:ext cx="2114700" cy="554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i="1" lang="en" sz="1200">
                <a:latin typeface="Times New Roman"/>
                <a:ea typeface="Times New Roman"/>
                <a:cs typeface="Times New Roman"/>
                <a:sym typeface="Times New Roman"/>
              </a:rPr>
              <a:t>Optimal # of bit per element for the backup filter</a:t>
            </a:r>
            <a:endParaRPr i="1" sz="1200">
              <a:latin typeface="Times New Roman"/>
              <a:ea typeface="Times New Roman"/>
              <a:cs typeface="Times New Roman"/>
              <a:sym typeface="Times New Roman"/>
            </a:endParaRPr>
          </a:p>
        </p:txBody>
      </p:sp>
      <p:cxnSp>
        <p:nvCxnSpPr>
          <p:cNvPr id="169" name="Google Shape;169;p18"/>
          <p:cNvCxnSpPr>
            <a:endCxn id="168" idx="0"/>
          </p:cNvCxnSpPr>
          <p:nvPr/>
        </p:nvCxnSpPr>
        <p:spPr>
          <a:xfrm flipH="1">
            <a:off x="2720425" y="3954525"/>
            <a:ext cx="1076100" cy="408300"/>
          </a:xfrm>
          <a:prstGeom prst="straightConnector1">
            <a:avLst/>
          </a:prstGeom>
          <a:noFill/>
          <a:ln cap="flat" cmpd="sng" w="9525">
            <a:solidFill>
              <a:schemeClr val="dk2"/>
            </a:solidFill>
            <a:prstDash val="solid"/>
            <a:round/>
            <a:headEnd len="med" w="med" type="none"/>
            <a:tailEnd len="med" w="med" type="triangle"/>
          </a:ln>
        </p:spPr>
      </p:cxnSp>
      <p:cxnSp>
        <p:nvCxnSpPr>
          <p:cNvPr id="170" name="Google Shape;170;p18"/>
          <p:cNvCxnSpPr>
            <a:endCxn id="171" idx="0"/>
          </p:cNvCxnSpPr>
          <p:nvPr/>
        </p:nvCxnSpPr>
        <p:spPr>
          <a:xfrm>
            <a:off x="4492325" y="4054150"/>
            <a:ext cx="261600" cy="358500"/>
          </a:xfrm>
          <a:prstGeom prst="straightConnector1">
            <a:avLst/>
          </a:prstGeom>
          <a:noFill/>
          <a:ln cap="flat" cmpd="sng" w="9525">
            <a:solidFill>
              <a:schemeClr val="dk2"/>
            </a:solidFill>
            <a:prstDash val="solid"/>
            <a:round/>
            <a:headEnd len="med" w="med" type="none"/>
            <a:tailEnd len="med" w="med" type="triangle"/>
          </a:ln>
        </p:spPr>
      </p:cxnSp>
      <p:sp>
        <p:nvSpPr>
          <p:cNvPr id="171" name="Google Shape;171;p18"/>
          <p:cNvSpPr txBox="1"/>
          <p:nvPr/>
        </p:nvSpPr>
        <p:spPr>
          <a:xfrm>
            <a:off x="3736775" y="4412650"/>
            <a:ext cx="2034300" cy="554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i="1" lang="en" sz="1200">
                <a:latin typeface="Times New Roman"/>
                <a:ea typeface="Times New Roman"/>
                <a:cs typeface="Times New Roman"/>
                <a:sym typeface="Times New Roman"/>
              </a:rPr>
              <a:t>False Negative rate of the Learned Function</a:t>
            </a:r>
            <a:endParaRPr i="1" sz="1200">
              <a:latin typeface="Times New Roman"/>
              <a:ea typeface="Times New Roman"/>
              <a:cs typeface="Times New Roman"/>
              <a:sym typeface="Times New Roman"/>
            </a:endParaRPr>
          </a:p>
        </p:txBody>
      </p:sp>
      <p:cxnSp>
        <p:nvCxnSpPr>
          <p:cNvPr id="172" name="Google Shape;172;p18"/>
          <p:cNvCxnSpPr>
            <a:endCxn id="173" idx="0"/>
          </p:cNvCxnSpPr>
          <p:nvPr/>
        </p:nvCxnSpPr>
        <p:spPr>
          <a:xfrm>
            <a:off x="5458350" y="4183625"/>
            <a:ext cx="1593900" cy="308700"/>
          </a:xfrm>
          <a:prstGeom prst="straightConnector1">
            <a:avLst/>
          </a:prstGeom>
          <a:noFill/>
          <a:ln cap="flat" cmpd="sng" w="9525">
            <a:solidFill>
              <a:schemeClr val="dk2"/>
            </a:solidFill>
            <a:prstDash val="solid"/>
            <a:round/>
            <a:headEnd len="med" w="med" type="none"/>
            <a:tailEnd len="med" w="med" type="triangle"/>
          </a:ln>
        </p:spPr>
      </p:cxnSp>
      <p:sp>
        <p:nvSpPr>
          <p:cNvPr id="173" name="Google Shape;173;p18"/>
          <p:cNvSpPr txBox="1"/>
          <p:nvPr/>
        </p:nvSpPr>
        <p:spPr>
          <a:xfrm>
            <a:off x="6096000" y="4492325"/>
            <a:ext cx="1912500" cy="554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i="1" lang="en" sz="1200">
                <a:latin typeface="Times New Roman"/>
                <a:ea typeface="Times New Roman"/>
                <a:cs typeface="Times New Roman"/>
                <a:sym typeface="Times New Roman"/>
              </a:rPr>
              <a:t>False Positive rate of the Learned Function</a:t>
            </a:r>
            <a:endParaRPr i="1" sz="1200">
              <a:latin typeface="Times New Roman"/>
              <a:ea typeface="Times New Roman"/>
              <a:cs typeface="Times New Roman"/>
              <a:sym typeface="Times New Roman"/>
            </a:endParaRPr>
          </a:p>
        </p:txBody>
      </p:sp>
      <p:sp>
        <p:nvSpPr>
          <p:cNvPr id="174" name="Google Shape;174;p18"/>
          <p:cNvSpPr/>
          <p:nvPr/>
        </p:nvSpPr>
        <p:spPr>
          <a:xfrm>
            <a:off x="4293100" y="2629650"/>
            <a:ext cx="348600" cy="572700"/>
          </a:xfrm>
          <a:prstGeom prst="downArrow">
            <a:avLst>
              <a:gd fmla="val 50000" name="adj1"/>
              <a:gd fmla="val 50000" name="adj2"/>
            </a:avLst>
          </a:prstGeom>
          <a:solidFill>
            <a:srgbClr val="FFD96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p18"/>
          <p:cNvSpPr txBox="1"/>
          <p:nvPr/>
        </p:nvSpPr>
        <p:spPr>
          <a:xfrm>
            <a:off x="4694150" y="2602500"/>
            <a:ext cx="3763200" cy="615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Times New Roman"/>
                <a:ea typeface="Times New Roman"/>
                <a:cs typeface="Times New Roman"/>
                <a:sym typeface="Times New Roman"/>
              </a:rPr>
              <a:t>Take derivative to find the minimum False Positive Rate</a:t>
            </a:r>
            <a:endParaRPr>
              <a:latin typeface="Times New Roman"/>
              <a:ea typeface="Times New Roman"/>
              <a:cs typeface="Times New Roman"/>
              <a:sym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Times New Roman"/>
                <a:ea typeface="Times New Roman"/>
                <a:cs typeface="Times New Roman"/>
                <a:sym typeface="Times New Roman"/>
              </a:rPr>
              <a:t>Sandwiched Learned Bloom Filter -- Experiments</a:t>
            </a:r>
            <a:endParaRPr>
              <a:latin typeface="Times New Roman"/>
              <a:ea typeface="Times New Roman"/>
              <a:cs typeface="Times New Roman"/>
              <a:sym typeface="Times New Roman"/>
            </a:endParaRPr>
          </a:p>
        </p:txBody>
      </p:sp>
      <p:pic>
        <p:nvPicPr>
          <p:cNvPr id="181" name="Google Shape;181;p19"/>
          <p:cNvPicPr preferRelativeResize="0"/>
          <p:nvPr/>
        </p:nvPicPr>
        <p:blipFill>
          <a:blip r:embed="rId3">
            <a:alphaModFix/>
          </a:blip>
          <a:stretch>
            <a:fillRect/>
          </a:stretch>
        </p:blipFill>
        <p:spPr>
          <a:xfrm>
            <a:off x="4905674" y="2944775"/>
            <a:ext cx="3343275" cy="2024037"/>
          </a:xfrm>
          <a:prstGeom prst="rect">
            <a:avLst/>
          </a:prstGeom>
          <a:noFill/>
          <a:ln>
            <a:noFill/>
          </a:ln>
        </p:spPr>
      </p:pic>
      <p:pic>
        <p:nvPicPr>
          <p:cNvPr id="182" name="Google Shape;182;p19"/>
          <p:cNvPicPr preferRelativeResize="0"/>
          <p:nvPr/>
        </p:nvPicPr>
        <p:blipFill>
          <a:blip r:embed="rId4">
            <a:alphaModFix/>
          </a:blip>
          <a:stretch>
            <a:fillRect/>
          </a:stretch>
        </p:blipFill>
        <p:spPr>
          <a:xfrm>
            <a:off x="4905663" y="1095413"/>
            <a:ext cx="3343275" cy="1771650"/>
          </a:xfrm>
          <a:prstGeom prst="rect">
            <a:avLst/>
          </a:prstGeom>
          <a:noFill/>
          <a:ln>
            <a:noFill/>
          </a:ln>
        </p:spPr>
      </p:pic>
      <p:pic>
        <p:nvPicPr>
          <p:cNvPr id="183" name="Google Shape;183;p19"/>
          <p:cNvPicPr preferRelativeResize="0"/>
          <p:nvPr/>
        </p:nvPicPr>
        <p:blipFill>
          <a:blip r:embed="rId5">
            <a:alphaModFix/>
          </a:blip>
          <a:stretch>
            <a:fillRect/>
          </a:stretch>
        </p:blipFill>
        <p:spPr>
          <a:xfrm>
            <a:off x="311700" y="1095413"/>
            <a:ext cx="4442600" cy="2550225"/>
          </a:xfrm>
          <a:prstGeom prst="rect">
            <a:avLst/>
          </a:prstGeom>
          <a:noFill/>
          <a:ln>
            <a:noFill/>
          </a:ln>
        </p:spPr>
      </p:pic>
      <p:sp>
        <p:nvSpPr>
          <p:cNvPr id="184" name="Google Shape;184;p19"/>
          <p:cNvSpPr/>
          <p:nvPr/>
        </p:nvSpPr>
        <p:spPr>
          <a:xfrm>
            <a:off x="6265325" y="2420475"/>
            <a:ext cx="209100" cy="199200"/>
          </a:xfrm>
          <a:prstGeom prst="ellipse">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p19"/>
          <p:cNvSpPr txBox="1"/>
          <p:nvPr/>
        </p:nvSpPr>
        <p:spPr>
          <a:xfrm>
            <a:off x="476050" y="3723325"/>
            <a:ext cx="4113900" cy="1046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Times New Roman"/>
                <a:ea typeface="Times New Roman"/>
                <a:cs typeface="Times New Roman"/>
                <a:sym typeface="Times New Roman"/>
              </a:rPr>
              <a:t>✅ Our empirical experiment validates the theoretical optimal memory allocation that </a:t>
            </a:r>
            <a:r>
              <a:rPr i="1" lang="en">
                <a:latin typeface="Times New Roman"/>
                <a:ea typeface="Times New Roman"/>
                <a:cs typeface="Times New Roman"/>
                <a:sym typeface="Times New Roman"/>
              </a:rPr>
              <a:t>once the backup filter reaches a fixed threshold, all other memory should be given to the initial filter</a:t>
            </a:r>
            <a:endParaRPr i="1">
              <a:latin typeface="Times New Roman"/>
              <a:ea typeface="Times New Roman"/>
              <a:cs typeface="Times New Roman"/>
              <a:sym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Times New Roman"/>
                <a:ea typeface="Times New Roman"/>
                <a:cs typeface="Times New Roman"/>
                <a:sym typeface="Times New Roman"/>
              </a:rPr>
              <a:t>Adaptive Learned Bloom Filter</a:t>
            </a:r>
            <a:endParaRPr>
              <a:latin typeface="Times New Roman"/>
              <a:ea typeface="Times New Roman"/>
              <a:cs typeface="Times New Roman"/>
              <a:sym typeface="Times New Roman"/>
            </a:endParaRPr>
          </a:p>
        </p:txBody>
      </p:sp>
      <p:sp>
        <p:nvSpPr>
          <p:cNvPr id="191" name="Google Shape;191;p20"/>
          <p:cNvSpPr txBox="1"/>
          <p:nvPr>
            <p:ph idx="1" type="body"/>
          </p:nvPr>
        </p:nvSpPr>
        <p:spPr>
          <a:xfrm>
            <a:off x="1859175" y="1062550"/>
            <a:ext cx="6747000" cy="912000"/>
          </a:xfrm>
          <a:prstGeom prst="rect">
            <a:avLst/>
          </a:prstGeom>
          <a:solidFill>
            <a:srgbClr val="E06666"/>
          </a:solidFill>
        </p:spPr>
        <p:txBody>
          <a:bodyPr anchorCtr="0" anchor="ctr" bIns="91425" lIns="91425" spcFirstLastPara="1" rIns="91425" wrap="square" tIns="91425">
            <a:normAutofit/>
          </a:bodyPr>
          <a:lstStyle/>
          <a:p>
            <a:pPr indent="-317500" lvl="0" marL="457200" rtl="0" algn="l">
              <a:spcBef>
                <a:spcPts val="0"/>
              </a:spcBef>
              <a:spcAft>
                <a:spcPts val="0"/>
              </a:spcAft>
              <a:buClr>
                <a:srgbClr val="000000"/>
              </a:buClr>
              <a:buSzPts val="1400"/>
              <a:buFont typeface="Times New Roman"/>
              <a:buAutoNum type="arabicPeriod"/>
            </a:pPr>
            <a:r>
              <a:rPr lang="en" sz="1400">
                <a:solidFill>
                  <a:srgbClr val="000000"/>
                </a:solidFill>
                <a:latin typeface="Times New Roman"/>
                <a:ea typeface="Times New Roman"/>
                <a:cs typeface="Times New Roman"/>
                <a:sym typeface="Times New Roman"/>
              </a:rPr>
              <a:t>Information provided by the ML algorithm is wasted</a:t>
            </a:r>
            <a:endParaRPr sz="1400">
              <a:solidFill>
                <a:srgbClr val="000000"/>
              </a:solidFill>
              <a:latin typeface="Times New Roman"/>
              <a:ea typeface="Times New Roman"/>
              <a:cs typeface="Times New Roman"/>
              <a:sym typeface="Times New Roman"/>
            </a:endParaRPr>
          </a:p>
          <a:p>
            <a:pPr indent="-317500" lvl="0" marL="457200" rtl="0" algn="l">
              <a:spcBef>
                <a:spcPts val="0"/>
              </a:spcBef>
              <a:spcAft>
                <a:spcPts val="0"/>
              </a:spcAft>
              <a:buClr>
                <a:srgbClr val="000000"/>
              </a:buClr>
              <a:buSzPts val="1400"/>
              <a:buFont typeface="Times New Roman"/>
              <a:buAutoNum type="arabicPeriod"/>
            </a:pPr>
            <a:r>
              <a:rPr lang="en" sz="1400">
                <a:solidFill>
                  <a:srgbClr val="000000"/>
                </a:solidFill>
                <a:latin typeface="Times New Roman"/>
                <a:ea typeface="Times New Roman"/>
                <a:cs typeface="Times New Roman"/>
                <a:sym typeface="Times New Roman"/>
              </a:rPr>
              <a:t>Dependency on the query data set staying within the same universe is too strong</a:t>
            </a:r>
            <a:endParaRPr sz="1400">
              <a:solidFill>
                <a:srgbClr val="000000"/>
              </a:solidFill>
              <a:latin typeface="Times New Roman"/>
              <a:ea typeface="Times New Roman"/>
              <a:cs typeface="Times New Roman"/>
              <a:sym typeface="Times New Roman"/>
            </a:endParaRPr>
          </a:p>
        </p:txBody>
      </p:sp>
      <p:sp>
        <p:nvSpPr>
          <p:cNvPr id="192" name="Google Shape;192;p20"/>
          <p:cNvSpPr/>
          <p:nvPr/>
        </p:nvSpPr>
        <p:spPr>
          <a:xfrm>
            <a:off x="384975" y="1062538"/>
            <a:ext cx="1474200" cy="912000"/>
          </a:xfrm>
          <a:prstGeom prst="rect">
            <a:avLst/>
          </a:prstGeom>
          <a:solidFill>
            <a:srgbClr val="F1C232"/>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a:latin typeface="Times New Roman"/>
                <a:ea typeface="Times New Roman"/>
                <a:cs typeface="Times New Roman"/>
                <a:sym typeface="Times New Roman"/>
              </a:rPr>
              <a:t>Motivation</a:t>
            </a:r>
            <a:endParaRPr b="1">
              <a:latin typeface="Times New Roman"/>
              <a:ea typeface="Times New Roman"/>
              <a:cs typeface="Times New Roman"/>
              <a:sym typeface="Times New Roman"/>
            </a:endParaRPr>
          </a:p>
        </p:txBody>
      </p:sp>
      <p:pic>
        <p:nvPicPr>
          <p:cNvPr id="193" name="Google Shape;193;p20"/>
          <p:cNvPicPr preferRelativeResize="0"/>
          <p:nvPr/>
        </p:nvPicPr>
        <p:blipFill>
          <a:blip r:embed="rId3">
            <a:alphaModFix/>
          </a:blip>
          <a:stretch>
            <a:fillRect/>
          </a:stretch>
        </p:blipFill>
        <p:spPr>
          <a:xfrm>
            <a:off x="311700" y="2156825"/>
            <a:ext cx="4409055" cy="2864150"/>
          </a:xfrm>
          <a:prstGeom prst="rect">
            <a:avLst/>
          </a:prstGeom>
          <a:noFill/>
          <a:ln>
            <a:noFill/>
          </a:ln>
        </p:spPr>
      </p:pic>
      <p:cxnSp>
        <p:nvCxnSpPr>
          <p:cNvPr id="194" name="Google Shape;194;p20"/>
          <p:cNvCxnSpPr/>
          <p:nvPr/>
        </p:nvCxnSpPr>
        <p:spPr>
          <a:xfrm>
            <a:off x="4402675" y="4522200"/>
            <a:ext cx="239100" cy="109500"/>
          </a:xfrm>
          <a:prstGeom prst="straightConnector1">
            <a:avLst/>
          </a:prstGeom>
          <a:noFill/>
          <a:ln cap="flat" cmpd="sng" w="9525">
            <a:solidFill>
              <a:schemeClr val="dk2"/>
            </a:solidFill>
            <a:prstDash val="solid"/>
            <a:round/>
            <a:headEnd len="med" w="med" type="none"/>
            <a:tailEnd len="med" w="med" type="triangle"/>
          </a:ln>
        </p:spPr>
      </p:cxnSp>
      <p:sp>
        <p:nvSpPr>
          <p:cNvPr id="195" name="Google Shape;195;p20"/>
          <p:cNvSpPr txBox="1"/>
          <p:nvPr/>
        </p:nvSpPr>
        <p:spPr>
          <a:xfrm>
            <a:off x="4083900" y="4589400"/>
            <a:ext cx="1474200" cy="554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200">
                <a:latin typeface="Times New Roman"/>
                <a:ea typeface="Times New Roman"/>
                <a:cs typeface="Times New Roman"/>
                <a:sym typeface="Times New Roman"/>
              </a:rPr>
              <a:t>Est. given by the ML function</a:t>
            </a:r>
            <a:endParaRPr sz="1200">
              <a:latin typeface="Times New Roman"/>
              <a:ea typeface="Times New Roman"/>
              <a:cs typeface="Times New Roman"/>
              <a:sym typeface="Times New Roman"/>
            </a:endParaRPr>
          </a:p>
        </p:txBody>
      </p:sp>
      <p:sp>
        <p:nvSpPr>
          <p:cNvPr id="196" name="Google Shape;196;p20"/>
          <p:cNvSpPr txBox="1"/>
          <p:nvPr/>
        </p:nvSpPr>
        <p:spPr>
          <a:xfrm>
            <a:off x="4900700" y="2290975"/>
            <a:ext cx="3705300" cy="2231100"/>
          </a:xfrm>
          <a:prstGeom prst="rect">
            <a:avLst/>
          </a:prstGeom>
          <a:noFill/>
          <a:ln>
            <a:noFill/>
          </a:ln>
        </p:spPr>
        <p:txBody>
          <a:bodyPr anchorCtr="0" anchor="t" bIns="91425" lIns="91425" spcFirstLastPara="1" rIns="91425" wrap="square" tIns="91425">
            <a:normAutofit lnSpcReduction="10000"/>
          </a:bodyPr>
          <a:lstStyle/>
          <a:p>
            <a:pPr indent="-317500" lvl="0" marL="457200" rtl="0" algn="l">
              <a:spcBef>
                <a:spcPts val="0"/>
              </a:spcBef>
              <a:spcAft>
                <a:spcPts val="0"/>
              </a:spcAft>
              <a:buSzPts val="1400"/>
              <a:buFont typeface="Times New Roman"/>
              <a:buChar char="●"/>
            </a:pPr>
            <a:r>
              <a:rPr lang="en">
                <a:latin typeface="Times New Roman"/>
                <a:ea typeface="Times New Roman"/>
                <a:cs typeface="Times New Roman"/>
                <a:sym typeface="Times New Roman"/>
              </a:rPr>
              <a:t>Sandwiched Structure</a:t>
            </a:r>
            <a:endParaRPr>
              <a:latin typeface="Times New Roman"/>
              <a:ea typeface="Times New Roman"/>
              <a:cs typeface="Times New Roman"/>
              <a:sym typeface="Times New Roman"/>
            </a:endParaRPr>
          </a:p>
          <a:p>
            <a:pPr indent="-317500" lvl="1" marL="914400" rtl="0" algn="l">
              <a:spcBef>
                <a:spcPts val="0"/>
              </a:spcBef>
              <a:spcAft>
                <a:spcPts val="0"/>
              </a:spcAft>
              <a:buSzPts val="1400"/>
              <a:buFont typeface="Times New Roman"/>
              <a:buChar char="○"/>
            </a:pPr>
            <a:r>
              <a:rPr lang="en">
                <a:latin typeface="Times New Roman"/>
                <a:ea typeface="Times New Roman"/>
                <a:cs typeface="Times New Roman"/>
                <a:sym typeface="Times New Roman"/>
              </a:rPr>
              <a:t>Initial</a:t>
            </a:r>
            <a:r>
              <a:rPr lang="en">
                <a:latin typeface="Times New Roman"/>
                <a:ea typeface="Times New Roman"/>
                <a:cs typeface="Times New Roman"/>
                <a:sym typeface="Times New Roman"/>
              </a:rPr>
              <a:t> Filter would be a standard Bloom Filter</a:t>
            </a:r>
            <a:endParaRPr>
              <a:latin typeface="Times New Roman"/>
              <a:ea typeface="Times New Roman"/>
              <a:cs typeface="Times New Roman"/>
              <a:sym typeface="Times New Roman"/>
            </a:endParaRPr>
          </a:p>
          <a:p>
            <a:pPr indent="0" lvl="0" marL="914400" rtl="0" algn="l">
              <a:spcBef>
                <a:spcPts val="0"/>
              </a:spcBef>
              <a:spcAft>
                <a:spcPts val="0"/>
              </a:spcAft>
              <a:buNone/>
            </a:pPr>
            <a:r>
              <a:t/>
            </a:r>
            <a:endParaRPr>
              <a:latin typeface="Times New Roman"/>
              <a:ea typeface="Times New Roman"/>
              <a:cs typeface="Times New Roman"/>
              <a:sym typeface="Times New Roman"/>
            </a:endParaRPr>
          </a:p>
          <a:p>
            <a:pPr indent="-317500" lvl="0" marL="457200" rtl="0" algn="l">
              <a:spcBef>
                <a:spcPts val="0"/>
              </a:spcBef>
              <a:spcAft>
                <a:spcPts val="0"/>
              </a:spcAft>
              <a:buSzPts val="1400"/>
              <a:buFont typeface="Times New Roman"/>
              <a:buChar char="●"/>
            </a:pPr>
            <a:r>
              <a:rPr lang="en">
                <a:latin typeface="Times New Roman"/>
                <a:ea typeface="Times New Roman"/>
                <a:cs typeface="Times New Roman"/>
                <a:sym typeface="Times New Roman"/>
              </a:rPr>
              <a:t># of hash functions used for the backup filter is determined by its group assignment (the estimation given by the learned function)</a:t>
            </a:r>
            <a:endParaRPr>
              <a:latin typeface="Times New Roman"/>
              <a:ea typeface="Times New Roman"/>
              <a:cs typeface="Times New Roman"/>
              <a:sym typeface="Times New Roman"/>
            </a:endParaRPr>
          </a:p>
          <a:p>
            <a:pPr indent="-317500" lvl="1" marL="914400" rtl="0" algn="l">
              <a:spcBef>
                <a:spcPts val="0"/>
              </a:spcBef>
              <a:spcAft>
                <a:spcPts val="0"/>
              </a:spcAft>
              <a:buSzPts val="1400"/>
              <a:buFont typeface="Times New Roman"/>
              <a:buChar char="○"/>
            </a:pPr>
            <a:r>
              <a:rPr lang="en">
                <a:latin typeface="Times New Roman"/>
                <a:ea typeface="Times New Roman"/>
                <a:cs typeface="Times New Roman"/>
                <a:sym typeface="Times New Roman"/>
              </a:rPr>
              <a:t>Higher the score, the fewer the hash functions used</a:t>
            </a:r>
            <a:endParaRPr>
              <a:latin typeface="Times New Roman"/>
              <a:ea typeface="Times New Roman"/>
              <a:cs typeface="Times New Roman"/>
              <a:sym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Times New Roman"/>
                <a:ea typeface="Times New Roman"/>
                <a:cs typeface="Times New Roman"/>
                <a:sym typeface="Times New Roman"/>
              </a:rPr>
              <a:t>Adaptive Learned Bloom Filter -- Details</a:t>
            </a:r>
            <a:endParaRPr>
              <a:latin typeface="Times New Roman"/>
              <a:ea typeface="Times New Roman"/>
              <a:cs typeface="Times New Roman"/>
              <a:sym typeface="Times New Roman"/>
            </a:endParaRPr>
          </a:p>
        </p:txBody>
      </p:sp>
      <p:pic>
        <p:nvPicPr>
          <p:cNvPr id="202" name="Google Shape;202;p21"/>
          <p:cNvPicPr preferRelativeResize="0"/>
          <p:nvPr/>
        </p:nvPicPr>
        <p:blipFill>
          <a:blip r:embed="rId3">
            <a:alphaModFix/>
          </a:blip>
          <a:stretch>
            <a:fillRect/>
          </a:stretch>
        </p:blipFill>
        <p:spPr>
          <a:xfrm>
            <a:off x="1885600" y="1017725"/>
            <a:ext cx="5010150" cy="1009650"/>
          </a:xfrm>
          <a:prstGeom prst="rect">
            <a:avLst/>
          </a:prstGeom>
          <a:noFill/>
          <a:ln>
            <a:noFill/>
          </a:ln>
        </p:spPr>
      </p:pic>
      <p:sp>
        <p:nvSpPr>
          <p:cNvPr id="203" name="Google Shape;203;p21"/>
          <p:cNvSpPr txBox="1"/>
          <p:nvPr/>
        </p:nvSpPr>
        <p:spPr>
          <a:xfrm>
            <a:off x="398325" y="1297400"/>
            <a:ext cx="1563900" cy="615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Times New Roman"/>
                <a:ea typeface="Times New Roman"/>
                <a:cs typeface="Times New Roman"/>
                <a:sym typeface="Times New Roman"/>
              </a:rPr>
              <a:t>False Positive Rate of Group j</a:t>
            </a:r>
            <a:endParaRPr>
              <a:latin typeface="Times New Roman"/>
              <a:ea typeface="Times New Roman"/>
              <a:cs typeface="Times New Roman"/>
              <a:sym typeface="Times New Roman"/>
            </a:endParaRPr>
          </a:p>
        </p:txBody>
      </p:sp>
      <p:cxnSp>
        <p:nvCxnSpPr>
          <p:cNvPr id="204" name="Google Shape;204;p21"/>
          <p:cNvCxnSpPr/>
          <p:nvPr/>
        </p:nvCxnSpPr>
        <p:spPr>
          <a:xfrm>
            <a:off x="6604000" y="1543925"/>
            <a:ext cx="258900" cy="279000"/>
          </a:xfrm>
          <a:prstGeom prst="straightConnector1">
            <a:avLst/>
          </a:prstGeom>
          <a:noFill/>
          <a:ln cap="flat" cmpd="sng" w="9525">
            <a:solidFill>
              <a:schemeClr val="dk2"/>
            </a:solidFill>
            <a:prstDash val="solid"/>
            <a:round/>
            <a:headEnd len="med" w="med" type="none"/>
            <a:tailEnd len="med" w="med" type="triangle"/>
          </a:ln>
        </p:spPr>
      </p:cxnSp>
      <p:sp>
        <p:nvSpPr>
          <p:cNvPr id="205" name="Google Shape;205;p21"/>
          <p:cNvSpPr txBox="1"/>
          <p:nvPr/>
        </p:nvSpPr>
        <p:spPr>
          <a:xfrm>
            <a:off x="6683675" y="1713325"/>
            <a:ext cx="1782900" cy="554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i="1" lang="en" sz="1200">
                <a:latin typeface="Times New Roman"/>
                <a:ea typeface="Times New Roman"/>
                <a:cs typeface="Times New Roman"/>
                <a:sym typeface="Times New Roman"/>
              </a:rPr>
              <a:t>K is the # of hash functions used in Group j</a:t>
            </a:r>
            <a:endParaRPr i="1" sz="1200">
              <a:latin typeface="Times New Roman"/>
              <a:ea typeface="Times New Roman"/>
              <a:cs typeface="Times New Roman"/>
              <a:sym typeface="Times New Roman"/>
            </a:endParaRPr>
          </a:p>
        </p:txBody>
      </p:sp>
      <p:sp>
        <p:nvSpPr>
          <p:cNvPr id="206" name="Google Shape;206;p21"/>
          <p:cNvSpPr/>
          <p:nvPr/>
        </p:nvSpPr>
        <p:spPr>
          <a:xfrm>
            <a:off x="1962275" y="1085725"/>
            <a:ext cx="6504300" cy="1181700"/>
          </a:xfrm>
          <a:prstGeom prst="rect">
            <a:avLst/>
          </a:prstGeom>
          <a:noFill/>
          <a:ln cap="flat" cmpd="sng" w="28575">
            <a:solidFill>
              <a:srgbClr val="E06666"/>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21"/>
          <p:cNvSpPr/>
          <p:nvPr/>
        </p:nvSpPr>
        <p:spPr>
          <a:xfrm>
            <a:off x="826200" y="2035600"/>
            <a:ext cx="388500" cy="677400"/>
          </a:xfrm>
          <a:prstGeom prst="down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8" name="Google Shape;208;p21"/>
          <p:cNvSpPr txBox="1"/>
          <p:nvPr/>
        </p:nvSpPr>
        <p:spPr>
          <a:xfrm>
            <a:off x="398325" y="2835600"/>
            <a:ext cx="1417500" cy="831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Times New Roman"/>
                <a:ea typeface="Times New Roman"/>
                <a:cs typeface="Times New Roman"/>
                <a:sym typeface="Times New Roman"/>
              </a:rPr>
              <a:t>False Positive Rate of the data structure</a:t>
            </a:r>
            <a:endParaRPr>
              <a:latin typeface="Times New Roman"/>
              <a:ea typeface="Times New Roman"/>
              <a:cs typeface="Times New Roman"/>
              <a:sym typeface="Times New Roman"/>
            </a:endParaRPr>
          </a:p>
        </p:txBody>
      </p:sp>
      <p:pic>
        <p:nvPicPr>
          <p:cNvPr id="209" name="Google Shape;209;p21"/>
          <p:cNvPicPr preferRelativeResize="0"/>
          <p:nvPr/>
        </p:nvPicPr>
        <p:blipFill>
          <a:blip r:embed="rId4">
            <a:alphaModFix/>
          </a:blip>
          <a:stretch>
            <a:fillRect/>
          </a:stretch>
        </p:blipFill>
        <p:spPr>
          <a:xfrm>
            <a:off x="1962275" y="2571750"/>
            <a:ext cx="5048250" cy="1104900"/>
          </a:xfrm>
          <a:prstGeom prst="rect">
            <a:avLst/>
          </a:prstGeom>
          <a:noFill/>
          <a:ln>
            <a:noFill/>
          </a:ln>
        </p:spPr>
      </p:pic>
      <p:cxnSp>
        <p:nvCxnSpPr>
          <p:cNvPr id="210" name="Google Shape;210;p21"/>
          <p:cNvCxnSpPr/>
          <p:nvPr/>
        </p:nvCxnSpPr>
        <p:spPr>
          <a:xfrm>
            <a:off x="6076075" y="3287050"/>
            <a:ext cx="458100" cy="279000"/>
          </a:xfrm>
          <a:prstGeom prst="straightConnector1">
            <a:avLst/>
          </a:prstGeom>
          <a:noFill/>
          <a:ln cap="flat" cmpd="sng" w="9525">
            <a:solidFill>
              <a:schemeClr val="dk2"/>
            </a:solidFill>
            <a:prstDash val="solid"/>
            <a:round/>
            <a:headEnd len="med" w="med" type="none"/>
            <a:tailEnd len="med" w="med" type="triangle"/>
          </a:ln>
        </p:spPr>
      </p:cxnSp>
      <p:sp>
        <p:nvSpPr>
          <p:cNvPr id="211" name="Google Shape;211;p21"/>
          <p:cNvSpPr txBox="1"/>
          <p:nvPr/>
        </p:nvSpPr>
        <p:spPr>
          <a:xfrm>
            <a:off x="6494325" y="3376700"/>
            <a:ext cx="1832700" cy="554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i="1" lang="en" sz="1200">
                <a:latin typeface="Times New Roman"/>
                <a:ea typeface="Times New Roman"/>
                <a:cs typeface="Times New Roman"/>
                <a:sym typeface="Times New Roman"/>
              </a:rPr>
              <a:t>Probability of an arbitrary query falling in Group j</a:t>
            </a:r>
            <a:endParaRPr i="1" sz="1200">
              <a:latin typeface="Times New Roman"/>
              <a:ea typeface="Times New Roman"/>
              <a:cs typeface="Times New Roman"/>
              <a:sym typeface="Times New Roman"/>
            </a:endParaRPr>
          </a:p>
        </p:txBody>
      </p:sp>
      <p:cxnSp>
        <p:nvCxnSpPr>
          <p:cNvPr id="212" name="Google Shape;212;p21"/>
          <p:cNvCxnSpPr/>
          <p:nvPr/>
        </p:nvCxnSpPr>
        <p:spPr>
          <a:xfrm flipH="1" rot="10800000">
            <a:off x="5886825" y="2709225"/>
            <a:ext cx="269100" cy="79800"/>
          </a:xfrm>
          <a:prstGeom prst="straightConnector1">
            <a:avLst/>
          </a:prstGeom>
          <a:noFill/>
          <a:ln cap="flat" cmpd="sng" w="9525">
            <a:solidFill>
              <a:schemeClr val="dk2"/>
            </a:solidFill>
            <a:prstDash val="solid"/>
            <a:round/>
            <a:headEnd len="med" w="med" type="none"/>
            <a:tailEnd len="med" w="med" type="triangle"/>
          </a:ln>
        </p:spPr>
      </p:cxnSp>
      <p:sp>
        <p:nvSpPr>
          <p:cNvPr id="213" name="Google Shape;213;p21"/>
          <p:cNvSpPr txBox="1"/>
          <p:nvPr/>
        </p:nvSpPr>
        <p:spPr>
          <a:xfrm>
            <a:off x="6155925" y="2501925"/>
            <a:ext cx="1782900" cy="369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i="1" lang="en" sz="1200">
                <a:latin typeface="Times New Roman"/>
                <a:ea typeface="Times New Roman"/>
                <a:cs typeface="Times New Roman"/>
                <a:sym typeface="Times New Roman"/>
              </a:rPr>
              <a:t>A total of g groups</a:t>
            </a:r>
            <a:endParaRPr i="1" sz="1200">
              <a:latin typeface="Times New Roman"/>
              <a:ea typeface="Times New Roman"/>
              <a:cs typeface="Times New Roman"/>
              <a:sym typeface="Times New Roman"/>
            </a:endParaRPr>
          </a:p>
        </p:txBody>
      </p:sp>
      <p:sp>
        <p:nvSpPr>
          <p:cNvPr id="214" name="Google Shape;214;p21"/>
          <p:cNvSpPr/>
          <p:nvPr/>
        </p:nvSpPr>
        <p:spPr>
          <a:xfrm>
            <a:off x="1962275" y="2571750"/>
            <a:ext cx="6504300" cy="1359000"/>
          </a:xfrm>
          <a:prstGeom prst="rect">
            <a:avLst/>
          </a:prstGeom>
          <a:noFill/>
          <a:ln cap="flat" cmpd="sng" w="28575">
            <a:solidFill>
              <a:srgbClr val="E06666"/>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5" name="Google Shape;215;p21"/>
          <p:cNvSpPr/>
          <p:nvPr/>
        </p:nvSpPr>
        <p:spPr>
          <a:xfrm>
            <a:off x="398325" y="4097475"/>
            <a:ext cx="1563900" cy="831300"/>
          </a:xfrm>
          <a:prstGeom prst="rect">
            <a:avLst/>
          </a:prstGeom>
          <a:solidFill>
            <a:srgbClr val="F1C232"/>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latin typeface="Times New Roman"/>
                <a:ea typeface="Times New Roman"/>
                <a:cs typeface="Times New Roman"/>
                <a:sym typeface="Times New Roman"/>
              </a:rPr>
              <a:t>Hyper-</a:t>
            </a:r>
            <a:endParaRPr>
              <a:latin typeface="Times New Roman"/>
              <a:ea typeface="Times New Roman"/>
              <a:cs typeface="Times New Roman"/>
              <a:sym typeface="Times New Roman"/>
            </a:endParaRPr>
          </a:p>
          <a:p>
            <a:pPr indent="0" lvl="0" marL="0" rtl="0" algn="ctr">
              <a:spcBef>
                <a:spcPts val="0"/>
              </a:spcBef>
              <a:spcAft>
                <a:spcPts val="0"/>
              </a:spcAft>
              <a:buNone/>
            </a:pPr>
            <a:r>
              <a:rPr lang="en">
                <a:latin typeface="Times New Roman"/>
                <a:ea typeface="Times New Roman"/>
                <a:cs typeface="Times New Roman"/>
                <a:sym typeface="Times New Roman"/>
              </a:rPr>
              <a:t>parameters</a:t>
            </a:r>
            <a:endParaRPr>
              <a:latin typeface="Times New Roman"/>
              <a:ea typeface="Times New Roman"/>
              <a:cs typeface="Times New Roman"/>
              <a:sym typeface="Times New Roman"/>
            </a:endParaRPr>
          </a:p>
        </p:txBody>
      </p:sp>
      <p:sp>
        <p:nvSpPr>
          <p:cNvPr id="216" name="Google Shape;216;p21"/>
          <p:cNvSpPr txBox="1"/>
          <p:nvPr/>
        </p:nvSpPr>
        <p:spPr>
          <a:xfrm>
            <a:off x="2091775" y="4313025"/>
            <a:ext cx="16536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C, where c=</a:t>
            </a:r>
            <a:endParaRPr/>
          </a:p>
        </p:txBody>
      </p:sp>
      <p:pic>
        <p:nvPicPr>
          <p:cNvPr id="217" name="Google Shape;217;p21"/>
          <p:cNvPicPr preferRelativeResize="0"/>
          <p:nvPr/>
        </p:nvPicPr>
        <p:blipFill>
          <a:blip r:embed="rId5">
            <a:alphaModFix/>
          </a:blip>
          <a:stretch>
            <a:fillRect/>
          </a:stretch>
        </p:blipFill>
        <p:spPr>
          <a:xfrm>
            <a:off x="3173875" y="4235075"/>
            <a:ext cx="519469" cy="554100"/>
          </a:xfrm>
          <a:prstGeom prst="rect">
            <a:avLst/>
          </a:prstGeom>
          <a:noFill/>
          <a:ln>
            <a:noFill/>
          </a:ln>
        </p:spPr>
      </p:pic>
      <p:sp>
        <p:nvSpPr>
          <p:cNvPr id="218" name="Google Shape;218;p21"/>
          <p:cNvSpPr/>
          <p:nvPr/>
        </p:nvSpPr>
        <p:spPr>
          <a:xfrm>
            <a:off x="1962275" y="4097475"/>
            <a:ext cx="6504300" cy="831300"/>
          </a:xfrm>
          <a:prstGeom prst="rect">
            <a:avLst/>
          </a:prstGeom>
          <a:noFill/>
          <a:ln cap="flat" cmpd="sng" w="28575">
            <a:solidFill>
              <a:srgbClr val="F1C23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19" name="Google Shape;219;p21"/>
          <p:cNvSpPr/>
          <p:nvPr/>
        </p:nvSpPr>
        <p:spPr>
          <a:xfrm>
            <a:off x="4228400" y="4096475"/>
            <a:ext cx="1782900" cy="831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 of groups g</a:t>
            </a:r>
            <a:endParaRPr/>
          </a:p>
        </p:txBody>
      </p:sp>
      <p:sp>
        <p:nvSpPr>
          <p:cNvPr id="220" name="Google Shape;220;p21"/>
          <p:cNvSpPr/>
          <p:nvPr/>
        </p:nvSpPr>
        <p:spPr>
          <a:xfrm>
            <a:off x="6494325" y="4096475"/>
            <a:ext cx="1966500" cy="8313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Maximum number of hash functions used</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