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0ffeb6035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0ffeb6035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5d22b2b8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5d22b2b8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96cbba476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96cbba476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5d22b2b8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5d22b2b8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7437065a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7437065a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5729bb90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5729bb9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701671a6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701671a6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701671a6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701671a6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701671a6e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701671a6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7437065a5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7437065a5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01671a6e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01671a6e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88450" y="4960350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Senior Thesis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7" name="Google Shape;17;p2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YS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XD_Title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2988450" y="4960350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Senior Thesis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YS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XD1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11700" y="10733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A100B"/>
              </a:buClr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8A100B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832304" y="4960346"/>
            <a:ext cx="299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YS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Senior Thesis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N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/>
          <p:nvPr>
            <p:ph idx="3" type="sldNum"/>
          </p:nvPr>
        </p:nvSpPr>
        <p:spPr>
          <a:xfrm>
            <a:off x="8832304" y="4960346"/>
            <a:ext cx="299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Haochen Pan (BC)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YS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5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Senior Thesis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D">
  <p:cSld name="TITLE_AND_TWO_COLUMNS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●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●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●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●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Times New Roman"/>
              <a:buChar char="○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Times New Roman"/>
              <a:buChar char="■"/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6"/>
          <p:cNvSpPr txBox="1"/>
          <p:nvPr>
            <p:ph idx="3" type="sldNum"/>
          </p:nvPr>
        </p:nvSpPr>
        <p:spPr>
          <a:xfrm>
            <a:off x="8832304" y="4960346"/>
            <a:ext cx="299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Haochen Pan (BC)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AD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TC Presentation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L">
  <p:cSld name="TITLE_AND_TWO_COLUMNS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7"/>
          <p:cNvSpPr txBox="1"/>
          <p:nvPr>
            <p:ph idx="3" type="sldNum"/>
          </p:nvPr>
        </p:nvSpPr>
        <p:spPr>
          <a:xfrm>
            <a:off x="8832304" y="4960346"/>
            <a:ext cx="299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Haochen Pan (BC)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JL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65" name="Google Shape;6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TC Presentation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al">
  <p:cSld name="TITLE_AND_TWO_COLUMNS_1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8"/>
          <p:cNvSpPr txBox="1"/>
          <p:nvPr>
            <p:ph idx="3" type="sldNum"/>
          </p:nvPr>
        </p:nvSpPr>
        <p:spPr>
          <a:xfrm>
            <a:off x="8832304" y="4960346"/>
            <a:ext cx="299400" cy="1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Haochen Pan (BC)</a:t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/>
          <p:nvPr/>
        </p:nvSpPr>
        <p:spPr>
          <a:xfrm>
            <a:off x="0" y="4960350"/>
            <a:ext cx="9144000" cy="183300"/>
          </a:xfrm>
          <a:prstGeom prst="rect">
            <a:avLst/>
          </a:prstGeom>
          <a:solidFill>
            <a:srgbClr val="8A10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311700" y="4868100"/>
            <a:ext cx="22914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51950" y="0"/>
            <a:ext cx="992050" cy="99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8"/>
          <p:cNvSpPr/>
          <p:nvPr/>
        </p:nvSpPr>
        <p:spPr>
          <a:xfrm>
            <a:off x="2988450" y="4960375"/>
            <a:ext cx="3167100" cy="183300"/>
          </a:xfrm>
          <a:prstGeom prst="rect">
            <a:avLst/>
          </a:prstGeom>
          <a:solidFill>
            <a:srgbClr val="B29D6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FFFFFF"/>
                </a:solidFill>
              </a:rPr>
              <a:t>TC Presentation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type="ctrTitle"/>
          </p:nvPr>
        </p:nvSpPr>
        <p:spPr>
          <a:xfrm>
            <a:off x="420600" y="744575"/>
            <a:ext cx="8302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A</a:t>
            </a:r>
            <a:r>
              <a:rPr lang="en" sz="4800"/>
              <a:t>ssisting</a:t>
            </a:r>
            <a:r>
              <a:rPr lang="en" sz="4800"/>
              <a:t> Federated Learning with Vehicular Clouds</a:t>
            </a:r>
            <a:endParaRPr sz="4800"/>
          </a:p>
        </p:txBody>
      </p:sp>
      <p:sp>
        <p:nvSpPr>
          <p:cNvPr id="83" name="Google Shape;83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Yicheng Shen</a:t>
            </a:r>
            <a:endParaRPr sz="2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Prof. Lewis Tseng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May 1 2021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 txBox="1"/>
          <p:nvPr>
            <p:ph type="title"/>
          </p:nvPr>
        </p:nvSpPr>
        <p:spPr>
          <a:xfrm>
            <a:off x="480675" y="47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Special Acknowledgments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18"/>
          <p:cNvSpPr txBox="1"/>
          <p:nvPr>
            <p:ph idx="1" type="body"/>
          </p:nvPr>
        </p:nvSpPr>
        <p:spPr>
          <a:xfrm>
            <a:off x="895725" y="1325525"/>
            <a:ext cx="7690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Anran Du</a:t>
            </a:r>
            <a:endParaRPr b="1"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research teammate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Lewis Tseng</a:t>
            </a:r>
            <a:endParaRPr b="1" sz="2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 of my thesis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b="1" sz="5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Background Knowledge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0"/>
          <p:cNvSpPr txBox="1"/>
          <p:nvPr>
            <p:ph idx="1" type="body"/>
          </p:nvPr>
        </p:nvSpPr>
        <p:spPr>
          <a:xfrm>
            <a:off x="311700" y="1446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Federated Learning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on-device data to train deep learning models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Vehicular</a:t>
            </a: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Clouds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1800"/>
              <a:buFont typeface="Times New Roman"/>
              <a:buChar char="○"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edge servers formed by vehicles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Google Shape;9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3400" y="1351550"/>
            <a:ext cx="2960600" cy="296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0"/>
          <p:cNvSpPr txBox="1"/>
          <p:nvPr/>
        </p:nvSpPr>
        <p:spPr>
          <a:xfrm>
            <a:off x="6875750" y="4312150"/>
            <a:ext cx="15759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https://federated.withgoogle.com</a:t>
            </a:r>
            <a:endParaRPr sz="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230900" y="337325"/>
            <a:ext cx="520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Federated Learning?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311700" y="1230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from traditional centralized ML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Decentralized design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Real-time training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Utilize local data → Privacy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Adoptions in various applications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2000"/>
              <a:buFont typeface="Times New Roman"/>
              <a:buChar char="○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Gboard on Android, </a:t>
            </a:r>
            <a:r>
              <a:rPr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Scene understanding in AR, </a:t>
            </a: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etc.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oogle AI Blog: Federated Learning: Collaborative Machine Learning without  Centralized Training Data" id="98" name="Google Shape;98;p11"/>
          <p:cNvPicPr preferRelativeResize="0"/>
          <p:nvPr/>
        </p:nvPicPr>
        <p:blipFill rotWithShape="1">
          <a:blip r:embed="rId3">
            <a:alphaModFix/>
          </a:blip>
          <a:srcRect b="8941" l="9673" r="0" t="0"/>
          <a:stretch/>
        </p:blipFill>
        <p:spPr>
          <a:xfrm>
            <a:off x="5906400" y="1802050"/>
            <a:ext cx="3461299" cy="19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5633150" y="3669125"/>
            <a:ext cx="356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/>
              <a:t>McMahan and Ramage, Google.  (2017) https://ai.googleblog.com/2017/04/federated-learning-collaborative.html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Why </a:t>
            </a: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Vehicular</a:t>
            </a: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 Clouds?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12"/>
          <p:cNvSpPr txBox="1"/>
          <p:nvPr>
            <p:ph idx="1" type="body"/>
          </p:nvPr>
        </p:nvSpPr>
        <p:spPr>
          <a:xfrm>
            <a:off x="370050" y="13109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Vehicles as an emerging computational resource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nearby vehicles form a </a:t>
            </a:r>
            <a:r>
              <a:rPr b="1"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virtual edge server</a:t>
            </a:r>
            <a:endParaRPr b="1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Times New Roman"/>
              <a:buChar char="●"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Leverage on-board units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2200"/>
              <a:buFont typeface="Times New Roman"/>
              <a:buChar char="○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Communication, storage, and computation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6" name="Google Shape;106;p12"/>
          <p:cNvGrpSpPr/>
          <p:nvPr/>
        </p:nvGrpSpPr>
        <p:grpSpPr>
          <a:xfrm>
            <a:off x="6155934" y="2999894"/>
            <a:ext cx="2837132" cy="1805808"/>
            <a:chOff x="5639213" y="1475199"/>
            <a:chExt cx="2064420" cy="1240594"/>
          </a:xfrm>
        </p:grpSpPr>
        <p:sp>
          <p:nvSpPr>
            <p:cNvPr id="107" name="Google Shape;107;p12"/>
            <p:cNvSpPr/>
            <p:nvPr/>
          </p:nvSpPr>
          <p:spPr>
            <a:xfrm>
              <a:off x="5639213" y="1517425"/>
              <a:ext cx="2064420" cy="1198368"/>
            </a:xfrm>
            <a:prstGeom prst="cloud">
              <a:avLst/>
            </a:prstGeom>
            <a:noFill/>
            <a:ln cap="flat" cmpd="sng" w="19050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08" name="Google Shape;108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139213" y="1649850"/>
              <a:ext cx="333225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34113" y="14751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62175" y="19719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07975" y="20913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963475" y="17874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type="title"/>
          </p:nvPr>
        </p:nvSpPr>
        <p:spPr>
          <a:xfrm>
            <a:off x="311700" y="39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VC-SGD</a:t>
            </a: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: Core Tasks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3"/>
          <p:cNvSpPr txBox="1"/>
          <p:nvPr>
            <p:ph idx="1" type="body"/>
          </p:nvPr>
        </p:nvSpPr>
        <p:spPr>
          <a:xfrm>
            <a:off x="421650" y="1136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Integration of edge-based FL and VC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Customized simulator 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2100"/>
              <a:buFont typeface="Times New Roman"/>
              <a:buChar char="○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SUMO: simulate vehicle mobility 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2100"/>
              <a:buFont typeface="Times New Roman"/>
              <a:buChar char="○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MXNet: perform real ML training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Times New Roman"/>
              <a:buChar char="●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Investigation of  “data collection” problem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29D6C"/>
              </a:buClr>
              <a:buSzPts val="2100"/>
              <a:buFont typeface="Times New Roman"/>
              <a:buChar char="○"/>
            </a:pPr>
            <a:r>
              <a:rPr lang="en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 using real-time location-specific data</a:t>
            </a:r>
            <a:endParaRPr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type="title"/>
          </p:nvPr>
        </p:nvSpPr>
        <p:spPr>
          <a:xfrm>
            <a:off x="387075" y="213200"/>
            <a:ext cx="5079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VC-SGD </a:t>
            </a: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Architecture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500" y="710475"/>
            <a:ext cx="6776999" cy="39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/>
          <p:nvPr/>
        </p:nvSpPr>
        <p:spPr>
          <a:xfrm>
            <a:off x="472375" y="164150"/>
            <a:ext cx="68226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Real-time Location-Specific Data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938" y="744650"/>
            <a:ext cx="5749070" cy="419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8859" y="2507013"/>
            <a:ext cx="470040" cy="5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984" y="3087488"/>
            <a:ext cx="470040" cy="58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1134" y="1438438"/>
            <a:ext cx="470040" cy="580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5"/>
          <p:cNvGrpSpPr/>
          <p:nvPr/>
        </p:nvGrpSpPr>
        <p:grpSpPr>
          <a:xfrm>
            <a:off x="5277780" y="2041531"/>
            <a:ext cx="924654" cy="580474"/>
            <a:chOff x="5639213" y="1475199"/>
            <a:chExt cx="2064420" cy="1240594"/>
          </a:xfrm>
        </p:grpSpPr>
        <p:sp>
          <p:nvSpPr>
            <p:cNvPr id="135" name="Google Shape;135;p15"/>
            <p:cNvSpPr/>
            <p:nvPr/>
          </p:nvSpPr>
          <p:spPr>
            <a:xfrm>
              <a:off x="5639213" y="1517425"/>
              <a:ext cx="2064420" cy="1198368"/>
            </a:xfrm>
            <a:prstGeom prst="cloud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139213" y="1649850"/>
              <a:ext cx="333225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34113" y="14751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2175" y="19719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7975" y="20913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963475" y="17874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15"/>
          <p:cNvGrpSpPr/>
          <p:nvPr/>
        </p:nvGrpSpPr>
        <p:grpSpPr>
          <a:xfrm>
            <a:off x="2198680" y="2446968"/>
            <a:ext cx="924654" cy="580474"/>
            <a:chOff x="5639213" y="1475199"/>
            <a:chExt cx="2064420" cy="1240594"/>
          </a:xfrm>
        </p:grpSpPr>
        <p:sp>
          <p:nvSpPr>
            <p:cNvPr id="142" name="Google Shape;142;p15"/>
            <p:cNvSpPr/>
            <p:nvPr/>
          </p:nvSpPr>
          <p:spPr>
            <a:xfrm>
              <a:off x="5639213" y="1517425"/>
              <a:ext cx="2064420" cy="1198368"/>
            </a:xfrm>
            <a:prstGeom prst="cloud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3" name="Google Shape;14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139213" y="1649850"/>
              <a:ext cx="333225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34113" y="14751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2175" y="19719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7975" y="20913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963475" y="17874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15"/>
          <p:cNvGrpSpPr/>
          <p:nvPr/>
        </p:nvGrpSpPr>
        <p:grpSpPr>
          <a:xfrm>
            <a:off x="4864480" y="3918893"/>
            <a:ext cx="924654" cy="580474"/>
            <a:chOff x="5639213" y="1475199"/>
            <a:chExt cx="2064420" cy="1240594"/>
          </a:xfrm>
        </p:grpSpPr>
        <p:sp>
          <p:nvSpPr>
            <p:cNvPr id="149" name="Google Shape;149;p15"/>
            <p:cNvSpPr/>
            <p:nvPr/>
          </p:nvSpPr>
          <p:spPr>
            <a:xfrm>
              <a:off x="5639213" y="1517425"/>
              <a:ext cx="2064420" cy="1198368"/>
            </a:xfrm>
            <a:prstGeom prst="cloud">
              <a:avLst/>
            </a:prstGeom>
            <a:noFill/>
            <a:ln cap="flat" cmpd="sng" w="19050">
              <a:solidFill>
                <a:srgbClr val="3D85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0" name="Google Shape;150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139213" y="1649850"/>
              <a:ext cx="333225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534113" y="14751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2175" y="19719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607975" y="2091374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6963475" y="1787499"/>
              <a:ext cx="493500" cy="493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" name="Google Shape;155;p15"/>
          <p:cNvGrpSpPr/>
          <p:nvPr/>
        </p:nvGrpSpPr>
        <p:grpSpPr>
          <a:xfrm>
            <a:off x="6757100" y="2375363"/>
            <a:ext cx="2085300" cy="933600"/>
            <a:chOff x="7279900" y="876700"/>
            <a:chExt cx="2085300" cy="933600"/>
          </a:xfrm>
        </p:grpSpPr>
        <p:sp>
          <p:nvSpPr>
            <p:cNvPr id="156" name="Google Shape;156;p15"/>
            <p:cNvSpPr/>
            <p:nvPr/>
          </p:nvSpPr>
          <p:spPr>
            <a:xfrm>
              <a:off x="7279900" y="876700"/>
              <a:ext cx="2085300" cy="9336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Google Shape;157;p15"/>
            <p:cNvGrpSpPr/>
            <p:nvPr/>
          </p:nvGrpSpPr>
          <p:grpSpPr>
            <a:xfrm>
              <a:off x="7372552" y="938715"/>
              <a:ext cx="1992598" cy="804810"/>
              <a:chOff x="7498202" y="3918890"/>
              <a:chExt cx="1992598" cy="804810"/>
            </a:xfrm>
          </p:grpSpPr>
          <p:pic>
            <p:nvPicPr>
              <p:cNvPr id="158" name="Google Shape;158;p1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7656875" y="3918890"/>
                <a:ext cx="315288" cy="38935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59" name="Google Shape;159;p15"/>
              <p:cNvGrpSpPr/>
              <p:nvPr/>
            </p:nvGrpSpPr>
            <p:grpSpPr>
              <a:xfrm>
                <a:off x="7498202" y="4385003"/>
                <a:ext cx="542117" cy="338682"/>
                <a:chOff x="5639213" y="1475199"/>
                <a:chExt cx="2064420" cy="1240594"/>
              </a:xfrm>
            </p:grpSpPr>
            <p:sp>
              <p:nvSpPr>
                <p:cNvPr id="160" name="Google Shape;160;p15"/>
                <p:cNvSpPr/>
                <p:nvPr/>
              </p:nvSpPr>
              <p:spPr>
                <a:xfrm>
                  <a:off x="5639213" y="1517425"/>
                  <a:ext cx="2064420" cy="1198368"/>
                </a:xfrm>
                <a:prstGeom prst="cloud">
                  <a:avLst/>
                </a:prstGeom>
                <a:noFill/>
                <a:ln cap="flat" cmpd="sng" w="19050">
                  <a:solidFill>
                    <a:srgbClr val="3D85C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161" name="Google Shape;161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 flipH="1">
                  <a:off x="6139213" y="1649850"/>
                  <a:ext cx="333225" cy="49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2" name="Google Shape;162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534113" y="1475199"/>
                  <a:ext cx="493500" cy="49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3" name="Google Shape;163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062175" y="1971974"/>
                  <a:ext cx="493500" cy="49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4" name="Google Shape;164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6607975" y="2091374"/>
                  <a:ext cx="493500" cy="49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65" name="Google Shape;165;p1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 flipH="1">
                  <a:off x="6963475" y="1787499"/>
                  <a:ext cx="493500" cy="493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6" name="Google Shape;166;p15"/>
              <p:cNvSpPr txBox="1"/>
              <p:nvPr/>
            </p:nvSpPr>
            <p:spPr>
              <a:xfrm>
                <a:off x="8040000" y="3944225"/>
                <a:ext cx="1450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Physical </a:t>
                </a:r>
                <a:r>
                  <a:rPr lang="en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Roadside Unit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67" name="Google Shape;167;p15"/>
              <p:cNvSpPr txBox="1"/>
              <p:nvPr/>
            </p:nvSpPr>
            <p:spPr>
              <a:xfrm>
                <a:off x="8040000" y="4385000"/>
                <a:ext cx="14508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>
                    <a:latin typeface="Times New Roman"/>
                    <a:ea typeface="Times New Roman"/>
                    <a:cs typeface="Times New Roman"/>
                    <a:sym typeface="Times New Roman"/>
                  </a:rPr>
                  <a:t>Virtual Vehicular Cloud</a:t>
                </a:r>
                <a:endParaRPr sz="10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"/>
          <p:cNvSpPr txBox="1"/>
          <p:nvPr>
            <p:ph type="title"/>
          </p:nvPr>
        </p:nvSpPr>
        <p:spPr>
          <a:xfrm>
            <a:off x="311700" y="368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Experimental Results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50" y="2250102"/>
            <a:ext cx="3703323" cy="257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7575" y="2230925"/>
            <a:ext cx="3908926" cy="26182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 txBox="1"/>
          <p:nvPr/>
        </p:nvSpPr>
        <p:spPr>
          <a:xfrm>
            <a:off x="469225" y="997575"/>
            <a:ext cx="81255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100B"/>
              </a:buClr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More VCs → higher accuracy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A100B"/>
              </a:buClr>
              <a:buSzPts val="1800"/>
              <a:buFont typeface="Times New Roman"/>
              <a:buChar char="●"/>
            </a:pP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VC-SGD has better performance with more location-specific data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7"/>
          <p:cNvSpPr txBox="1"/>
          <p:nvPr>
            <p:ph type="title"/>
          </p:nvPr>
        </p:nvSpPr>
        <p:spPr>
          <a:xfrm>
            <a:off x="381925" y="11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Times New Roman"/>
                <a:ea typeface="Times New Roman"/>
                <a:cs typeface="Times New Roman"/>
                <a:sym typeface="Times New Roman"/>
              </a:rPr>
              <a:t>Summary and Future Work</a:t>
            </a:r>
            <a:endParaRPr b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17"/>
          <p:cNvSpPr txBox="1"/>
          <p:nvPr>
            <p:ph idx="1" type="body"/>
          </p:nvPr>
        </p:nvSpPr>
        <p:spPr>
          <a:xfrm>
            <a:off x="525400" y="825525"/>
            <a:ext cx="8520600" cy="40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Summary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 using r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eal-time location-specific data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VC-SGD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Customized simulator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Work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Extensive evaluation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Advanced problems and integration with pervasive systems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Robustness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C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