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5143500" cx="9144000"/>
  <p:notesSz cx="6858000" cy="9144000"/>
  <p:embeddedFontLst>
    <p:embeddedFont>
      <p:font typeface="Old Standard TT"/>
      <p:regular r:id="rId35"/>
      <p:bold r:id="rId36"/>
      <p:italic r:id="rId3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OldStandardTT-regular.fntdata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OldStandardTT-italic.fntdata"/><Relationship Id="rId14" Type="http://schemas.openxmlformats.org/officeDocument/2006/relationships/slide" Target="slides/slide9.xml"/><Relationship Id="rId36" Type="http://schemas.openxmlformats.org/officeDocument/2006/relationships/font" Target="fonts/OldStandardTT-bold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6f90357f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6f90357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754a0a2d99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754a0a2d99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c6f90357f_0_1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c6f90357f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754a0a2d99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754a0a2d9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754a0a2d99_0_2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754a0a2d99_0_2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754a0a2d99_0_3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754a0a2d99_0_3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754a0a2d99_0_3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754a0a2d99_0_3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754a0a2d99_0_2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754a0a2d99_0_2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754a0a2d99_0_4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754a0a2d99_0_4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754a0a2d99_0_4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754a0a2d99_0_4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754a0a2d99_0_4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754a0a2d99_0_4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c6f90357f_0_1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c6f90357f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754a0a2d99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754a0a2d99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754a0a2d99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754a0a2d9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754a0a2d99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754a0a2d99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754a0a2d99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754a0a2d99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754a0a2d99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754a0a2d99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754a0a2d99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754a0a2d99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754a0a2d99_0_3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754a0a2d99_0_3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c6f90357f_0_4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c6f90357f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8472bc7a88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8472bc7a88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754a0a2d99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754a0a2d99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754a0a2d99_0_2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754a0a2d99_0_2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754a0a2d9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754a0a2d9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754a0a2d99_0_2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754a0a2d99_0_2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Property 1 (Non-faulty Broadcast Termination). If a non-faulty source 𝑠 with a message 𝑚 of index h performs Reliable-Broadcast(𝑚, h), then all non-faulty nodes will eventually Reliable-Accept(𝑠, 𝑚, h).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54a0a2d99_0_2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754a0a2d99_0_2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Property 2 (Validity). If a non-faulty source 𝑠 does not perform Reliable-Broadcast(𝑚, h) then no non-faulty node will ever perform Reliable-Accept(𝑠, 𝑚, h).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54a0a2d99_0_3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754a0a2d99_0_3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Property 3 (Agreement). If a non-faulty node performs Reliable- Accept(𝑠, 𝑚, h) and another non-faulty node will eventually perform Reliable-Accept(𝑠,𝑚′,h) then 𝑚 =𝑚′.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754a0a2d99_0_3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754a0a2d99_0_3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Property 4:</a:t>
            </a: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non-faulty node reliably accepts at most one message of index h from a source 𝑠.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754a0a2d99_0_2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754a0a2d99_0_2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Property 5 (Eventual Termination). If a non-faulty node performs Reliable-Accept(𝑠, 𝑚, h), then all non-faulty nodes eventually perform Reliable-Accept(𝑠, 𝑚, h). 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Reliable Broadcast + Benchmark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Yingjian Wu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April 30th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Advisor: Prof. Lewis Tseng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2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Hash and Erasure Code</a:t>
            </a:r>
            <a:endParaRPr b="1"/>
          </a:p>
        </p:txBody>
      </p:sp>
      <p:sp>
        <p:nvSpPr>
          <p:cNvPr id="169" name="Google Shape;169;p22"/>
          <p:cNvSpPr txBox="1"/>
          <p:nvPr>
            <p:ph idx="1" type="body"/>
          </p:nvPr>
        </p:nvSpPr>
        <p:spPr>
          <a:xfrm>
            <a:off x="311700" y="1171675"/>
            <a:ext cx="8433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Hash:</a:t>
            </a:r>
            <a:endParaRPr b="1" sz="1800"/>
          </a:p>
          <a:p>
            <a:pPr indent="-304800" lvl="0" marL="457200" rtl="0" algn="l"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AutoNum type="arabicPeriod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Assume 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probability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 of 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Hash Collision is small.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Hash Collision: H(m) = H(m’), where m ≠ m’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AutoNum type="arabicPeriod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widely used technique in Blockchain systems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800"/>
              <a:t>Erasure Code:</a:t>
            </a:r>
            <a:endParaRPr b="1" sz="1800"/>
          </a:p>
          <a:p>
            <a:pPr indent="-304800" lvl="0" marL="457200" rtl="0" algn="l">
              <a:spcBef>
                <a:spcPts val="1600"/>
              </a:spcBef>
              <a:spcAft>
                <a:spcPts val="0"/>
              </a:spcAft>
              <a:buSzPts val="1200"/>
              <a:buAutoNum type="arabicPeriod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linear [n,k] MDS (Maximum Distance Separable) erasure code over a finite field F𝑞 to encode the message.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AutoNum type="alphaLcPeriod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n = the total number of codes we need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AutoNum type="alphaLcPeriod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k represents the total number of elements needed to decode back a message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AutoNum type="alphaLcPeriod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size of individual codeWord = L / k, where L is the size of the original data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	</a:t>
            </a:r>
            <a:endParaRPr b="1" sz="1800"/>
          </a:p>
          <a:p>
            <a:pPr indent="0" lvl="0" marL="0" rtl="0" algn="l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/>
          </a:p>
        </p:txBody>
      </p:sp>
      <p:sp>
        <p:nvSpPr>
          <p:cNvPr id="170" name="Google Shape;170;p22"/>
          <p:cNvSpPr/>
          <p:nvPr/>
        </p:nvSpPr>
        <p:spPr>
          <a:xfrm>
            <a:off x="5293275" y="1330525"/>
            <a:ext cx="2385000" cy="219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“123456789”</a:t>
            </a:r>
            <a:endParaRPr/>
          </a:p>
        </p:txBody>
      </p:sp>
      <p:sp>
        <p:nvSpPr>
          <p:cNvPr id="171" name="Google Shape;171;p22"/>
          <p:cNvSpPr txBox="1"/>
          <p:nvPr/>
        </p:nvSpPr>
        <p:spPr>
          <a:xfrm>
            <a:off x="5334250" y="802300"/>
            <a:ext cx="2385000" cy="3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Erasure Code [5,3]:</a:t>
            </a:r>
            <a:endParaRPr b="1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72" name="Google Shape;172;p22"/>
          <p:cNvSpPr/>
          <p:nvPr/>
        </p:nvSpPr>
        <p:spPr>
          <a:xfrm>
            <a:off x="4572000" y="2088900"/>
            <a:ext cx="615600" cy="219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“abc”</a:t>
            </a:r>
            <a:endParaRPr/>
          </a:p>
        </p:txBody>
      </p:sp>
      <p:sp>
        <p:nvSpPr>
          <p:cNvPr id="173" name="Google Shape;173;p22"/>
          <p:cNvSpPr/>
          <p:nvPr/>
        </p:nvSpPr>
        <p:spPr>
          <a:xfrm>
            <a:off x="5293263" y="2088900"/>
            <a:ext cx="615600" cy="219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“def”</a:t>
            </a:r>
            <a:endParaRPr/>
          </a:p>
        </p:txBody>
      </p:sp>
      <p:sp>
        <p:nvSpPr>
          <p:cNvPr id="174" name="Google Shape;174;p22"/>
          <p:cNvSpPr/>
          <p:nvPr/>
        </p:nvSpPr>
        <p:spPr>
          <a:xfrm>
            <a:off x="6014513" y="2088900"/>
            <a:ext cx="615600" cy="219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“cfg”</a:t>
            </a:r>
            <a:endParaRPr/>
          </a:p>
        </p:txBody>
      </p:sp>
      <p:sp>
        <p:nvSpPr>
          <p:cNvPr id="175" name="Google Shape;175;p22"/>
          <p:cNvSpPr/>
          <p:nvPr/>
        </p:nvSpPr>
        <p:spPr>
          <a:xfrm>
            <a:off x="6798850" y="2088900"/>
            <a:ext cx="615600" cy="219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“kdl”</a:t>
            </a:r>
            <a:endParaRPr/>
          </a:p>
        </p:txBody>
      </p:sp>
      <p:sp>
        <p:nvSpPr>
          <p:cNvPr id="176" name="Google Shape;176;p22"/>
          <p:cNvSpPr/>
          <p:nvPr/>
        </p:nvSpPr>
        <p:spPr>
          <a:xfrm>
            <a:off x="7841500" y="2088900"/>
            <a:ext cx="615600" cy="219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“ssd’</a:t>
            </a:r>
            <a:endParaRPr/>
          </a:p>
        </p:txBody>
      </p:sp>
      <p:cxnSp>
        <p:nvCxnSpPr>
          <p:cNvPr id="177" name="Google Shape;177;p22"/>
          <p:cNvCxnSpPr>
            <a:stCxn id="170" idx="2"/>
            <a:endCxn id="172" idx="0"/>
          </p:cNvCxnSpPr>
          <p:nvPr/>
        </p:nvCxnSpPr>
        <p:spPr>
          <a:xfrm flipH="1">
            <a:off x="4879875" y="1550425"/>
            <a:ext cx="1605900" cy="538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8" name="Google Shape;178;p22"/>
          <p:cNvCxnSpPr>
            <a:stCxn id="170" idx="2"/>
            <a:endCxn id="173" idx="0"/>
          </p:cNvCxnSpPr>
          <p:nvPr/>
        </p:nvCxnSpPr>
        <p:spPr>
          <a:xfrm flipH="1">
            <a:off x="5601075" y="1550425"/>
            <a:ext cx="884700" cy="538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9" name="Google Shape;179;p22"/>
          <p:cNvCxnSpPr>
            <a:stCxn id="170" idx="2"/>
            <a:endCxn id="174" idx="0"/>
          </p:cNvCxnSpPr>
          <p:nvPr/>
        </p:nvCxnSpPr>
        <p:spPr>
          <a:xfrm flipH="1">
            <a:off x="6322275" y="1550425"/>
            <a:ext cx="163500" cy="538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0" name="Google Shape;180;p22"/>
          <p:cNvCxnSpPr>
            <a:stCxn id="170" idx="2"/>
            <a:endCxn id="175" idx="0"/>
          </p:cNvCxnSpPr>
          <p:nvPr/>
        </p:nvCxnSpPr>
        <p:spPr>
          <a:xfrm>
            <a:off x="6485775" y="1550425"/>
            <a:ext cx="621000" cy="538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1" name="Google Shape;181;p22"/>
          <p:cNvCxnSpPr>
            <a:stCxn id="170" idx="2"/>
            <a:endCxn id="176" idx="0"/>
          </p:cNvCxnSpPr>
          <p:nvPr/>
        </p:nvCxnSpPr>
        <p:spPr>
          <a:xfrm>
            <a:off x="6485775" y="1550425"/>
            <a:ext cx="1663500" cy="538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2" name="Google Shape;182;p22"/>
          <p:cNvSpPr txBox="1"/>
          <p:nvPr/>
        </p:nvSpPr>
        <p:spPr>
          <a:xfrm>
            <a:off x="5869075" y="1671250"/>
            <a:ext cx="1494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encode</a:t>
            </a:r>
            <a:endParaRPr b="1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83" name="Google Shape;183;p22"/>
          <p:cNvSpPr/>
          <p:nvPr/>
        </p:nvSpPr>
        <p:spPr>
          <a:xfrm>
            <a:off x="5217075" y="2854525"/>
            <a:ext cx="2385000" cy="219900"/>
          </a:xfrm>
          <a:prstGeom prst="rect">
            <a:avLst/>
          </a:prstGeom>
          <a:solidFill>
            <a:srgbClr val="9900FF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“123456789”</a:t>
            </a:r>
            <a:endParaRPr/>
          </a:p>
        </p:txBody>
      </p:sp>
      <p:cxnSp>
        <p:nvCxnSpPr>
          <p:cNvPr id="184" name="Google Shape;184;p22"/>
          <p:cNvCxnSpPr>
            <a:stCxn id="172" idx="2"/>
            <a:endCxn id="183" idx="0"/>
          </p:cNvCxnSpPr>
          <p:nvPr/>
        </p:nvCxnSpPr>
        <p:spPr>
          <a:xfrm>
            <a:off x="4879800" y="2308800"/>
            <a:ext cx="1529700" cy="545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5" name="Google Shape;185;p22"/>
          <p:cNvCxnSpPr>
            <a:stCxn id="174" idx="2"/>
            <a:endCxn id="183" idx="0"/>
          </p:cNvCxnSpPr>
          <p:nvPr/>
        </p:nvCxnSpPr>
        <p:spPr>
          <a:xfrm>
            <a:off x="6322313" y="2308800"/>
            <a:ext cx="87300" cy="545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6" name="Google Shape;186;p22"/>
          <p:cNvCxnSpPr>
            <a:stCxn id="176" idx="2"/>
            <a:endCxn id="183" idx="0"/>
          </p:cNvCxnSpPr>
          <p:nvPr/>
        </p:nvCxnSpPr>
        <p:spPr>
          <a:xfrm flipH="1">
            <a:off x="6409600" y="2308800"/>
            <a:ext cx="1739700" cy="545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87" name="Google Shape;187;p22"/>
          <p:cNvSpPr txBox="1"/>
          <p:nvPr/>
        </p:nvSpPr>
        <p:spPr>
          <a:xfrm>
            <a:off x="6022950" y="2407600"/>
            <a:ext cx="1529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decode</a:t>
            </a:r>
            <a:endParaRPr b="1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3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Motivation</a:t>
            </a:r>
            <a:endParaRPr b="1"/>
          </a:p>
        </p:txBody>
      </p:sp>
      <p:sp>
        <p:nvSpPr>
          <p:cNvPr id="193" name="Google Shape;193;p23"/>
          <p:cNvSpPr txBox="1"/>
          <p:nvPr>
            <p:ph idx="1" type="body"/>
          </p:nvPr>
        </p:nvSpPr>
        <p:spPr>
          <a:xfrm>
            <a:off x="311700" y="1171675"/>
            <a:ext cx="8730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Times New Roman"/>
                <a:ea typeface="Times New Roman"/>
                <a:cs typeface="Times New Roman"/>
                <a:sym typeface="Times New Roman"/>
              </a:rPr>
              <a:t>Previous Algorithms</a:t>
            </a:r>
            <a:endParaRPr b="1"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AutoNum type="arabicPeriod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proposed to reduce computation, rounds and bits complexity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AutoNum type="arabicPeriod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performance are 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proved theoretically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AutoNum type="arabicPeriod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assume unlimited bandwidth (not practical in real world network systems)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800">
                <a:latin typeface="Times New Roman"/>
                <a:ea typeface="Times New Roman"/>
                <a:cs typeface="Times New Roman"/>
                <a:sym typeface="Times New Roman"/>
              </a:rPr>
              <a:t>Our Algorithms:</a:t>
            </a:r>
            <a:endParaRPr b="1"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AutoNum type="arabicPeriod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Use Hash and Erasure Code to achieve bandwidth efficiency.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AutoNum type="alphaLcPeriod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Crash Tolerant erasure based reliable Broadcast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AutoNum type="alphaLcPeriod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Byzantine Reliable Broadcast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AutoNum type="romanLcPeriod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Byzantine Reliable Broadcast using Hash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AutoNum type="romanLcPeriod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Byzantine Reliable Broadcast using Erasure Codes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AutoNum type="arabicPeriod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Practical for the real world network systems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Theoretical</a:t>
            </a:r>
            <a:r>
              <a:rPr b="1" lang="en"/>
              <a:t> Comparison of different algorithms</a:t>
            </a:r>
            <a:endParaRPr b="1"/>
          </a:p>
        </p:txBody>
      </p:sp>
      <p:sp>
        <p:nvSpPr>
          <p:cNvPr id="199" name="Google Shape;199;p24"/>
          <p:cNvSpPr txBox="1"/>
          <p:nvPr>
            <p:ph idx="1" type="body"/>
          </p:nvPr>
        </p:nvSpPr>
        <p:spPr>
          <a:xfrm>
            <a:off x="311700" y="1171675"/>
            <a:ext cx="80922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</a:t>
            </a:r>
            <a:r>
              <a:rPr lang="en"/>
              <a:t> = number of nodes in the system, </a:t>
            </a:r>
            <a:r>
              <a:rPr b="1" lang="en"/>
              <a:t>L</a:t>
            </a:r>
            <a:r>
              <a:rPr lang="en"/>
              <a:t> =  size of the message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00" name="Google Shape;20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125" y="1597750"/>
            <a:ext cx="8979150" cy="3545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EC-CRB</a:t>
            </a:r>
            <a:endParaRPr b="1"/>
          </a:p>
        </p:txBody>
      </p:sp>
      <p:sp>
        <p:nvSpPr>
          <p:cNvPr id="206" name="Google Shape;206;p25"/>
          <p:cNvSpPr txBox="1"/>
          <p:nvPr>
            <p:ph idx="1" type="body"/>
          </p:nvPr>
        </p:nvSpPr>
        <p:spPr>
          <a:xfrm>
            <a:off x="311700" y="1171675"/>
            <a:ext cx="8246100" cy="391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Crash </a:t>
            </a:r>
            <a:r>
              <a:rPr b="1" lang="en" sz="1800"/>
              <a:t>Failures</a:t>
            </a:r>
            <a:r>
              <a:rPr b="1" lang="en" sz="1800"/>
              <a:t> Algorithm:</a:t>
            </a:r>
            <a:endParaRPr b="1" sz="18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	Servers can only stop but no byzantine behaviors (more common in practical network systems)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800"/>
              <a:t>Heuristic idea:</a:t>
            </a:r>
            <a:endParaRPr b="1" sz="18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Source sends unique codes to individual servers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Once the individual servers receive the codes, they broadcast the unique code they receive from the source node</a:t>
            </a:r>
            <a:endParaRPr sz="18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EC-BRB: Source Broadcast (Round 1)</a:t>
            </a:r>
            <a:endParaRPr b="1"/>
          </a:p>
        </p:txBody>
      </p:sp>
      <p:sp>
        <p:nvSpPr>
          <p:cNvPr id="212" name="Google Shape;212;p26"/>
          <p:cNvSpPr/>
          <p:nvPr/>
        </p:nvSpPr>
        <p:spPr>
          <a:xfrm>
            <a:off x="3305275" y="1424725"/>
            <a:ext cx="964500" cy="452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 1</a:t>
            </a:r>
            <a:endParaRPr/>
          </a:p>
        </p:txBody>
      </p:sp>
      <p:sp>
        <p:nvSpPr>
          <p:cNvPr id="213" name="Google Shape;213;p26"/>
          <p:cNvSpPr/>
          <p:nvPr/>
        </p:nvSpPr>
        <p:spPr>
          <a:xfrm>
            <a:off x="1207375" y="3084000"/>
            <a:ext cx="964500" cy="452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 2</a:t>
            </a:r>
            <a:endParaRPr/>
          </a:p>
        </p:txBody>
      </p:sp>
      <p:sp>
        <p:nvSpPr>
          <p:cNvPr id="214" name="Google Shape;214;p26"/>
          <p:cNvSpPr/>
          <p:nvPr/>
        </p:nvSpPr>
        <p:spPr>
          <a:xfrm>
            <a:off x="3305275" y="3146000"/>
            <a:ext cx="964500" cy="452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 3</a:t>
            </a:r>
            <a:endParaRPr/>
          </a:p>
        </p:txBody>
      </p:sp>
      <p:sp>
        <p:nvSpPr>
          <p:cNvPr id="215" name="Google Shape;215;p26"/>
          <p:cNvSpPr/>
          <p:nvPr/>
        </p:nvSpPr>
        <p:spPr>
          <a:xfrm>
            <a:off x="5148800" y="3084000"/>
            <a:ext cx="964500" cy="452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 4</a:t>
            </a:r>
            <a:endParaRPr/>
          </a:p>
        </p:txBody>
      </p:sp>
      <p:cxnSp>
        <p:nvCxnSpPr>
          <p:cNvPr id="216" name="Google Shape;216;p26"/>
          <p:cNvCxnSpPr>
            <a:stCxn id="212" idx="2"/>
            <a:endCxn id="213" idx="0"/>
          </p:cNvCxnSpPr>
          <p:nvPr/>
        </p:nvCxnSpPr>
        <p:spPr>
          <a:xfrm flipH="1">
            <a:off x="1689625" y="1876825"/>
            <a:ext cx="2097900" cy="120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7" name="Google Shape;217;p26"/>
          <p:cNvCxnSpPr>
            <a:stCxn id="212" idx="2"/>
            <a:endCxn id="214" idx="0"/>
          </p:cNvCxnSpPr>
          <p:nvPr/>
        </p:nvCxnSpPr>
        <p:spPr>
          <a:xfrm>
            <a:off x="3787525" y="1876825"/>
            <a:ext cx="0" cy="1269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8" name="Google Shape;218;p26"/>
          <p:cNvCxnSpPr>
            <a:stCxn id="212" idx="2"/>
            <a:endCxn id="215" idx="0"/>
          </p:cNvCxnSpPr>
          <p:nvPr/>
        </p:nvCxnSpPr>
        <p:spPr>
          <a:xfrm>
            <a:off x="3787525" y="1876825"/>
            <a:ext cx="1843500" cy="120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9" name="Google Shape;219;p26"/>
          <p:cNvCxnSpPr>
            <a:stCxn id="212" idx="2"/>
            <a:endCxn id="212" idx="0"/>
          </p:cNvCxnSpPr>
          <p:nvPr/>
        </p:nvCxnSpPr>
        <p:spPr>
          <a:xfrm rot="-5400000">
            <a:off x="3561775" y="1650475"/>
            <a:ext cx="452100" cy="600"/>
          </a:xfrm>
          <a:prstGeom prst="curvedConnector5">
            <a:avLst>
              <a:gd fmla="val -52671" name="adj1"/>
              <a:gd fmla="val 120062500" name="adj2"/>
              <a:gd fmla="val 152671" name="adj3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0" name="Google Shape;220;p26"/>
          <p:cNvSpPr txBox="1"/>
          <p:nvPr/>
        </p:nvSpPr>
        <p:spPr>
          <a:xfrm>
            <a:off x="2310725" y="2260975"/>
            <a:ext cx="720300" cy="3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code2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221" name="Google Shape;221;p26"/>
          <p:cNvSpPr txBox="1"/>
          <p:nvPr/>
        </p:nvSpPr>
        <p:spPr>
          <a:xfrm>
            <a:off x="3529925" y="2413375"/>
            <a:ext cx="720300" cy="3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code3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222" name="Google Shape;222;p26"/>
          <p:cNvSpPr txBox="1"/>
          <p:nvPr/>
        </p:nvSpPr>
        <p:spPr>
          <a:xfrm>
            <a:off x="4572000" y="2413375"/>
            <a:ext cx="720300" cy="3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code4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223" name="Google Shape;223;p26"/>
          <p:cNvSpPr txBox="1"/>
          <p:nvPr/>
        </p:nvSpPr>
        <p:spPr>
          <a:xfrm>
            <a:off x="4349125" y="1239725"/>
            <a:ext cx="720300" cy="3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code1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224" name="Google Shape;224;p26"/>
          <p:cNvSpPr txBox="1"/>
          <p:nvPr/>
        </p:nvSpPr>
        <p:spPr>
          <a:xfrm>
            <a:off x="1778300" y="1477400"/>
            <a:ext cx="1356300" cy="3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ecnode(4,3)</a:t>
            </a:r>
            <a:endParaRPr b="1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7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EC-BRB: Server Echo </a:t>
            </a:r>
            <a:r>
              <a:rPr b="1" lang="en"/>
              <a:t>(Round 2)</a:t>
            </a:r>
            <a:endParaRPr b="1"/>
          </a:p>
        </p:txBody>
      </p:sp>
      <p:sp>
        <p:nvSpPr>
          <p:cNvPr id="230" name="Google Shape;230;p27"/>
          <p:cNvSpPr/>
          <p:nvPr/>
        </p:nvSpPr>
        <p:spPr>
          <a:xfrm>
            <a:off x="3305275" y="1424725"/>
            <a:ext cx="964500" cy="452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 1</a:t>
            </a:r>
            <a:endParaRPr/>
          </a:p>
        </p:txBody>
      </p:sp>
      <p:sp>
        <p:nvSpPr>
          <p:cNvPr id="231" name="Google Shape;231;p27"/>
          <p:cNvSpPr/>
          <p:nvPr/>
        </p:nvSpPr>
        <p:spPr>
          <a:xfrm>
            <a:off x="3527975" y="4471525"/>
            <a:ext cx="964500" cy="452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 3</a:t>
            </a:r>
            <a:endParaRPr/>
          </a:p>
        </p:txBody>
      </p:sp>
      <p:sp>
        <p:nvSpPr>
          <p:cNvPr id="232" name="Google Shape;232;p27"/>
          <p:cNvSpPr/>
          <p:nvPr/>
        </p:nvSpPr>
        <p:spPr>
          <a:xfrm>
            <a:off x="246925" y="3257550"/>
            <a:ext cx="964500" cy="452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 2</a:t>
            </a:r>
            <a:endParaRPr/>
          </a:p>
        </p:txBody>
      </p:sp>
      <p:sp>
        <p:nvSpPr>
          <p:cNvPr id="233" name="Google Shape;233;p27"/>
          <p:cNvSpPr/>
          <p:nvPr/>
        </p:nvSpPr>
        <p:spPr>
          <a:xfrm>
            <a:off x="7476500" y="3641100"/>
            <a:ext cx="964500" cy="452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 4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(Crash)</a:t>
            </a:r>
            <a:endParaRPr/>
          </a:p>
        </p:txBody>
      </p:sp>
      <p:cxnSp>
        <p:nvCxnSpPr>
          <p:cNvPr id="234" name="Google Shape;234;p27"/>
          <p:cNvCxnSpPr>
            <a:stCxn id="230" idx="2"/>
            <a:endCxn id="231" idx="0"/>
          </p:cNvCxnSpPr>
          <p:nvPr/>
        </p:nvCxnSpPr>
        <p:spPr>
          <a:xfrm>
            <a:off x="3787525" y="1876825"/>
            <a:ext cx="222600" cy="2594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35" name="Google Shape;235;p27"/>
          <p:cNvSpPr txBox="1"/>
          <p:nvPr/>
        </p:nvSpPr>
        <p:spPr>
          <a:xfrm>
            <a:off x="2290450" y="2498100"/>
            <a:ext cx="964500" cy="3114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code1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236" name="Google Shape;236;p27"/>
          <p:cNvSpPr txBox="1"/>
          <p:nvPr/>
        </p:nvSpPr>
        <p:spPr>
          <a:xfrm>
            <a:off x="3607500" y="2486400"/>
            <a:ext cx="964500" cy="3114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code1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cxnSp>
        <p:nvCxnSpPr>
          <p:cNvPr id="237" name="Google Shape;237;p27"/>
          <p:cNvCxnSpPr>
            <a:stCxn id="230" idx="3"/>
            <a:endCxn id="233" idx="0"/>
          </p:cNvCxnSpPr>
          <p:nvPr/>
        </p:nvCxnSpPr>
        <p:spPr>
          <a:xfrm>
            <a:off x="4269775" y="1650775"/>
            <a:ext cx="3689100" cy="1990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38" name="Google Shape;238;p27"/>
          <p:cNvSpPr txBox="1"/>
          <p:nvPr/>
        </p:nvSpPr>
        <p:spPr>
          <a:xfrm>
            <a:off x="4977900" y="2498100"/>
            <a:ext cx="964500" cy="3114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code1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cxnSp>
        <p:nvCxnSpPr>
          <p:cNvPr id="239" name="Google Shape;239;p27"/>
          <p:cNvCxnSpPr>
            <a:stCxn id="232" idx="1"/>
            <a:endCxn id="230" idx="1"/>
          </p:cNvCxnSpPr>
          <p:nvPr/>
        </p:nvCxnSpPr>
        <p:spPr>
          <a:xfrm flipH="1" rot="10800000">
            <a:off x="246925" y="1650900"/>
            <a:ext cx="3058500" cy="1832700"/>
          </a:xfrm>
          <a:prstGeom prst="straightConnector1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0" name="Google Shape;240;p27"/>
          <p:cNvCxnSpPr>
            <a:stCxn id="232" idx="2"/>
            <a:endCxn id="233" idx="1"/>
          </p:cNvCxnSpPr>
          <p:nvPr/>
        </p:nvCxnSpPr>
        <p:spPr>
          <a:xfrm>
            <a:off x="729175" y="3709650"/>
            <a:ext cx="6747300" cy="157500"/>
          </a:xfrm>
          <a:prstGeom prst="straightConnector1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41" name="Google Shape;241;p27"/>
          <p:cNvSpPr txBox="1"/>
          <p:nvPr/>
        </p:nvSpPr>
        <p:spPr>
          <a:xfrm>
            <a:off x="1969175" y="2080150"/>
            <a:ext cx="753300" cy="3114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code2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cxnSp>
        <p:nvCxnSpPr>
          <p:cNvPr id="242" name="Google Shape;242;p27"/>
          <p:cNvCxnSpPr>
            <a:stCxn id="230" idx="2"/>
            <a:endCxn id="232" idx="3"/>
          </p:cNvCxnSpPr>
          <p:nvPr/>
        </p:nvCxnSpPr>
        <p:spPr>
          <a:xfrm flipH="1">
            <a:off x="1211425" y="1876825"/>
            <a:ext cx="2576100" cy="1606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43" name="Google Shape;243;p27"/>
          <p:cNvSpPr txBox="1"/>
          <p:nvPr/>
        </p:nvSpPr>
        <p:spPr>
          <a:xfrm>
            <a:off x="2465725" y="3924750"/>
            <a:ext cx="753300" cy="3114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code2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244" name="Google Shape;244;p27"/>
          <p:cNvSpPr txBox="1"/>
          <p:nvPr/>
        </p:nvSpPr>
        <p:spPr>
          <a:xfrm>
            <a:off x="6518800" y="3719175"/>
            <a:ext cx="753300" cy="3114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code2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cxnSp>
        <p:nvCxnSpPr>
          <p:cNvPr id="245" name="Google Shape;245;p27"/>
          <p:cNvCxnSpPr>
            <a:stCxn id="231" idx="3"/>
            <a:endCxn id="233" idx="0"/>
          </p:cNvCxnSpPr>
          <p:nvPr/>
        </p:nvCxnSpPr>
        <p:spPr>
          <a:xfrm flipH="1" rot="10800000">
            <a:off x="4492475" y="3640975"/>
            <a:ext cx="3466200" cy="1056600"/>
          </a:xfrm>
          <a:prstGeom prst="curvedConnector4">
            <a:avLst>
              <a:gd fmla="val 43045" name="adj1"/>
              <a:gd fmla="val 122525" name="adj2"/>
            </a:avLst>
          </a:prstGeom>
          <a:noFill/>
          <a:ln cap="flat" cmpd="sng" w="9525">
            <a:solidFill>
              <a:srgbClr val="FF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6" name="Google Shape;246;p27"/>
          <p:cNvCxnSpPr>
            <a:stCxn id="231" idx="3"/>
            <a:endCxn id="230" idx="3"/>
          </p:cNvCxnSpPr>
          <p:nvPr/>
        </p:nvCxnSpPr>
        <p:spPr>
          <a:xfrm rot="10800000">
            <a:off x="4269875" y="1650775"/>
            <a:ext cx="222600" cy="3046800"/>
          </a:xfrm>
          <a:prstGeom prst="curvedConnector3">
            <a:avLst>
              <a:gd fmla="val -106974" name="adj1"/>
            </a:avLst>
          </a:prstGeom>
          <a:noFill/>
          <a:ln cap="flat" cmpd="sng" w="9525">
            <a:solidFill>
              <a:srgbClr val="FF00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47" name="Google Shape;247;p27"/>
          <p:cNvSpPr txBox="1"/>
          <p:nvPr/>
        </p:nvSpPr>
        <p:spPr>
          <a:xfrm>
            <a:off x="997700" y="3978825"/>
            <a:ext cx="853800" cy="311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code3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248" name="Google Shape;248;p27"/>
          <p:cNvSpPr txBox="1"/>
          <p:nvPr/>
        </p:nvSpPr>
        <p:spPr>
          <a:xfrm>
            <a:off x="5030025" y="4307550"/>
            <a:ext cx="853800" cy="311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code3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249" name="Google Shape;249;p27"/>
          <p:cNvSpPr txBox="1"/>
          <p:nvPr/>
        </p:nvSpPr>
        <p:spPr>
          <a:xfrm>
            <a:off x="4379850" y="3245113"/>
            <a:ext cx="853800" cy="311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code3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cxnSp>
        <p:nvCxnSpPr>
          <p:cNvPr id="250" name="Google Shape;250;p27"/>
          <p:cNvCxnSpPr>
            <a:stCxn id="231" idx="1"/>
            <a:endCxn id="232" idx="2"/>
          </p:cNvCxnSpPr>
          <p:nvPr/>
        </p:nvCxnSpPr>
        <p:spPr>
          <a:xfrm rot="10800000">
            <a:off x="729275" y="3709675"/>
            <a:ext cx="2798700" cy="987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1" name="Google Shape;251;p27"/>
          <p:cNvCxnSpPr>
            <a:stCxn id="232" idx="3"/>
            <a:endCxn id="231" idx="0"/>
          </p:cNvCxnSpPr>
          <p:nvPr/>
        </p:nvCxnSpPr>
        <p:spPr>
          <a:xfrm>
            <a:off x="1211425" y="3483600"/>
            <a:ext cx="2798700" cy="987900"/>
          </a:xfrm>
          <a:prstGeom prst="straightConnector1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8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Hash-BRB[3f+1]</a:t>
            </a:r>
            <a:endParaRPr b="1"/>
          </a:p>
        </p:txBody>
      </p:sp>
      <p:sp>
        <p:nvSpPr>
          <p:cNvPr id="257" name="Google Shape;257;p28"/>
          <p:cNvSpPr txBox="1"/>
          <p:nvPr>
            <p:ph idx="1" type="body"/>
          </p:nvPr>
        </p:nvSpPr>
        <p:spPr>
          <a:xfrm>
            <a:off x="311700" y="1171675"/>
            <a:ext cx="8466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Byzantine </a:t>
            </a:r>
            <a:r>
              <a:rPr b="1" lang="en" sz="1800"/>
              <a:t>failures</a:t>
            </a:r>
            <a:r>
              <a:rPr b="1" lang="en" sz="1800"/>
              <a:t> algorithm:</a:t>
            </a:r>
            <a:endParaRPr b="1" sz="18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800"/>
              <a:t>	</a:t>
            </a:r>
            <a:r>
              <a:rPr lang="en" sz="1800"/>
              <a:t>F</a:t>
            </a:r>
            <a:r>
              <a:rPr lang="en" sz="1800"/>
              <a:t>aulty Servers can have arbitrary faulty behavior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/>
              <a:t>	much more complicated than crash failure </a:t>
            </a:r>
            <a:r>
              <a:rPr lang="en" sz="1800"/>
              <a:t>reliable</a:t>
            </a:r>
            <a:r>
              <a:rPr lang="en" sz="1800"/>
              <a:t> broadcast</a:t>
            </a:r>
            <a:endParaRPr sz="1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9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Hash-BRB[3f+1] Server Broadcast</a:t>
            </a:r>
            <a:endParaRPr/>
          </a:p>
        </p:txBody>
      </p:sp>
      <p:sp>
        <p:nvSpPr>
          <p:cNvPr id="263" name="Google Shape;263;p29"/>
          <p:cNvSpPr/>
          <p:nvPr/>
        </p:nvSpPr>
        <p:spPr>
          <a:xfrm>
            <a:off x="3224900" y="2179125"/>
            <a:ext cx="1476900" cy="8037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Byzantine Server</a:t>
            </a:r>
            <a:endParaRPr/>
          </a:p>
        </p:txBody>
      </p:sp>
      <p:sp>
        <p:nvSpPr>
          <p:cNvPr id="264" name="Google Shape;264;p29"/>
          <p:cNvSpPr/>
          <p:nvPr/>
        </p:nvSpPr>
        <p:spPr>
          <a:xfrm>
            <a:off x="3618400" y="3879575"/>
            <a:ext cx="1213800" cy="803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Server3</a:t>
            </a:r>
            <a:endParaRPr/>
          </a:p>
        </p:txBody>
      </p:sp>
      <p:sp>
        <p:nvSpPr>
          <p:cNvPr id="265" name="Google Shape;265;p29"/>
          <p:cNvSpPr/>
          <p:nvPr/>
        </p:nvSpPr>
        <p:spPr>
          <a:xfrm>
            <a:off x="1420050" y="3803375"/>
            <a:ext cx="1182000" cy="803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Server2</a:t>
            </a:r>
            <a:endParaRPr/>
          </a:p>
        </p:txBody>
      </p:sp>
      <p:sp>
        <p:nvSpPr>
          <p:cNvPr id="266" name="Google Shape;266;p29"/>
          <p:cNvSpPr/>
          <p:nvPr/>
        </p:nvSpPr>
        <p:spPr>
          <a:xfrm>
            <a:off x="5904700" y="4072100"/>
            <a:ext cx="1182000" cy="803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Server4</a:t>
            </a:r>
            <a:endParaRPr/>
          </a:p>
        </p:txBody>
      </p:sp>
      <p:cxnSp>
        <p:nvCxnSpPr>
          <p:cNvPr id="267" name="Google Shape;267;p29"/>
          <p:cNvCxnSpPr>
            <a:stCxn id="263" idx="2"/>
            <a:endCxn id="265" idx="0"/>
          </p:cNvCxnSpPr>
          <p:nvPr/>
        </p:nvCxnSpPr>
        <p:spPr>
          <a:xfrm flipH="1">
            <a:off x="2011100" y="2580975"/>
            <a:ext cx="1213800" cy="1222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8" name="Google Shape;268;p29"/>
          <p:cNvCxnSpPr>
            <a:stCxn id="263" idx="4"/>
            <a:endCxn id="264" idx="0"/>
          </p:cNvCxnSpPr>
          <p:nvPr/>
        </p:nvCxnSpPr>
        <p:spPr>
          <a:xfrm>
            <a:off x="3963350" y="2982825"/>
            <a:ext cx="261900" cy="896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9" name="Google Shape;269;p29"/>
          <p:cNvCxnSpPr>
            <a:stCxn id="263" idx="6"/>
            <a:endCxn id="266" idx="0"/>
          </p:cNvCxnSpPr>
          <p:nvPr/>
        </p:nvCxnSpPr>
        <p:spPr>
          <a:xfrm>
            <a:off x="4701800" y="2580975"/>
            <a:ext cx="1794000" cy="1491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70" name="Google Shape;270;p29"/>
          <p:cNvSpPr txBox="1"/>
          <p:nvPr/>
        </p:nvSpPr>
        <p:spPr>
          <a:xfrm>
            <a:off x="2094625" y="3221450"/>
            <a:ext cx="552600" cy="4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m1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271" name="Google Shape;271;p29"/>
          <p:cNvSpPr txBox="1"/>
          <p:nvPr/>
        </p:nvSpPr>
        <p:spPr>
          <a:xfrm>
            <a:off x="3915650" y="3341725"/>
            <a:ext cx="552600" cy="4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m1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272" name="Google Shape;272;p29"/>
          <p:cNvSpPr txBox="1"/>
          <p:nvPr/>
        </p:nvSpPr>
        <p:spPr>
          <a:xfrm>
            <a:off x="5912300" y="3458925"/>
            <a:ext cx="552600" cy="4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m2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cxnSp>
        <p:nvCxnSpPr>
          <p:cNvPr id="273" name="Google Shape;273;p29"/>
          <p:cNvCxnSpPr>
            <a:stCxn id="263" idx="4"/>
            <a:endCxn id="263" idx="0"/>
          </p:cNvCxnSpPr>
          <p:nvPr/>
        </p:nvCxnSpPr>
        <p:spPr>
          <a:xfrm rot="-5400000">
            <a:off x="3561800" y="2580675"/>
            <a:ext cx="803700" cy="600"/>
          </a:xfrm>
          <a:prstGeom prst="curvedConnector5">
            <a:avLst>
              <a:gd fmla="val -29629" name="adj1"/>
              <a:gd fmla="val 162762500" name="adj2"/>
              <a:gd fmla="val 129629" name="adj3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4" name="Google Shape;274;p29"/>
          <p:cNvSpPr txBox="1"/>
          <p:nvPr/>
        </p:nvSpPr>
        <p:spPr>
          <a:xfrm>
            <a:off x="432250" y="1092163"/>
            <a:ext cx="5362200" cy="8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In most of the 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asynchronous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algorithm, a server just need to receive n - f of the same messages to make sure that all the non-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faulty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nodes will eventually agree on the same value.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0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Hash-BRB[3f+1] Server Echo</a:t>
            </a:r>
            <a:endParaRPr/>
          </a:p>
        </p:txBody>
      </p:sp>
      <p:sp>
        <p:nvSpPr>
          <p:cNvPr id="280" name="Google Shape;280;p30"/>
          <p:cNvSpPr/>
          <p:nvPr/>
        </p:nvSpPr>
        <p:spPr>
          <a:xfrm>
            <a:off x="3224900" y="1417125"/>
            <a:ext cx="1476900" cy="8037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Byzantine Server</a:t>
            </a:r>
            <a:endParaRPr/>
          </a:p>
        </p:txBody>
      </p:sp>
      <p:sp>
        <p:nvSpPr>
          <p:cNvPr id="281" name="Google Shape;281;p30"/>
          <p:cNvSpPr/>
          <p:nvPr/>
        </p:nvSpPr>
        <p:spPr>
          <a:xfrm>
            <a:off x="658050" y="3879575"/>
            <a:ext cx="1182000" cy="803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Server2</a:t>
            </a:r>
            <a:endParaRPr/>
          </a:p>
        </p:txBody>
      </p:sp>
      <p:sp>
        <p:nvSpPr>
          <p:cNvPr id="282" name="Google Shape;282;p30"/>
          <p:cNvSpPr/>
          <p:nvPr/>
        </p:nvSpPr>
        <p:spPr>
          <a:xfrm>
            <a:off x="3814175" y="3821000"/>
            <a:ext cx="1182000" cy="803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Server3</a:t>
            </a:r>
            <a:endParaRPr/>
          </a:p>
        </p:txBody>
      </p:sp>
      <p:sp>
        <p:nvSpPr>
          <p:cNvPr id="283" name="Google Shape;283;p30"/>
          <p:cNvSpPr/>
          <p:nvPr/>
        </p:nvSpPr>
        <p:spPr>
          <a:xfrm>
            <a:off x="7131025" y="3879575"/>
            <a:ext cx="1182000" cy="803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Server4</a:t>
            </a:r>
            <a:endParaRPr/>
          </a:p>
        </p:txBody>
      </p:sp>
      <p:sp>
        <p:nvSpPr>
          <p:cNvPr id="284" name="Google Shape;284;p30"/>
          <p:cNvSpPr txBox="1"/>
          <p:nvPr/>
        </p:nvSpPr>
        <p:spPr>
          <a:xfrm>
            <a:off x="80550" y="2818475"/>
            <a:ext cx="2742600" cy="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send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H(m1)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receive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H(m1) from byz server, serve2, and server 3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receive 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H(m2) from server 4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285" name="Google Shape;285;p30"/>
          <p:cNvSpPr txBox="1"/>
          <p:nvPr/>
        </p:nvSpPr>
        <p:spPr>
          <a:xfrm>
            <a:off x="1348000" y="1512375"/>
            <a:ext cx="1565400" cy="7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send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H(m1) to sever 2 and server 3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286" name="Google Shape;286;p30"/>
          <p:cNvSpPr txBox="1"/>
          <p:nvPr/>
        </p:nvSpPr>
        <p:spPr>
          <a:xfrm>
            <a:off x="5659400" y="1512375"/>
            <a:ext cx="15654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send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H(m2) to server4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287" name="Google Shape;287;p30"/>
          <p:cNvSpPr txBox="1"/>
          <p:nvPr/>
        </p:nvSpPr>
        <p:spPr>
          <a:xfrm>
            <a:off x="6513350" y="2818475"/>
            <a:ext cx="2742600" cy="10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send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H(m2)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receive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H(m1) serve2, and server 3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receive 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H(m2) from byz server and server 4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288" name="Google Shape;288;p30"/>
          <p:cNvSpPr txBox="1"/>
          <p:nvPr/>
        </p:nvSpPr>
        <p:spPr>
          <a:xfrm>
            <a:off x="3033875" y="2942000"/>
            <a:ext cx="2742600" cy="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send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H(m1)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receive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H(m1) from byz server, serve2, and server 3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receive 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H(m2) from server 4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Hash-BRB[3f+1] Server Request</a:t>
            </a:r>
            <a:endParaRPr/>
          </a:p>
        </p:txBody>
      </p:sp>
      <p:sp>
        <p:nvSpPr>
          <p:cNvPr id="294" name="Google Shape;294;p31"/>
          <p:cNvSpPr txBox="1"/>
          <p:nvPr>
            <p:ph idx="1" type="body"/>
          </p:nvPr>
        </p:nvSpPr>
        <p:spPr>
          <a:xfrm>
            <a:off x="311700" y="1171675"/>
            <a:ext cx="7905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31"/>
          <p:cNvSpPr/>
          <p:nvPr/>
        </p:nvSpPr>
        <p:spPr>
          <a:xfrm>
            <a:off x="3224900" y="1417125"/>
            <a:ext cx="1476900" cy="8037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Byzantine Server</a:t>
            </a:r>
            <a:endParaRPr/>
          </a:p>
        </p:txBody>
      </p:sp>
      <p:sp>
        <p:nvSpPr>
          <p:cNvPr id="296" name="Google Shape;296;p31"/>
          <p:cNvSpPr/>
          <p:nvPr/>
        </p:nvSpPr>
        <p:spPr>
          <a:xfrm>
            <a:off x="567625" y="3254275"/>
            <a:ext cx="1182000" cy="803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Server2</a:t>
            </a:r>
            <a:endParaRPr/>
          </a:p>
        </p:txBody>
      </p:sp>
      <p:sp>
        <p:nvSpPr>
          <p:cNvPr id="297" name="Google Shape;297;p31"/>
          <p:cNvSpPr/>
          <p:nvPr/>
        </p:nvSpPr>
        <p:spPr>
          <a:xfrm>
            <a:off x="3489300" y="3330475"/>
            <a:ext cx="1182000" cy="803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Server3</a:t>
            </a:r>
            <a:endParaRPr/>
          </a:p>
        </p:txBody>
      </p:sp>
      <p:sp>
        <p:nvSpPr>
          <p:cNvPr id="298" name="Google Shape;298;p31"/>
          <p:cNvSpPr/>
          <p:nvPr/>
        </p:nvSpPr>
        <p:spPr>
          <a:xfrm>
            <a:off x="6618700" y="3330475"/>
            <a:ext cx="1182000" cy="803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Server4</a:t>
            </a:r>
            <a:endParaRPr/>
          </a:p>
        </p:txBody>
      </p:sp>
      <p:sp>
        <p:nvSpPr>
          <p:cNvPr id="299" name="Google Shape;299;p31"/>
          <p:cNvSpPr txBox="1"/>
          <p:nvPr/>
        </p:nvSpPr>
        <p:spPr>
          <a:xfrm>
            <a:off x="4932850" y="1365075"/>
            <a:ext cx="3666600" cy="12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Another threshold (f + 1), which is when one of the server see a message that it has not seen before for f + 1 times, then it will make a request of the data from those f + 1 senders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300" name="Google Shape;300;p31"/>
          <p:cNvSpPr txBox="1"/>
          <p:nvPr/>
        </p:nvSpPr>
        <p:spPr>
          <a:xfrm>
            <a:off x="6519950" y="2853700"/>
            <a:ext cx="20796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send request H(m1)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301" name="Google Shape;301;p31"/>
          <p:cNvSpPr txBox="1"/>
          <p:nvPr/>
        </p:nvSpPr>
        <p:spPr>
          <a:xfrm>
            <a:off x="713425" y="2502075"/>
            <a:ext cx="13461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send data m1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302" name="Google Shape;302;p31"/>
          <p:cNvSpPr txBox="1"/>
          <p:nvPr/>
        </p:nvSpPr>
        <p:spPr>
          <a:xfrm>
            <a:off x="3461738" y="2641075"/>
            <a:ext cx="13461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send data m1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Table of Contents</a:t>
            </a:r>
            <a:endParaRPr/>
          </a:p>
        </p:txBody>
      </p:sp>
      <p:sp>
        <p:nvSpPr>
          <p:cNvPr id="66" name="Google Shape;66;p1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Accomplishment of My Honor Thesis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General Background 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Algorithms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Benchmark tool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1600"/>
              </a:spcAft>
              <a:buSzPts val="1800"/>
              <a:buChar char="●"/>
            </a:pPr>
            <a:r>
              <a:rPr lang="en"/>
              <a:t>Benchmark Data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2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W</a:t>
            </a:r>
            <a:r>
              <a:rPr b="1" lang="en">
                <a:solidFill>
                  <a:srgbClr val="000000"/>
                </a:solidFill>
              </a:rPr>
              <a:t>hy we build our benchmark tool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308" name="Google Shape;308;p32"/>
          <p:cNvSpPr txBox="1"/>
          <p:nvPr>
            <p:ph idx="1" type="body"/>
          </p:nvPr>
        </p:nvSpPr>
        <p:spPr>
          <a:xfrm>
            <a:off x="311700" y="1171675"/>
            <a:ext cx="7755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To our group knowledge, none of the prior algorithms have been benchmarked under practical settings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To our group knowledge, n</a:t>
            </a:r>
            <a:r>
              <a:rPr lang="en" sz="1800"/>
              <a:t>o open source benchmark tool for evaluating distributed reliable broadcast algorithms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Need automatic tool to start up arbitrary number of nodes.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Can tune network parameters to test the bottleneck of the algorithms: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 sz="1800"/>
              <a:t>Bandwidth constraint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 sz="1800"/>
              <a:t>CPU computational power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 sz="1800"/>
              <a:t>Network topology</a:t>
            </a:r>
            <a:endParaRPr sz="1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3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Benchmark tool (RMB)</a:t>
            </a:r>
            <a:endParaRPr b="1"/>
          </a:p>
        </p:txBody>
      </p:sp>
      <p:pic>
        <p:nvPicPr>
          <p:cNvPr id="314" name="Google Shape;314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0325" y="971525"/>
            <a:ext cx="4517050" cy="3483950"/>
          </a:xfrm>
          <a:prstGeom prst="rect">
            <a:avLst/>
          </a:prstGeom>
          <a:noFill/>
          <a:ln>
            <a:noFill/>
          </a:ln>
        </p:spPr>
      </p:pic>
      <p:sp>
        <p:nvSpPr>
          <p:cNvPr id="315" name="Google Shape;315;p33"/>
          <p:cNvSpPr txBox="1"/>
          <p:nvPr/>
        </p:nvSpPr>
        <p:spPr>
          <a:xfrm>
            <a:off x="384875" y="1352525"/>
            <a:ext cx="4187100" cy="32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Old Standard TT"/>
                <a:ea typeface="Old Standard TT"/>
                <a:cs typeface="Old Standard TT"/>
                <a:sym typeface="Old Standard TT"/>
              </a:rPr>
              <a:t>Benefits using RMB:</a:t>
            </a:r>
            <a:endParaRPr b="1" sz="18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ld Standard TT"/>
              <a:buAutoNum type="arabicPeriod"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User-Friendly: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ld Standard TT"/>
              <a:buAutoNum type="alphaLcPeriod"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Users only need to implementing their protocols without worrying about network communications and benchmarking.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ld Standard TT"/>
              <a:buAutoNum type="alphaLcPeriod"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User can easily define node byzantine behavior themselves if 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necessary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.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ld Standard TT"/>
              <a:buAutoNum type="arabicPeriod"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Configurable network settings using Mininet: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ld Standard TT"/>
              <a:buAutoNum type="alphaLcPeriod"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Network Topology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ld Standard TT"/>
              <a:buAutoNum type="alphaLcPeriod"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Server CPU power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ld Standard TT"/>
              <a:buAutoNum type="alphaLcPeriod"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Network bandwidth and latency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ld Standard TT"/>
              <a:buAutoNum type="alphaLcPeriod"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link failure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ld Standard TT"/>
              <a:buAutoNum type="alphaLcPeriod"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...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Benchmark</a:t>
            </a:r>
            <a:endParaRPr b="1"/>
          </a:p>
        </p:txBody>
      </p:sp>
      <p:sp>
        <p:nvSpPr>
          <p:cNvPr id="321" name="Google Shape;321;p34"/>
          <p:cNvSpPr txBox="1"/>
          <p:nvPr>
            <p:ph idx="1" type="body"/>
          </p:nvPr>
        </p:nvSpPr>
        <p:spPr>
          <a:xfrm>
            <a:off x="311700" y="1171675"/>
            <a:ext cx="81360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Server used for benchmark:</a:t>
            </a:r>
            <a:endParaRPr sz="3000"/>
          </a:p>
          <a:p>
            <a:pPr indent="45720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RMB on a single virtual machine (google cloud platform instance) with 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57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24vCPU 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57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48 GB memory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57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By default, the RTT between individual nodes is between 0.06 ms and 0.08 ms.</a:t>
            </a:r>
            <a:endParaRPr sz="1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Benchmark Result 1: Different Network Topologies</a:t>
            </a:r>
            <a:endParaRPr b="1" sz="2400"/>
          </a:p>
        </p:txBody>
      </p:sp>
      <p:sp>
        <p:nvSpPr>
          <p:cNvPr id="327" name="Google Shape;327;p35"/>
          <p:cNvSpPr txBox="1"/>
          <p:nvPr>
            <p:ph idx="1" type="body"/>
          </p:nvPr>
        </p:nvSpPr>
        <p:spPr>
          <a:xfrm>
            <a:off x="311700" y="1171675"/>
            <a:ext cx="86208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Setup:</a:t>
            </a:r>
            <a:endParaRPr b="1" sz="1800"/>
          </a:p>
          <a:p>
            <a:pPr indent="0" lvl="0" marL="0" rtl="0" algn="l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5 servers and 0 faulty servers under two different network topologies</a:t>
            </a:r>
            <a:endParaRPr sz="1800"/>
          </a:p>
        </p:txBody>
      </p:sp>
      <p:pic>
        <p:nvPicPr>
          <p:cNvPr id="328" name="Google Shape;328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259475"/>
            <a:ext cx="4038924" cy="232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25150" y="2093375"/>
            <a:ext cx="3854950" cy="240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Benchmark Result 2: Sync vs Async</a:t>
            </a:r>
            <a:endParaRPr b="1" sz="2400"/>
          </a:p>
        </p:txBody>
      </p:sp>
      <p:pic>
        <p:nvPicPr>
          <p:cNvPr id="335" name="Google Shape;335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90950" y="1375850"/>
            <a:ext cx="3981249" cy="3251825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Google Shape;336;p36"/>
          <p:cNvSpPr txBox="1"/>
          <p:nvPr/>
        </p:nvSpPr>
        <p:spPr>
          <a:xfrm>
            <a:off x="440675" y="1421525"/>
            <a:ext cx="4306500" cy="29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In general, </a:t>
            </a: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Synchronous</a:t>
            </a: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 system serves a good base line.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	Digest and NCBA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Times New Roman"/>
                <a:ea typeface="Times New Roman"/>
                <a:cs typeface="Times New Roman"/>
                <a:sym typeface="Times New Roman"/>
              </a:rPr>
              <a:t>Benchmark Setup:</a:t>
            </a:r>
            <a:endParaRPr b="1"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AutoNum type="arabicPeriod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number of servers = 4, 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AutoNum type="arabicPeriod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message size 1024 bytes, 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AutoNum type="arabicPeriod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2000 messages broadcast.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7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Benchmark Result 3: Hash vs Erasure Code</a:t>
            </a:r>
            <a:endParaRPr b="1" sz="2400"/>
          </a:p>
        </p:txBody>
      </p:sp>
      <p:pic>
        <p:nvPicPr>
          <p:cNvPr id="342" name="Google Shape;342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25100" y="1288450"/>
            <a:ext cx="4386475" cy="3557500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Google Shape;343;p37"/>
          <p:cNvSpPr txBox="1"/>
          <p:nvPr/>
        </p:nvSpPr>
        <p:spPr>
          <a:xfrm>
            <a:off x="211175" y="1051525"/>
            <a:ext cx="4669800" cy="31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Setup:</a:t>
            </a:r>
            <a:endParaRPr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number of servers = 20, and 100 rounds of reliable broadcast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exp1: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 = 4, source’s bandwidth limitation = 0.4 Mbits/s, message size = 1096 bytes.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exp2: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 = 4, source’s bandwidth limitation = 4 Mbits/s, message size = 1096 bytes.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exp3: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 = 1, source’s bandwidth limitation = 0.4 Mbits/s, message size = 1020 bytes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exp4: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exp3: f = 1, source’s bandwidth limitation = 4 Mbits/s, message size = 1020 bytes.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8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Future</a:t>
            </a:r>
            <a:r>
              <a:rPr b="1" lang="en"/>
              <a:t> Work</a:t>
            </a:r>
            <a:endParaRPr b="1"/>
          </a:p>
        </p:txBody>
      </p:sp>
      <p:sp>
        <p:nvSpPr>
          <p:cNvPr id="349" name="Google Shape;349;p38"/>
          <p:cNvSpPr txBox="1"/>
          <p:nvPr>
            <p:ph idx="1" type="body"/>
          </p:nvPr>
        </p:nvSpPr>
        <p:spPr>
          <a:xfrm>
            <a:off x="311700" y="1171675"/>
            <a:ext cx="84225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This work has been compiled into a paper and is currently under submission for conference.</a:t>
            </a:r>
            <a:endParaRPr sz="18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Further refactor the codes, so users can understand the code much easily.</a:t>
            </a:r>
            <a:endParaRPr sz="18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Design and implement more byzantine broadcast algorithms that considers other efficiency.</a:t>
            </a:r>
            <a:endParaRPr sz="18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39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Special</a:t>
            </a:r>
            <a:r>
              <a:rPr b="1" lang="en"/>
              <a:t> Recognition</a:t>
            </a:r>
            <a:endParaRPr b="1"/>
          </a:p>
        </p:txBody>
      </p:sp>
      <p:sp>
        <p:nvSpPr>
          <p:cNvPr id="355" name="Google Shape;355;p39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en"/>
              <a:t>Haochen (Roger) Pan</a:t>
            </a:r>
            <a:r>
              <a:rPr lang="en"/>
              <a:t>: junior at Boston College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Helped setup Mininet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Design and </a:t>
            </a:r>
            <a:r>
              <a:rPr lang="en"/>
              <a:t>writing</a:t>
            </a:r>
            <a:r>
              <a:rPr lang="en"/>
              <a:t> proof for new reliable broadcast algorithms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b="1" lang="en"/>
              <a:t>Sapta Kumar</a:t>
            </a:r>
            <a:r>
              <a:rPr lang="en"/>
              <a:t>: post-doc under Prof. Tseng: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Proofread the proof of the algorithms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Theoretical Analysis on individual algorithms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b="1" lang="en"/>
              <a:t>Prof. Lewis Tseng: </a:t>
            </a:r>
            <a:r>
              <a:rPr lang="en"/>
              <a:t>s</a:t>
            </a:r>
            <a:r>
              <a:rPr lang="en"/>
              <a:t>upervisor of my Honor Thesis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40"/>
          <p:cNvSpPr txBox="1"/>
          <p:nvPr>
            <p:ph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/>
              <a:t>Thanks</a:t>
            </a:r>
            <a:endParaRPr sz="7200"/>
          </a:p>
        </p:txBody>
      </p:sp>
      <p:sp>
        <p:nvSpPr>
          <p:cNvPr id="361" name="Google Shape;361;p40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</a:t>
            </a:r>
            <a:endParaRPr/>
          </a:p>
        </p:txBody>
      </p:sp>
      <p:sp>
        <p:nvSpPr>
          <p:cNvPr id="367" name="Google Shape;367;p4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[1] Ittai Abraham, Yonatan Amit, and Danny Dolev. 2005. Optimal Resilience Asyn- chronous Approximate Agreement. In Principles of Distributed Systems, Teruo Higashino (Ed.). Springer Berlin Heidelberg, Berlin, Heidelberg, 229–239. </a:t>
            </a:r>
            <a:b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[2] Hagit Attiya and Jennifer L. Welch. 2004. Distributed computing - fundamentals, simulations, and advanced topics (2. ed.). Wiley.	[3] GabrielBracha.1987.AsynchronousByzantineAgreementProtocols.Inf.Comput. 75, 2 (Nov. 1987), 130–143. https://doi.org/10.1016/0890-5401(87)90054-X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[4] Damien Imbs and Michel Raynal. 2015. Simple and E cient Reliable Broad- cast in the Presence of Byzantine Processes. CoRR abs/1510.06882 (2015). arXiv:1510.06882 http://arxiv.org/abs/1510.06882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[5]Damien Imbs and Michel Raynal. 2016. Trading o t-resilience for e ciency in asynchronous Byzantine reliable broadcast. Parallel Processing Letters 26, 04 (2016), 1650017. 			[6] Arpita Patra and C. Pandu Rangan. 2011. Communication Optimal Multi-valued Asynchronous Byzantine Agreement with Optimal Resilience. In Information Theoretic Security - 5th International Conference, ICITS 2011, Amsterdam, The Netherlands,May21-24,2011.Proceedings.206–226. https://doi.org/10.1007/978-3- 642- 20728- 0_19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[7] Michel Raynal. 2018. Fault-Tolerant Message-Passing Distributed Systems - An Algorithmic Approach. Springer. mhttps://doi.org/10.1007/978-3-319-94141-7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[8] Mininet. http://mininet.org/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Core tasks I have completed</a:t>
            </a:r>
            <a:endParaRPr b="1"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71675"/>
            <a:ext cx="76674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Design and implement new reliable broadcast algorithms that are more </a:t>
            </a:r>
            <a:r>
              <a:rPr lang="en" sz="1800"/>
              <a:t>efficient</a:t>
            </a:r>
            <a:r>
              <a:rPr lang="en" sz="1800"/>
              <a:t> in practical network systems, e.g., bandwidth efficiency.</a:t>
            </a:r>
            <a:endParaRPr sz="18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Design an automatic and easy-to-use ge</a:t>
            </a:r>
            <a:r>
              <a:rPr lang="en" sz="1800"/>
              <a:t>n</a:t>
            </a:r>
            <a:r>
              <a:rPr lang="en" sz="1800"/>
              <a:t>eral benchmark system for distributed fault tolerant algorithms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BackGround Knowledge of Broadcast Systems</a:t>
            </a:r>
            <a:endParaRPr b="1"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6065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Network </a:t>
            </a: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Model: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Times New Roman"/>
              <a:buAutoNum type="arabicPeriod"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Asynchronous network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AutoNum type="arabicPeriod"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Reliable and Authenticated channels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Faulty Model: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Times New Roman"/>
              <a:buAutoNum type="arabicPeriod"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Tolerates up to f number of faulty servers in the networks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AutoNum type="arabicPeriod"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Source can also be faulty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Property 1 (Non-faulty Broadcast Termination).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7"/>
          <p:cNvSpPr/>
          <p:nvPr/>
        </p:nvSpPr>
        <p:spPr>
          <a:xfrm>
            <a:off x="3529300" y="1516825"/>
            <a:ext cx="1200600" cy="81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 Faulty Source</a:t>
            </a:r>
            <a:endParaRPr/>
          </a:p>
        </p:txBody>
      </p:sp>
      <p:sp>
        <p:nvSpPr>
          <p:cNvPr id="85" name="Google Shape;85;p17"/>
          <p:cNvSpPr/>
          <p:nvPr/>
        </p:nvSpPr>
        <p:spPr>
          <a:xfrm>
            <a:off x="2327225" y="3689475"/>
            <a:ext cx="1065300" cy="86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Non-Faulty Server</a:t>
            </a:r>
            <a:endParaRPr/>
          </a:p>
        </p:txBody>
      </p:sp>
      <p:sp>
        <p:nvSpPr>
          <p:cNvPr id="86" name="Google Shape;86;p17"/>
          <p:cNvSpPr/>
          <p:nvPr/>
        </p:nvSpPr>
        <p:spPr>
          <a:xfrm>
            <a:off x="970750" y="3653725"/>
            <a:ext cx="1065300" cy="86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Non-Faulty Server</a:t>
            </a:r>
            <a:endParaRPr/>
          </a:p>
        </p:txBody>
      </p:sp>
      <p:sp>
        <p:nvSpPr>
          <p:cNvPr id="87" name="Google Shape;87;p17"/>
          <p:cNvSpPr/>
          <p:nvPr/>
        </p:nvSpPr>
        <p:spPr>
          <a:xfrm>
            <a:off x="3918900" y="3729925"/>
            <a:ext cx="1065300" cy="86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Non-Faulty Server</a:t>
            </a:r>
            <a:endParaRPr/>
          </a:p>
        </p:txBody>
      </p:sp>
      <p:sp>
        <p:nvSpPr>
          <p:cNvPr id="88" name="Google Shape;88;p17"/>
          <p:cNvSpPr/>
          <p:nvPr/>
        </p:nvSpPr>
        <p:spPr>
          <a:xfrm>
            <a:off x="5665350" y="3701600"/>
            <a:ext cx="1065300" cy="861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Faulty Server</a:t>
            </a:r>
            <a:endParaRPr/>
          </a:p>
        </p:txBody>
      </p:sp>
      <p:cxnSp>
        <p:nvCxnSpPr>
          <p:cNvPr id="89" name="Google Shape;89;p17"/>
          <p:cNvCxnSpPr>
            <a:stCxn id="84" idx="1"/>
            <a:endCxn id="86" idx="0"/>
          </p:cNvCxnSpPr>
          <p:nvPr/>
        </p:nvCxnSpPr>
        <p:spPr>
          <a:xfrm flipH="1">
            <a:off x="1503400" y="1924375"/>
            <a:ext cx="2025900" cy="1729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0" name="Google Shape;90;p17"/>
          <p:cNvCxnSpPr>
            <a:stCxn id="84" idx="2"/>
            <a:endCxn id="85" idx="0"/>
          </p:cNvCxnSpPr>
          <p:nvPr/>
        </p:nvCxnSpPr>
        <p:spPr>
          <a:xfrm flipH="1">
            <a:off x="2860000" y="2331925"/>
            <a:ext cx="1269600" cy="1357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1" name="Google Shape;91;p17"/>
          <p:cNvCxnSpPr>
            <a:stCxn id="84" idx="2"/>
            <a:endCxn id="87" idx="0"/>
          </p:cNvCxnSpPr>
          <p:nvPr/>
        </p:nvCxnSpPr>
        <p:spPr>
          <a:xfrm>
            <a:off x="4129600" y="2331925"/>
            <a:ext cx="321900" cy="1398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2" name="Google Shape;92;p17"/>
          <p:cNvCxnSpPr>
            <a:stCxn id="84" idx="2"/>
            <a:endCxn id="88" idx="0"/>
          </p:cNvCxnSpPr>
          <p:nvPr/>
        </p:nvCxnSpPr>
        <p:spPr>
          <a:xfrm>
            <a:off x="4129600" y="2331925"/>
            <a:ext cx="2068500" cy="136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3" name="Google Shape;93;p17"/>
          <p:cNvSpPr txBox="1"/>
          <p:nvPr/>
        </p:nvSpPr>
        <p:spPr>
          <a:xfrm>
            <a:off x="2237750" y="2722950"/>
            <a:ext cx="681000" cy="3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(m,r)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94" name="Google Shape;94;p17"/>
          <p:cNvSpPr txBox="1"/>
          <p:nvPr/>
        </p:nvSpPr>
        <p:spPr>
          <a:xfrm>
            <a:off x="3107500" y="3036500"/>
            <a:ext cx="681000" cy="2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(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m,r)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95" name="Google Shape;95;p17"/>
          <p:cNvSpPr txBox="1"/>
          <p:nvPr/>
        </p:nvSpPr>
        <p:spPr>
          <a:xfrm>
            <a:off x="4169950" y="3137900"/>
            <a:ext cx="681000" cy="2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(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m,r)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96" name="Google Shape;96;p17"/>
          <p:cNvSpPr txBox="1"/>
          <p:nvPr/>
        </p:nvSpPr>
        <p:spPr>
          <a:xfrm>
            <a:off x="5354950" y="3061700"/>
            <a:ext cx="681000" cy="2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(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m,r)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97" name="Google Shape;97;p17"/>
          <p:cNvSpPr txBox="1"/>
          <p:nvPr/>
        </p:nvSpPr>
        <p:spPr>
          <a:xfrm>
            <a:off x="1024425" y="4420000"/>
            <a:ext cx="1065300" cy="2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reliable accept(m,r)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98" name="Google Shape;98;p17"/>
          <p:cNvSpPr txBox="1"/>
          <p:nvPr/>
        </p:nvSpPr>
        <p:spPr>
          <a:xfrm>
            <a:off x="2319825" y="4496200"/>
            <a:ext cx="1065300" cy="2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reliable accept(m,r)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99" name="Google Shape;99;p17"/>
          <p:cNvSpPr txBox="1"/>
          <p:nvPr/>
        </p:nvSpPr>
        <p:spPr>
          <a:xfrm>
            <a:off x="3920025" y="4496200"/>
            <a:ext cx="1065300" cy="2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reliable accept(m,r)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00" name="Google Shape;100;p17"/>
          <p:cNvSpPr txBox="1"/>
          <p:nvPr/>
        </p:nvSpPr>
        <p:spPr>
          <a:xfrm>
            <a:off x="3216200" y="2467825"/>
            <a:ext cx="2068500" cy="3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reliable Broadcast(m,r)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01" name="Google Shape;101;p17"/>
          <p:cNvSpPr txBox="1"/>
          <p:nvPr/>
        </p:nvSpPr>
        <p:spPr>
          <a:xfrm>
            <a:off x="455275" y="2184425"/>
            <a:ext cx="1329600" cy="8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m: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message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r: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rounds of the broadcast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Property 2 (Validity)</a:t>
            </a:r>
            <a:endParaRPr sz="2400"/>
          </a:p>
        </p:txBody>
      </p:sp>
      <p:sp>
        <p:nvSpPr>
          <p:cNvPr id="107" name="Google Shape;107;p18"/>
          <p:cNvSpPr txBox="1"/>
          <p:nvPr/>
        </p:nvSpPr>
        <p:spPr>
          <a:xfrm>
            <a:off x="455275" y="1270025"/>
            <a:ext cx="1329600" cy="8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m: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message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r: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rounds of the broadcast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08" name="Google Shape;108;p18"/>
          <p:cNvSpPr/>
          <p:nvPr/>
        </p:nvSpPr>
        <p:spPr>
          <a:xfrm>
            <a:off x="3529300" y="1516825"/>
            <a:ext cx="1200600" cy="81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 Faulty Source</a:t>
            </a:r>
            <a:endParaRPr/>
          </a:p>
        </p:txBody>
      </p:sp>
      <p:sp>
        <p:nvSpPr>
          <p:cNvPr id="109" name="Google Shape;109;p18"/>
          <p:cNvSpPr txBox="1"/>
          <p:nvPr/>
        </p:nvSpPr>
        <p:spPr>
          <a:xfrm>
            <a:off x="4816800" y="1784975"/>
            <a:ext cx="2166000" cy="3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does not broadcast(m,r)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10" name="Google Shape;110;p18"/>
          <p:cNvSpPr/>
          <p:nvPr/>
        </p:nvSpPr>
        <p:spPr>
          <a:xfrm>
            <a:off x="4806100" y="3352575"/>
            <a:ext cx="1200600" cy="81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 Faulty Server</a:t>
            </a:r>
            <a:endParaRPr/>
          </a:p>
        </p:txBody>
      </p:sp>
      <p:sp>
        <p:nvSpPr>
          <p:cNvPr id="111" name="Google Shape;111;p18"/>
          <p:cNvSpPr/>
          <p:nvPr/>
        </p:nvSpPr>
        <p:spPr>
          <a:xfrm>
            <a:off x="2808000" y="3307625"/>
            <a:ext cx="1200600" cy="81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 Faulty Server</a:t>
            </a:r>
            <a:endParaRPr/>
          </a:p>
        </p:txBody>
      </p:sp>
      <p:sp>
        <p:nvSpPr>
          <p:cNvPr id="112" name="Google Shape;112;p18"/>
          <p:cNvSpPr/>
          <p:nvPr/>
        </p:nvSpPr>
        <p:spPr>
          <a:xfrm>
            <a:off x="803475" y="3295700"/>
            <a:ext cx="1200600" cy="81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 Faulty Server</a:t>
            </a:r>
            <a:endParaRPr/>
          </a:p>
        </p:txBody>
      </p:sp>
      <p:sp>
        <p:nvSpPr>
          <p:cNvPr id="113" name="Google Shape;113;p18"/>
          <p:cNvSpPr/>
          <p:nvPr/>
        </p:nvSpPr>
        <p:spPr>
          <a:xfrm>
            <a:off x="7047964" y="3244400"/>
            <a:ext cx="1065300" cy="861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Faulty Server</a:t>
            </a:r>
            <a:endParaRPr/>
          </a:p>
        </p:txBody>
      </p:sp>
      <p:sp>
        <p:nvSpPr>
          <p:cNvPr id="114" name="Google Shape;114;p18"/>
          <p:cNvSpPr txBox="1"/>
          <p:nvPr/>
        </p:nvSpPr>
        <p:spPr>
          <a:xfrm>
            <a:off x="550275" y="4375950"/>
            <a:ext cx="1453800" cy="45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does not 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reliable accept(m,r)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15" name="Google Shape;115;p18"/>
          <p:cNvSpPr txBox="1"/>
          <p:nvPr/>
        </p:nvSpPr>
        <p:spPr>
          <a:xfrm>
            <a:off x="2731800" y="4299750"/>
            <a:ext cx="1453800" cy="45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does not reliable accept(m,r)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16" name="Google Shape;116;p18"/>
          <p:cNvSpPr txBox="1"/>
          <p:nvPr/>
        </p:nvSpPr>
        <p:spPr>
          <a:xfrm>
            <a:off x="4806100" y="4375950"/>
            <a:ext cx="1453800" cy="45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does not reliable accept(m,r)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Property 3:</a:t>
            </a: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 Agreement</a:t>
            </a:r>
            <a:endParaRPr b="1" sz="2400"/>
          </a:p>
        </p:txBody>
      </p:sp>
      <p:sp>
        <p:nvSpPr>
          <p:cNvPr id="122" name="Google Shape;122;p19"/>
          <p:cNvSpPr txBox="1"/>
          <p:nvPr>
            <p:ph idx="1" type="body"/>
          </p:nvPr>
        </p:nvSpPr>
        <p:spPr>
          <a:xfrm>
            <a:off x="311700" y="1171675"/>
            <a:ext cx="80481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9"/>
          <p:cNvSpPr/>
          <p:nvPr/>
        </p:nvSpPr>
        <p:spPr>
          <a:xfrm>
            <a:off x="1723925" y="2035600"/>
            <a:ext cx="1112400" cy="764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Non-Faulty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 1</a:t>
            </a:r>
            <a:endParaRPr/>
          </a:p>
        </p:txBody>
      </p:sp>
      <p:sp>
        <p:nvSpPr>
          <p:cNvPr id="124" name="Google Shape;124;p19"/>
          <p:cNvSpPr/>
          <p:nvPr/>
        </p:nvSpPr>
        <p:spPr>
          <a:xfrm>
            <a:off x="5785625" y="2099875"/>
            <a:ext cx="1112400" cy="764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Non-Faulty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 2</a:t>
            </a:r>
            <a:endParaRPr/>
          </a:p>
        </p:txBody>
      </p:sp>
      <p:sp>
        <p:nvSpPr>
          <p:cNvPr id="125" name="Google Shape;125;p19"/>
          <p:cNvSpPr txBox="1"/>
          <p:nvPr/>
        </p:nvSpPr>
        <p:spPr>
          <a:xfrm>
            <a:off x="1724825" y="2806575"/>
            <a:ext cx="1332600" cy="5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reliable Accept(m, r)</a:t>
            </a:r>
            <a:endParaRPr b="1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26" name="Google Shape;126;p19"/>
          <p:cNvSpPr txBox="1"/>
          <p:nvPr/>
        </p:nvSpPr>
        <p:spPr>
          <a:xfrm>
            <a:off x="5763425" y="2806575"/>
            <a:ext cx="1332600" cy="5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reliable Accept(m’, r)</a:t>
            </a:r>
            <a:endParaRPr b="1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27" name="Google Shape;127;p19"/>
          <p:cNvSpPr txBox="1"/>
          <p:nvPr/>
        </p:nvSpPr>
        <p:spPr>
          <a:xfrm>
            <a:off x="3443000" y="3613275"/>
            <a:ext cx="19539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Old Standard TT"/>
                <a:ea typeface="Old Standard TT"/>
                <a:cs typeface="Old Standard TT"/>
                <a:sym typeface="Old Standard TT"/>
              </a:rPr>
              <a:t>    m = m’</a:t>
            </a:r>
            <a:endParaRPr b="1" sz="2400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cxnSp>
        <p:nvCxnSpPr>
          <p:cNvPr id="128" name="Google Shape;128;p19"/>
          <p:cNvCxnSpPr>
            <a:stCxn id="125" idx="2"/>
            <a:endCxn id="127" idx="0"/>
          </p:cNvCxnSpPr>
          <p:nvPr/>
        </p:nvCxnSpPr>
        <p:spPr>
          <a:xfrm>
            <a:off x="2391125" y="3346275"/>
            <a:ext cx="2028900" cy="267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9" name="Google Shape;129;p19"/>
          <p:cNvCxnSpPr>
            <a:stCxn id="126" idx="2"/>
            <a:endCxn id="127" idx="0"/>
          </p:cNvCxnSpPr>
          <p:nvPr/>
        </p:nvCxnSpPr>
        <p:spPr>
          <a:xfrm flipH="1">
            <a:off x="4420025" y="3346275"/>
            <a:ext cx="2009700" cy="267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Property 4: Integrity</a:t>
            </a:r>
            <a:endParaRPr b="1"/>
          </a:p>
        </p:txBody>
      </p:sp>
      <p:sp>
        <p:nvSpPr>
          <p:cNvPr id="135" name="Google Shape;135;p20"/>
          <p:cNvSpPr/>
          <p:nvPr/>
        </p:nvSpPr>
        <p:spPr>
          <a:xfrm>
            <a:off x="309425" y="2802075"/>
            <a:ext cx="1065300" cy="86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Non-Faulty Server 1</a:t>
            </a:r>
            <a:endParaRPr/>
          </a:p>
        </p:txBody>
      </p:sp>
      <p:cxnSp>
        <p:nvCxnSpPr>
          <p:cNvPr id="136" name="Google Shape;136;p20"/>
          <p:cNvCxnSpPr/>
          <p:nvPr/>
        </p:nvCxnSpPr>
        <p:spPr>
          <a:xfrm>
            <a:off x="1949825" y="2311200"/>
            <a:ext cx="6465300" cy="1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7" name="Google Shape;137;p20"/>
          <p:cNvSpPr txBox="1"/>
          <p:nvPr/>
        </p:nvSpPr>
        <p:spPr>
          <a:xfrm>
            <a:off x="3232400" y="1415763"/>
            <a:ext cx="20154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Old Standard TT"/>
                <a:ea typeface="Old Standard TT"/>
                <a:cs typeface="Old Standard TT"/>
                <a:sym typeface="Old Standard TT"/>
              </a:rPr>
              <a:t>Physical time</a:t>
            </a:r>
            <a:endParaRPr b="1" sz="1800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38" name="Google Shape;138;p20"/>
          <p:cNvSpPr txBox="1"/>
          <p:nvPr/>
        </p:nvSpPr>
        <p:spPr>
          <a:xfrm>
            <a:off x="2105825" y="2958975"/>
            <a:ext cx="1332600" cy="5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reliable Accept(m,r)</a:t>
            </a:r>
            <a:endParaRPr b="1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39" name="Google Shape;139;p20"/>
          <p:cNvSpPr txBox="1"/>
          <p:nvPr/>
        </p:nvSpPr>
        <p:spPr>
          <a:xfrm>
            <a:off x="2498725" y="1895125"/>
            <a:ext cx="1009500" cy="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1s</a:t>
            </a:r>
            <a:endParaRPr b="1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40" name="Google Shape;140;p20"/>
          <p:cNvSpPr txBox="1"/>
          <p:nvPr/>
        </p:nvSpPr>
        <p:spPr>
          <a:xfrm>
            <a:off x="3641725" y="1895125"/>
            <a:ext cx="1009500" cy="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2</a:t>
            </a: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endParaRPr b="1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41" name="Google Shape;141;p20"/>
          <p:cNvSpPr txBox="1"/>
          <p:nvPr/>
        </p:nvSpPr>
        <p:spPr>
          <a:xfrm>
            <a:off x="4632325" y="1895125"/>
            <a:ext cx="1009500" cy="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3</a:t>
            </a: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endParaRPr b="1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42" name="Google Shape;142;p20"/>
          <p:cNvSpPr txBox="1"/>
          <p:nvPr/>
        </p:nvSpPr>
        <p:spPr>
          <a:xfrm>
            <a:off x="5633939" y="1895125"/>
            <a:ext cx="1009500" cy="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4</a:t>
            </a: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endParaRPr b="1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43" name="Google Shape;143;p20"/>
          <p:cNvSpPr txBox="1"/>
          <p:nvPr/>
        </p:nvSpPr>
        <p:spPr>
          <a:xfrm>
            <a:off x="6853139" y="1971325"/>
            <a:ext cx="1009500" cy="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…..</a:t>
            </a:r>
            <a:endParaRPr b="1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44" name="Google Shape;144;p20"/>
          <p:cNvSpPr txBox="1"/>
          <p:nvPr/>
        </p:nvSpPr>
        <p:spPr>
          <a:xfrm>
            <a:off x="4259600" y="2903925"/>
            <a:ext cx="1536900" cy="7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reliable Accept(m,r’), where r’ ≠ r</a:t>
            </a:r>
            <a:endParaRPr b="1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45" name="Google Shape;145;p20"/>
          <p:cNvSpPr txBox="1"/>
          <p:nvPr/>
        </p:nvSpPr>
        <p:spPr>
          <a:xfrm>
            <a:off x="6296725" y="2843325"/>
            <a:ext cx="1939200" cy="8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reliable Accept(m,r’’), where r’’ ≠ r, r’’≠ r’</a:t>
            </a:r>
            <a:endParaRPr b="1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46" name="Google Shape;146;p20"/>
          <p:cNvSpPr txBox="1"/>
          <p:nvPr/>
        </p:nvSpPr>
        <p:spPr>
          <a:xfrm>
            <a:off x="455275" y="1346225"/>
            <a:ext cx="1329600" cy="8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m: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message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r: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rounds of the broadcast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Property 5: Eventual Termination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2" name="Google Shape;152;p21"/>
          <p:cNvSpPr/>
          <p:nvPr/>
        </p:nvSpPr>
        <p:spPr>
          <a:xfrm>
            <a:off x="1723925" y="2569000"/>
            <a:ext cx="1112400" cy="764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Non-Faulty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Server1</a:t>
            </a:r>
            <a:endParaRPr/>
          </a:p>
        </p:txBody>
      </p:sp>
      <p:sp>
        <p:nvSpPr>
          <p:cNvPr id="153" name="Google Shape;153;p21"/>
          <p:cNvSpPr/>
          <p:nvPr/>
        </p:nvSpPr>
        <p:spPr>
          <a:xfrm>
            <a:off x="6178150" y="2645200"/>
            <a:ext cx="1112400" cy="764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Non-Faulty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Server2</a:t>
            </a:r>
            <a:endParaRPr/>
          </a:p>
        </p:txBody>
      </p:sp>
      <p:sp>
        <p:nvSpPr>
          <p:cNvPr id="154" name="Google Shape;154;p21"/>
          <p:cNvSpPr txBox="1"/>
          <p:nvPr/>
        </p:nvSpPr>
        <p:spPr>
          <a:xfrm>
            <a:off x="1648625" y="3492375"/>
            <a:ext cx="1332600" cy="5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reliable Accept(m,r)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55" name="Google Shape;155;p21"/>
          <p:cNvSpPr txBox="1"/>
          <p:nvPr/>
        </p:nvSpPr>
        <p:spPr>
          <a:xfrm>
            <a:off x="6220625" y="3568575"/>
            <a:ext cx="1332600" cy="5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reliable Accept(m,r)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56" name="Google Shape;156;p21"/>
          <p:cNvSpPr txBox="1"/>
          <p:nvPr/>
        </p:nvSpPr>
        <p:spPr>
          <a:xfrm>
            <a:off x="3722400" y="1476575"/>
            <a:ext cx="20154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Old Standard TT"/>
                <a:ea typeface="Old Standard TT"/>
                <a:cs typeface="Old Standard TT"/>
                <a:sym typeface="Old Standard TT"/>
              </a:rPr>
              <a:t>Physical time</a:t>
            </a:r>
            <a:endParaRPr b="1" sz="1800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57" name="Google Shape;157;p21"/>
          <p:cNvSpPr txBox="1"/>
          <p:nvPr/>
        </p:nvSpPr>
        <p:spPr>
          <a:xfrm>
            <a:off x="1768875" y="1862075"/>
            <a:ext cx="11124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1s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58" name="Google Shape;158;p21"/>
          <p:cNvSpPr txBox="1"/>
          <p:nvPr/>
        </p:nvSpPr>
        <p:spPr>
          <a:xfrm>
            <a:off x="3978675" y="1862075"/>
            <a:ext cx="11124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2s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59" name="Google Shape;159;p21"/>
          <p:cNvSpPr txBox="1"/>
          <p:nvPr/>
        </p:nvSpPr>
        <p:spPr>
          <a:xfrm>
            <a:off x="6112275" y="1862075"/>
            <a:ext cx="11124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...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60" name="Google Shape;160;p21"/>
          <p:cNvSpPr txBox="1"/>
          <p:nvPr/>
        </p:nvSpPr>
        <p:spPr>
          <a:xfrm>
            <a:off x="226675" y="1193825"/>
            <a:ext cx="1329600" cy="8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m: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message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ld Standard TT"/>
                <a:ea typeface="Old Standard TT"/>
                <a:cs typeface="Old Standard TT"/>
                <a:sym typeface="Old Standard TT"/>
              </a:rPr>
              <a:t>r: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rounds of the broadcast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61" name="Google Shape;161;p21"/>
          <p:cNvSpPr/>
          <p:nvPr/>
        </p:nvSpPr>
        <p:spPr>
          <a:xfrm>
            <a:off x="7473550" y="2645200"/>
            <a:ext cx="1112400" cy="764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Non-Faulty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Server3</a:t>
            </a:r>
            <a:endParaRPr/>
          </a:p>
        </p:txBody>
      </p:sp>
      <p:cxnSp>
        <p:nvCxnSpPr>
          <p:cNvPr id="162" name="Google Shape;162;p21"/>
          <p:cNvCxnSpPr/>
          <p:nvPr/>
        </p:nvCxnSpPr>
        <p:spPr>
          <a:xfrm flipH="1" rot="10800000">
            <a:off x="1553100" y="2313500"/>
            <a:ext cx="7269300" cy="55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3" name="Google Shape;163;p21"/>
          <p:cNvSpPr txBox="1"/>
          <p:nvPr/>
        </p:nvSpPr>
        <p:spPr>
          <a:xfrm>
            <a:off x="7553225" y="3534000"/>
            <a:ext cx="1332600" cy="5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reliable Accept(m,r)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