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76e4ad6760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76e4ad676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76e4ad6760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76e4ad6760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76e4ad676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76e4ad676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7521983f14_0_2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7521983f14_0_2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7521983f14_0_4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7521983f14_0_4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7521983f14_0_2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7521983f14_0_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7521983f14_0_2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7521983f14_0_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7521983f14_0_3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7521983f14_0_3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76d5d8d8ec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76d5d8d8ec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76d5d8d8ec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76d5d8d8ec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7521983f14_0_2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7521983f14_0_2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7521983f14_0_2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7521983f14_0_2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7521983f14_0_3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7521983f14_0_3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8006ebee6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8006ebee6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7521983f14_0_2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7521983f14_0_2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7521983f14_0_2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7521983f14_0_2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7521983f14_0_2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7521983f14_0_2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6e4ad6760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76e4ad676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7521983f14_0_3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7521983f14_0_3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7521983f14_0_3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7521983f14_0_3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3" name="Google Shape;13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51950" y="0"/>
            <a:ext cx="992050" cy="99207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/>
          <p:nvPr/>
        </p:nvSpPr>
        <p:spPr>
          <a:xfrm>
            <a:off x="0" y="4960350"/>
            <a:ext cx="9144000" cy="183300"/>
          </a:xfrm>
          <a:prstGeom prst="rect">
            <a:avLst/>
          </a:prstGeom>
          <a:solidFill>
            <a:srgbClr val="8A100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2"/>
          <p:cNvSpPr/>
          <p:nvPr/>
        </p:nvSpPr>
        <p:spPr>
          <a:xfrm>
            <a:off x="2988450" y="4960350"/>
            <a:ext cx="3167100" cy="183300"/>
          </a:xfrm>
          <a:prstGeom prst="rect">
            <a:avLst/>
          </a:prstGeom>
          <a:solidFill>
            <a:srgbClr val="B29D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2988450" y="4960375"/>
            <a:ext cx="3167100" cy="183300"/>
          </a:xfrm>
          <a:prstGeom prst="rect">
            <a:avLst/>
          </a:prstGeom>
          <a:solidFill>
            <a:srgbClr val="B29D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TC Presentation</a:t>
            </a:r>
            <a:endParaRPr sz="1000">
              <a:solidFill>
                <a:srgbClr val="FFFFFF"/>
              </a:solidFill>
            </a:endParaRPr>
          </a:p>
        </p:txBody>
      </p:sp>
      <p:sp>
        <p:nvSpPr>
          <p:cNvPr id="17" name="Google Shape;17;p2"/>
          <p:cNvSpPr txBox="1"/>
          <p:nvPr/>
        </p:nvSpPr>
        <p:spPr>
          <a:xfrm>
            <a:off x="311700" y="4868100"/>
            <a:ext cx="2291400" cy="2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Names</a:t>
            </a:r>
            <a:r>
              <a:rPr b="0" i="0" lang="en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(BC)</a:t>
            </a:r>
            <a:endParaRPr b="0" i="0" sz="1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XD_Title">
  <p:cSld name="TITLE_1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0" name="Google Shape;20;p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2" name="Google Shape;22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51950" y="0"/>
            <a:ext cx="992050" cy="992075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"/>
          <p:cNvSpPr/>
          <p:nvPr/>
        </p:nvSpPr>
        <p:spPr>
          <a:xfrm>
            <a:off x="0" y="4960350"/>
            <a:ext cx="9144000" cy="183300"/>
          </a:xfrm>
          <a:prstGeom prst="rect">
            <a:avLst/>
          </a:prstGeom>
          <a:solidFill>
            <a:srgbClr val="8A100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3"/>
          <p:cNvSpPr/>
          <p:nvPr/>
        </p:nvSpPr>
        <p:spPr>
          <a:xfrm>
            <a:off x="2988450" y="4960350"/>
            <a:ext cx="3167100" cy="183300"/>
          </a:xfrm>
          <a:prstGeom prst="rect">
            <a:avLst/>
          </a:prstGeom>
          <a:solidFill>
            <a:srgbClr val="B29D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3"/>
          <p:cNvSpPr/>
          <p:nvPr/>
        </p:nvSpPr>
        <p:spPr>
          <a:xfrm>
            <a:off x="2988450" y="4960375"/>
            <a:ext cx="3167100" cy="183300"/>
          </a:xfrm>
          <a:prstGeom prst="rect">
            <a:avLst/>
          </a:prstGeom>
          <a:solidFill>
            <a:srgbClr val="B29D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Senior Thesis</a:t>
            </a:r>
            <a:endParaRPr sz="1000">
              <a:solidFill>
                <a:srgbClr val="FFFFFF"/>
              </a:solidFill>
            </a:endParaRPr>
          </a:p>
        </p:txBody>
      </p:sp>
      <p:sp>
        <p:nvSpPr>
          <p:cNvPr id="26" name="Google Shape;26;p3"/>
          <p:cNvSpPr txBox="1"/>
          <p:nvPr/>
        </p:nvSpPr>
        <p:spPr>
          <a:xfrm>
            <a:off x="311700" y="4868100"/>
            <a:ext cx="2291400" cy="2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XD</a:t>
            </a:r>
            <a:endParaRPr b="0" i="0" sz="1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XD1" type="tx">
  <p:cSld name="TITLE_AND_BOD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311700" y="10733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0" name="Google Shape;30;p4"/>
          <p:cNvSpPr/>
          <p:nvPr/>
        </p:nvSpPr>
        <p:spPr>
          <a:xfrm>
            <a:off x="0" y="4960350"/>
            <a:ext cx="9144000" cy="183300"/>
          </a:xfrm>
          <a:prstGeom prst="rect">
            <a:avLst/>
          </a:prstGeom>
          <a:solidFill>
            <a:srgbClr val="8A100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4"/>
          <p:cNvSpPr txBox="1"/>
          <p:nvPr>
            <p:ph idx="12" type="sldNum"/>
          </p:nvPr>
        </p:nvSpPr>
        <p:spPr>
          <a:xfrm>
            <a:off x="8832304" y="4960346"/>
            <a:ext cx="299400" cy="18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2" name="Google Shape;32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51950" y="0"/>
            <a:ext cx="992050" cy="992075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4"/>
          <p:cNvSpPr txBox="1"/>
          <p:nvPr/>
        </p:nvSpPr>
        <p:spPr>
          <a:xfrm>
            <a:off x="311700" y="4868100"/>
            <a:ext cx="2291400" cy="2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XD</a:t>
            </a:r>
            <a:endParaRPr b="0" i="0" sz="1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4"/>
          <p:cNvSpPr/>
          <p:nvPr/>
        </p:nvSpPr>
        <p:spPr>
          <a:xfrm>
            <a:off x="2988450" y="4960375"/>
            <a:ext cx="3167100" cy="183300"/>
          </a:xfrm>
          <a:prstGeom prst="rect">
            <a:avLst/>
          </a:prstGeom>
          <a:solidFill>
            <a:srgbClr val="B29D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Senior Thesis</a:t>
            </a:r>
            <a:endParaRPr sz="100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N" type="twoColTx">
  <p:cSld name="TITLE_AND_TWO_COLUMN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0" name="Google Shape;40;p5"/>
          <p:cNvSpPr txBox="1"/>
          <p:nvPr>
            <p:ph idx="3" type="sldNum"/>
          </p:nvPr>
        </p:nvSpPr>
        <p:spPr>
          <a:xfrm>
            <a:off x="8832304" y="4960346"/>
            <a:ext cx="299400" cy="18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1" name="Google Shape;41;p5"/>
          <p:cNvSpPr txBox="1"/>
          <p:nvPr/>
        </p:nvSpPr>
        <p:spPr>
          <a:xfrm>
            <a:off x="311700" y="4868100"/>
            <a:ext cx="2291400" cy="2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Haochen Pan (BC)</a:t>
            </a:r>
            <a:endParaRPr b="0" i="0" sz="1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5"/>
          <p:cNvSpPr/>
          <p:nvPr/>
        </p:nvSpPr>
        <p:spPr>
          <a:xfrm>
            <a:off x="0" y="4960350"/>
            <a:ext cx="9144000" cy="183300"/>
          </a:xfrm>
          <a:prstGeom prst="rect">
            <a:avLst/>
          </a:prstGeom>
          <a:solidFill>
            <a:srgbClr val="8A100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5"/>
          <p:cNvSpPr txBox="1"/>
          <p:nvPr/>
        </p:nvSpPr>
        <p:spPr>
          <a:xfrm>
            <a:off x="311700" y="4868100"/>
            <a:ext cx="2291400" cy="2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MN</a:t>
            </a:r>
            <a:endParaRPr b="0" i="0" sz="1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44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51950" y="0"/>
            <a:ext cx="992050" cy="992075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5"/>
          <p:cNvSpPr/>
          <p:nvPr/>
        </p:nvSpPr>
        <p:spPr>
          <a:xfrm>
            <a:off x="2988450" y="4960375"/>
            <a:ext cx="3167100" cy="183300"/>
          </a:xfrm>
          <a:prstGeom prst="rect">
            <a:avLst/>
          </a:prstGeom>
          <a:solidFill>
            <a:srgbClr val="B29D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TC Presentation</a:t>
            </a:r>
            <a:endParaRPr sz="100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D">
  <p:cSld name="TITLE_AND_TWO_COLUMNS_1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mes New Roman"/>
              <a:buNone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●"/>
              <a:defRPr sz="14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Times New Roman"/>
              <a:buChar char="○"/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Times New Roman"/>
              <a:buChar char="■"/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Times New Roman"/>
              <a:buChar char="●"/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Times New Roman"/>
              <a:buChar char="○"/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Times New Roman"/>
              <a:buChar char="■"/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Times New Roman"/>
              <a:buChar char="●"/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Times New Roman"/>
              <a:buChar char="○"/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Times New Roman"/>
              <a:buChar char="■"/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" name="Google Shape;49;p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●"/>
              <a:defRPr sz="14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Times New Roman"/>
              <a:buChar char="○"/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Times New Roman"/>
              <a:buChar char="■"/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Times New Roman"/>
              <a:buChar char="●"/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Times New Roman"/>
              <a:buChar char="○"/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Times New Roman"/>
              <a:buChar char="■"/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Times New Roman"/>
              <a:buChar char="●"/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Times New Roman"/>
              <a:buChar char="○"/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Times New Roman"/>
              <a:buChar char="■"/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0" name="Google Shape;5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1" name="Google Shape;51;p6"/>
          <p:cNvSpPr txBox="1"/>
          <p:nvPr>
            <p:ph idx="3" type="sldNum"/>
          </p:nvPr>
        </p:nvSpPr>
        <p:spPr>
          <a:xfrm>
            <a:off x="8832304" y="4960346"/>
            <a:ext cx="299400" cy="18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2" name="Google Shape;52;p6"/>
          <p:cNvSpPr txBox="1"/>
          <p:nvPr/>
        </p:nvSpPr>
        <p:spPr>
          <a:xfrm>
            <a:off x="311700" y="4868100"/>
            <a:ext cx="2291400" cy="2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Haochen Pan (BC)</a:t>
            </a:r>
            <a:endParaRPr b="0" i="0" sz="1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6"/>
          <p:cNvSpPr/>
          <p:nvPr/>
        </p:nvSpPr>
        <p:spPr>
          <a:xfrm>
            <a:off x="0" y="4960350"/>
            <a:ext cx="9144000" cy="183300"/>
          </a:xfrm>
          <a:prstGeom prst="rect">
            <a:avLst/>
          </a:prstGeom>
          <a:solidFill>
            <a:srgbClr val="8A100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6"/>
          <p:cNvSpPr txBox="1"/>
          <p:nvPr/>
        </p:nvSpPr>
        <p:spPr>
          <a:xfrm>
            <a:off x="311700" y="4868100"/>
            <a:ext cx="2291400" cy="2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AD</a:t>
            </a:r>
            <a:endParaRPr b="0" i="0" sz="1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55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51950" y="0"/>
            <a:ext cx="992050" cy="9920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6"/>
          <p:cNvSpPr/>
          <p:nvPr/>
        </p:nvSpPr>
        <p:spPr>
          <a:xfrm>
            <a:off x="2988450" y="4960375"/>
            <a:ext cx="3167100" cy="183300"/>
          </a:xfrm>
          <a:prstGeom prst="rect">
            <a:avLst/>
          </a:prstGeom>
          <a:solidFill>
            <a:srgbClr val="B29D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TC Presentation</a:t>
            </a:r>
            <a:endParaRPr sz="100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L">
  <p:cSld name="TITLE_AND_TWO_COLUMNS_1_1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9" name="Google Shape;59;p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0" name="Google Shape;60;p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1" name="Google Shape;6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2" name="Google Shape;62;p7"/>
          <p:cNvSpPr txBox="1"/>
          <p:nvPr>
            <p:ph idx="3" type="sldNum"/>
          </p:nvPr>
        </p:nvSpPr>
        <p:spPr>
          <a:xfrm>
            <a:off x="8832304" y="4960346"/>
            <a:ext cx="299400" cy="18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3" name="Google Shape;63;p7"/>
          <p:cNvSpPr txBox="1"/>
          <p:nvPr/>
        </p:nvSpPr>
        <p:spPr>
          <a:xfrm>
            <a:off x="311700" y="4868100"/>
            <a:ext cx="2291400" cy="2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Haochen Pan (BC)</a:t>
            </a:r>
            <a:endParaRPr b="0" i="0" sz="1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7"/>
          <p:cNvSpPr/>
          <p:nvPr/>
        </p:nvSpPr>
        <p:spPr>
          <a:xfrm>
            <a:off x="0" y="4960350"/>
            <a:ext cx="9144000" cy="183300"/>
          </a:xfrm>
          <a:prstGeom prst="rect">
            <a:avLst/>
          </a:prstGeom>
          <a:solidFill>
            <a:srgbClr val="8A100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7"/>
          <p:cNvSpPr txBox="1"/>
          <p:nvPr/>
        </p:nvSpPr>
        <p:spPr>
          <a:xfrm>
            <a:off x="311700" y="4868100"/>
            <a:ext cx="2291400" cy="2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JL</a:t>
            </a:r>
            <a:endParaRPr sz="1000">
              <a:solidFill>
                <a:srgbClr val="FFFFFF"/>
              </a:solidFill>
            </a:endParaRPr>
          </a:p>
        </p:txBody>
      </p:sp>
      <p:pic>
        <p:nvPicPr>
          <p:cNvPr id="66" name="Google Shape;66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51950" y="0"/>
            <a:ext cx="992050" cy="992075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7"/>
          <p:cNvSpPr/>
          <p:nvPr/>
        </p:nvSpPr>
        <p:spPr>
          <a:xfrm>
            <a:off x="2988450" y="4960375"/>
            <a:ext cx="3167100" cy="183300"/>
          </a:xfrm>
          <a:prstGeom prst="rect">
            <a:avLst/>
          </a:prstGeom>
          <a:solidFill>
            <a:srgbClr val="B29D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TC Presentation</a:t>
            </a:r>
            <a:endParaRPr sz="100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eneral">
  <p:cSld name="TITLE_AND_TWO_COLUMNS_1_1_1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0" name="Google Shape;70;p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1" name="Google Shape;71;p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2" name="Google Shape;72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3" name="Google Shape;73;p8"/>
          <p:cNvSpPr txBox="1"/>
          <p:nvPr>
            <p:ph idx="3" type="sldNum"/>
          </p:nvPr>
        </p:nvSpPr>
        <p:spPr>
          <a:xfrm>
            <a:off x="8832304" y="4960346"/>
            <a:ext cx="299400" cy="18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4" name="Google Shape;74;p8"/>
          <p:cNvSpPr txBox="1"/>
          <p:nvPr/>
        </p:nvSpPr>
        <p:spPr>
          <a:xfrm>
            <a:off x="311700" y="4868100"/>
            <a:ext cx="2291400" cy="2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Haochen Pan (BC)</a:t>
            </a:r>
            <a:endParaRPr b="0" i="0" sz="1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8"/>
          <p:cNvSpPr/>
          <p:nvPr/>
        </p:nvSpPr>
        <p:spPr>
          <a:xfrm>
            <a:off x="0" y="4960350"/>
            <a:ext cx="9144000" cy="183300"/>
          </a:xfrm>
          <a:prstGeom prst="rect">
            <a:avLst/>
          </a:prstGeom>
          <a:solidFill>
            <a:srgbClr val="8A100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8"/>
          <p:cNvSpPr txBox="1"/>
          <p:nvPr/>
        </p:nvSpPr>
        <p:spPr>
          <a:xfrm>
            <a:off x="311700" y="4868100"/>
            <a:ext cx="2291400" cy="2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7" name="Google Shape;77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51950" y="0"/>
            <a:ext cx="992050" cy="9920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8"/>
          <p:cNvSpPr/>
          <p:nvPr/>
        </p:nvSpPr>
        <p:spPr>
          <a:xfrm>
            <a:off x="2988450" y="4960375"/>
            <a:ext cx="3167100" cy="183300"/>
          </a:xfrm>
          <a:prstGeom prst="rect">
            <a:avLst/>
          </a:prstGeom>
          <a:solidFill>
            <a:srgbClr val="B29D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TC Presentation</a:t>
            </a:r>
            <a:endParaRPr sz="100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9"/>
          <p:cNvSpPr txBox="1"/>
          <p:nvPr>
            <p:ph type="ctrTitle"/>
          </p:nvPr>
        </p:nvSpPr>
        <p:spPr>
          <a:xfrm>
            <a:off x="234733" y="5778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Experience of Learning Blockchains</a:t>
            </a:r>
            <a:endParaRPr/>
          </a:p>
        </p:txBody>
      </p:sp>
      <p:sp>
        <p:nvSpPr>
          <p:cNvPr id="84" name="Google Shape;84;p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Xuheng Duan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April 30 2020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Advisor: Prof. Lewis Tseng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Hyperledger Fabric - </a:t>
            </a:r>
            <a:r>
              <a:rPr lang="en"/>
              <a:t>Learning Path</a:t>
            </a:r>
            <a:endParaRPr/>
          </a:p>
        </p:txBody>
      </p:sp>
      <p:sp>
        <p:nvSpPr>
          <p:cNvPr id="139" name="Google Shape;139;p18"/>
          <p:cNvSpPr txBox="1"/>
          <p:nvPr>
            <p:ph idx="1" type="body"/>
          </p:nvPr>
        </p:nvSpPr>
        <p:spPr>
          <a:xfrm>
            <a:off x="311700" y="1073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Structure of Hyperledger Fabric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Official </a:t>
            </a:r>
            <a:r>
              <a:rPr i="1" lang="en"/>
              <a:t>Build Your First Network</a:t>
            </a:r>
            <a:r>
              <a:rPr lang="en"/>
              <a:t> example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Network knowledges: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IP Address, Ports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Bash knowledge - for </a:t>
            </a:r>
            <a:r>
              <a:rPr lang="en"/>
              <a:t>writing</a:t>
            </a:r>
            <a:r>
              <a:rPr lang="en"/>
              <a:t> scripts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Coding Language: Node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File path, </a:t>
            </a:r>
            <a:r>
              <a:rPr lang="en"/>
              <a:t>configuration</a:t>
            </a:r>
            <a:r>
              <a:rPr lang="en"/>
              <a:t> files(yaml)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Hyperledger Fabric - Learning Path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9"/>
          <p:cNvSpPr txBox="1"/>
          <p:nvPr>
            <p:ph idx="1" type="body"/>
          </p:nvPr>
        </p:nvSpPr>
        <p:spPr>
          <a:xfrm>
            <a:off x="311700" y="1073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Try to manipulate the network, and adjust it into your version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Docker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Cluster Building (GCP, Docker Swarm, Kubernetes)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Network Construction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Hyperledger Application/Chaincode development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Benchmarking work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Hyperledger Fabric - </a:t>
            </a:r>
            <a:r>
              <a:rPr lang="en"/>
              <a:t>Suggestions</a:t>
            </a:r>
            <a:endParaRPr/>
          </a:p>
        </p:txBody>
      </p:sp>
      <p:sp>
        <p:nvSpPr>
          <p:cNvPr id="151" name="Google Shape;151;p20"/>
          <p:cNvSpPr txBox="1"/>
          <p:nvPr>
            <p:ph idx="1" type="body"/>
          </p:nvPr>
        </p:nvSpPr>
        <p:spPr>
          <a:xfrm>
            <a:off x="311700" y="1073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Hyperledger Fabric has a clear macro structure. However, their components interact with each other in a complex way.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Adjust your learning curve constantly, and use your time wisely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IBM framework was not the right thing to use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Setting up a large cluster with raw virtual machines is </a:t>
            </a:r>
            <a:r>
              <a:rPr lang="en"/>
              <a:t>unrealistic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ASK!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Hyperledger Caliper &amp; Caliper++ </a:t>
            </a:r>
            <a:endParaRPr/>
          </a:p>
        </p:txBody>
      </p:sp>
      <p:sp>
        <p:nvSpPr>
          <p:cNvPr id="157" name="Google Shape;157;p21"/>
          <p:cNvSpPr txBox="1"/>
          <p:nvPr>
            <p:ph idx="1" type="body"/>
          </p:nvPr>
        </p:nvSpPr>
        <p:spPr>
          <a:xfrm>
            <a:off x="311700" y="1073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official</a:t>
            </a:r>
            <a:r>
              <a:rPr lang="en"/>
              <a:t> benchmark </a:t>
            </a:r>
            <a:r>
              <a:rPr lang="en"/>
              <a:t>framework</a:t>
            </a:r>
            <a:r>
              <a:rPr lang="en"/>
              <a:t> from hyperledger inc.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Caliper++ is the upgraded version by another development team, which included extra scripts to support distribute benchmarking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Hyperledger V0.3 also supports similar feature now. 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Hyperledger Caliper - Components</a:t>
            </a:r>
            <a:endParaRPr/>
          </a:p>
        </p:txBody>
      </p:sp>
      <p:sp>
        <p:nvSpPr>
          <p:cNvPr id="163" name="Google Shape;163;p22"/>
          <p:cNvSpPr txBox="1"/>
          <p:nvPr>
            <p:ph idx="1" type="body"/>
          </p:nvPr>
        </p:nvSpPr>
        <p:spPr>
          <a:xfrm>
            <a:off x="311700" y="1073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Workload Module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Benchmark Configuration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Network Configuration</a:t>
            </a:r>
            <a:endParaRPr/>
          </a:p>
        </p:txBody>
      </p:sp>
      <p:pic>
        <p:nvPicPr>
          <p:cNvPr id="164" name="Google Shape;16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66600" y="1283600"/>
            <a:ext cx="3915075" cy="3066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Hyperledger Caliper &amp; Caliper++ - Results</a:t>
            </a:r>
            <a:endParaRPr/>
          </a:p>
        </p:txBody>
      </p:sp>
      <p:sp>
        <p:nvSpPr>
          <p:cNvPr id="170" name="Google Shape;170;p23"/>
          <p:cNvSpPr txBox="1"/>
          <p:nvPr>
            <p:ph idx="1" type="body"/>
          </p:nvPr>
        </p:nvSpPr>
        <p:spPr>
          <a:xfrm>
            <a:off x="311700" y="1073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1" name="Google Shape;17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4575" y="1017725"/>
            <a:ext cx="5381725" cy="3696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Mininet &amp; Ethereum</a:t>
            </a:r>
            <a:endParaRPr/>
          </a:p>
        </p:txBody>
      </p:sp>
      <p:sp>
        <p:nvSpPr>
          <p:cNvPr id="177" name="Google Shape;177;p24"/>
          <p:cNvSpPr txBox="1"/>
          <p:nvPr>
            <p:ph idx="1" type="body"/>
          </p:nvPr>
        </p:nvSpPr>
        <p:spPr>
          <a:xfrm>
            <a:off x="311700" y="1073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Benchmark Ethereum performances on the top of Mininet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Ethereum is another famous public blockchain project.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The mininet is a battle-test framework to mimic the real network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We picked several parameters on mininet: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Bandwidth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Network delay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Jitter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Network loss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Mininet &amp; Ethereum - Results</a:t>
            </a:r>
            <a:endParaRPr/>
          </a:p>
        </p:txBody>
      </p:sp>
      <p:sp>
        <p:nvSpPr>
          <p:cNvPr id="183" name="Google Shape;183;p25"/>
          <p:cNvSpPr txBox="1"/>
          <p:nvPr>
            <p:ph idx="1" type="body"/>
          </p:nvPr>
        </p:nvSpPr>
        <p:spPr>
          <a:xfrm>
            <a:off x="311700" y="1073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4" name="Google Shape;18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27225" y="1147175"/>
            <a:ext cx="5356173" cy="33425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Mininet &amp; Ethereum - Results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6"/>
          <p:cNvSpPr txBox="1"/>
          <p:nvPr>
            <p:ph idx="1" type="body"/>
          </p:nvPr>
        </p:nvSpPr>
        <p:spPr>
          <a:xfrm>
            <a:off x="311700" y="1073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1" name="Google Shape;191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1896" y="1155987"/>
            <a:ext cx="5249375" cy="3251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Mininet &amp; Ethereum - Results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27"/>
          <p:cNvSpPr txBox="1"/>
          <p:nvPr>
            <p:ph idx="1" type="body"/>
          </p:nvPr>
        </p:nvSpPr>
        <p:spPr>
          <a:xfrm>
            <a:off x="311700" y="1073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8" name="Google Shape;19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67900" y="1161263"/>
            <a:ext cx="5715000" cy="3533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</a:t>
            </a:r>
            <a:endParaRPr/>
          </a:p>
        </p:txBody>
      </p:sp>
      <p:sp>
        <p:nvSpPr>
          <p:cNvPr id="90" name="Google Shape;90;p10"/>
          <p:cNvSpPr txBox="1"/>
          <p:nvPr>
            <p:ph idx="1" type="body"/>
          </p:nvPr>
        </p:nvSpPr>
        <p:spPr>
          <a:xfrm>
            <a:off x="311700" y="1073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Share year-long experience in learning open source blockchain projects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Provide a thorough </a:t>
            </a:r>
            <a:r>
              <a:rPr lang="en"/>
              <a:t>guideline</a:t>
            </a:r>
            <a:r>
              <a:rPr lang="en"/>
              <a:t> and notes to future students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Help others to avoid mistakes I encountered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Ending</a:t>
            </a:r>
            <a:endParaRPr/>
          </a:p>
        </p:txBody>
      </p:sp>
      <p:sp>
        <p:nvSpPr>
          <p:cNvPr id="204" name="Google Shape;204;p28"/>
          <p:cNvSpPr txBox="1"/>
          <p:nvPr>
            <p:ph idx="1" type="body"/>
          </p:nvPr>
        </p:nvSpPr>
        <p:spPr>
          <a:xfrm>
            <a:off x="311700" y="1073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Check my thesis for more detailed information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9"/>
          <p:cNvSpPr txBox="1"/>
          <p:nvPr>
            <p:ph type="title"/>
          </p:nvPr>
        </p:nvSpPr>
        <p:spPr>
          <a:xfrm>
            <a:off x="2364225" y="2019150"/>
            <a:ext cx="4025700" cy="55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 for watching!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1"/>
          <p:cNvSpPr txBox="1"/>
          <p:nvPr>
            <p:ph type="title"/>
          </p:nvPr>
        </p:nvSpPr>
        <p:spPr>
          <a:xfrm>
            <a:off x="144950" y="5989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T</a:t>
            </a:r>
            <a:r>
              <a:rPr lang="en">
                <a:highlight>
                  <a:srgbClr val="FFFFFF"/>
                </a:highlight>
              </a:rPr>
              <a:t>imeline on the multiple projects/skills I worked on </a:t>
            </a:r>
            <a:endParaRPr>
              <a:highlight>
                <a:srgbClr val="FFFFFF"/>
              </a:highlight>
            </a:endParaRPr>
          </a:p>
        </p:txBody>
      </p:sp>
      <p:sp>
        <p:nvSpPr>
          <p:cNvPr id="96" name="Google Shape;96;p11"/>
          <p:cNvSpPr txBox="1"/>
          <p:nvPr>
            <p:ph idx="1" type="body"/>
          </p:nvPr>
        </p:nvSpPr>
        <p:spPr>
          <a:xfrm>
            <a:off x="311700" y="1073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Spring 2019: BLOCKBENCH, Google Cloud Platform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Summer 2019: Hyperledger Fabric, </a:t>
            </a:r>
            <a:r>
              <a:rPr lang="en"/>
              <a:t>Docker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Fall 2019: IBM framework, Building a Network, Virtual Machine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Spring 2020: </a:t>
            </a:r>
            <a:r>
              <a:rPr lang="en"/>
              <a:t>Hyperledger Caliper, Caliper++</a:t>
            </a:r>
            <a:r>
              <a:rPr lang="en"/>
              <a:t>...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source Blockchain Systems</a:t>
            </a:r>
            <a:endParaRPr/>
          </a:p>
        </p:txBody>
      </p:sp>
      <p:sp>
        <p:nvSpPr>
          <p:cNvPr id="102" name="Google Shape;102;p12"/>
          <p:cNvSpPr txBox="1"/>
          <p:nvPr>
            <p:ph idx="1" type="body"/>
          </p:nvPr>
        </p:nvSpPr>
        <p:spPr>
          <a:xfrm>
            <a:off x="617675" y="101772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-"/>
            </a:pPr>
            <a:r>
              <a:rPr b="1" lang="en">
                <a:latin typeface="Times New Roman"/>
                <a:ea typeface="Times New Roman"/>
                <a:cs typeface="Times New Roman"/>
                <a:sym typeface="Times New Roman"/>
              </a:rPr>
              <a:t>Hyperledger Fabric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-"/>
            </a:pPr>
            <a:r>
              <a:rPr b="1" lang="en">
                <a:latin typeface="Times New Roman"/>
                <a:ea typeface="Times New Roman"/>
                <a:cs typeface="Times New Roman"/>
                <a:sym typeface="Times New Roman"/>
              </a:rPr>
              <a:t>Hyperledger Caliper 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-"/>
            </a:pPr>
            <a:r>
              <a:rPr b="1" lang="en">
                <a:latin typeface="Times New Roman"/>
                <a:ea typeface="Times New Roman"/>
                <a:cs typeface="Times New Roman"/>
                <a:sym typeface="Times New Roman"/>
              </a:rPr>
              <a:t>Caliper++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-"/>
            </a:pPr>
            <a:r>
              <a:rPr b="1" lang="en">
                <a:latin typeface="Times New Roman"/>
                <a:ea typeface="Times New Roman"/>
                <a:cs typeface="Times New Roman"/>
                <a:sym typeface="Times New Roman"/>
              </a:rPr>
              <a:t>Mininet &amp; Ethereum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highlight>
                <a:srgbClr val="FFFF00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Hyperledger Fabric - General</a:t>
            </a:r>
            <a:endParaRPr/>
          </a:p>
        </p:txBody>
      </p:sp>
      <p:sp>
        <p:nvSpPr>
          <p:cNvPr id="108" name="Google Shape;108;p13"/>
          <p:cNvSpPr txBox="1"/>
          <p:nvPr>
            <p:ph idx="1" type="body"/>
          </p:nvPr>
        </p:nvSpPr>
        <p:spPr>
          <a:xfrm>
            <a:off x="311700" y="1073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Private/permissioned blockchain system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Blockchain solution for enterprises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Has following properties: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Participants</a:t>
            </a:r>
            <a:r>
              <a:rPr lang="en"/>
              <a:t> are identifiable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High transaction throughput performance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Privacy and confidentiality of data between participants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Hyperledger Fabric - Structure</a:t>
            </a:r>
            <a:endParaRPr/>
          </a:p>
        </p:txBody>
      </p:sp>
      <p:sp>
        <p:nvSpPr>
          <p:cNvPr id="114" name="Google Shape;114;p14"/>
          <p:cNvSpPr txBox="1"/>
          <p:nvPr>
            <p:ph idx="1" type="body"/>
          </p:nvPr>
        </p:nvSpPr>
        <p:spPr>
          <a:xfrm>
            <a:off x="311700" y="1073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Peer/Node: Base unit of Hyperledger Fabric network. A peer will commit work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Organization: An organization could consist of multiple peers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Orderer: Orderer would manage the consensus process before data are sent to ledger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Channel: Provides secure communication places for involved </a:t>
            </a:r>
            <a:r>
              <a:rPr lang="en"/>
              <a:t>organizations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Ledger: World State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Hyperledger Fabric - Structure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5"/>
          <p:cNvSpPr txBox="1"/>
          <p:nvPr>
            <p:ph idx="1" type="body"/>
          </p:nvPr>
        </p:nvSpPr>
        <p:spPr>
          <a:xfrm>
            <a:off x="311700" y="1073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1" name="Google Shape;12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6125" y="1268063"/>
            <a:ext cx="8163726" cy="2607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Hyperledger Fabric - My Work</a:t>
            </a:r>
            <a:endParaRPr/>
          </a:p>
        </p:txBody>
      </p:sp>
      <p:sp>
        <p:nvSpPr>
          <p:cNvPr id="127" name="Google Shape;127;p16"/>
          <p:cNvSpPr txBox="1"/>
          <p:nvPr>
            <p:ph idx="1" type="body"/>
          </p:nvPr>
        </p:nvSpPr>
        <p:spPr>
          <a:xfrm>
            <a:off x="311700" y="1073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What’s the performance of Hyperledger Fabric?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Wrote application chaincode for the network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Used Hyperledger caliper to benchmark the Fabric network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Set up a customized Hyperledger Network locally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</a:t>
            </a:r>
            <a:r>
              <a:rPr lang="en"/>
              <a:t>istributed the hosts on several virtual machines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Hyperledger Fabric - Challenges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7"/>
          <p:cNvSpPr txBox="1"/>
          <p:nvPr>
            <p:ph idx="1" type="body"/>
          </p:nvPr>
        </p:nvSpPr>
        <p:spPr>
          <a:xfrm>
            <a:off x="311700" y="1073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 multiple hosts: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Hyperledger Fabric contains numerous crypto materials(CA, MSP), which are hard to distribute on multiple hosts. 	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Build a cluster with virtual machines is a challenge. Setting up a multi-node cluster using Google Cloud Platform is time consuming and </a:t>
            </a:r>
            <a:r>
              <a:rPr lang="en"/>
              <a:t>redundant</a:t>
            </a:r>
            <a:r>
              <a:rPr lang="en"/>
              <a:t>. Probably Docker Swarm and </a:t>
            </a:r>
            <a:r>
              <a:rPr lang="en"/>
              <a:t>Kubernetes</a:t>
            </a:r>
            <a:r>
              <a:rPr lang="en"/>
              <a:t> could be better alternatives.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However, it could be avoid by good management, and good pre-research progress.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C1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