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56D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2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26812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cfdaf29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cfdaf29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8875" y="-232572"/>
            <a:ext cx="12320876" cy="711412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8549" y="409950"/>
            <a:ext cx="3417039" cy="117060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2000"/>
            </a:pPr>
            <a:r>
              <a:rPr lang="en-US" sz="1900" dirty="0"/>
              <a:t>To develop a new nursing diagnosis (ND) called</a:t>
            </a:r>
            <a:r>
              <a:rPr lang="en-US" sz="1900" b="1" dirty="0"/>
              <a:t> “Risk for </a:t>
            </a:r>
            <a:r>
              <a:rPr lang="en-US" sz="1900" b="1" dirty="0" smtClean="0"/>
              <a:t>elopement”</a:t>
            </a:r>
            <a:r>
              <a:rPr lang="en-US" sz="1900" dirty="0" smtClean="0"/>
              <a:t>, </a:t>
            </a:r>
            <a:r>
              <a:rPr lang="en-US" sz="1900" dirty="0"/>
              <a:t>according to Nanda International.</a:t>
            </a:r>
            <a:endParaRPr sz="1900"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3615125" y="-1"/>
            <a:ext cx="4887150" cy="191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800" b="1" dirty="0" smtClean="0">
                <a:solidFill>
                  <a:srgbClr val="660033"/>
                </a:solidFill>
              </a:rPr>
              <a:t> </a:t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800" b="1" dirty="0" smtClean="0">
                <a:solidFill>
                  <a:srgbClr val="660033"/>
                </a:solidFill>
              </a:rPr>
              <a:t/>
            </a:r>
            <a:br>
              <a:rPr lang="en-US" sz="800" b="1" dirty="0" smtClean="0">
                <a:solidFill>
                  <a:srgbClr val="660033"/>
                </a:solidFill>
              </a:rPr>
            </a:br>
            <a:r>
              <a:rPr lang="en-US" sz="800" b="1" dirty="0">
                <a:solidFill>
                  <a:srgbClr val="660033"/>
                </a:solidFill>
              </a:rPr>
              <a:t/>
            </a:r>
            <a:br>
              <a:rPr lang="en-US" sz="8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1000" b="1" dirty="0" smtClean="0">
                <a:solidFill>
                  <a:srgbClr val="660033"/>
                </a:solidFill>
              </a:rPr>
              <a:t/>
            </a:r>
            <a:br>
              <a:rPr lang="en-US" sz="1000" b="1" dirty="0" smtClean="0">
                <a:solidFill>
                  <a:srgbClr val="660033"/>
                </a:solidFill>
              </a:rPr>
            </a:br>
            <a:r>
              <a:rPr lang="en-US" sz="1000" b="1" dirty="0">
                <a:solidFill>
                  <a:srgbClr val="660033"/>
                </a:solidFill>
              </a:rPr>
              <a:t/>
            </a:r>
            <a:br>
              <a:rPr lang="en-US" sz="1000" b="1" dirty="0">
                <a:solidFill>
                  <a:srgbClr val="660033"/>
                </a:solidFill>
              </a:rPr>
            </a:br>
            <a:r>
              <a:rPr lang="en-US" sz="2600" b="1" dirty="0" smtClean="0">
                <a:solidFill>
                  <a:srgbClr val="660033"/>
                </a:solidFill>
              </a:rPr>
              <a:t>Developing </a:t>
            </a:r>
            <a:r>
              <a:rPr lang="en-US" sz="2600" b="1" dirty="0">
                <a:solidFill>
                  <a:srgbClr val="660033"/>
                </a:solidFill>
              </a:rPr>
              <a:t>a new nursing diagnosis called </a:t>
            </a:r>
            <a:r>
              <a:rPr lang="en-US" sz="2600" b="1" dirty="0" smtClean="0">
                <a:solidFill>
                  <a:srgbClr val="660033"/>
                </a:solidFill>
              </a:rPr>
              <a:t>                                    “Risk </a:t>
            </a:r>
            <a:r>
              <a:rPr lang="en-US" sz="2600" b="1" dirty="0">
                <a:solidFill>
                  <a:srgbClr val="660033"/>
                </a:solidFill>
              </a:rPr>
              <a:t>for elopement </a:t>
            </a:r>
            <a:r>
              <a:rPr lang="en-US" sz="2600" b="1" dirty="0" smtClean="0">
                <a:solidFill>
                  <a:srgbClr val="660033"/>
                </a:solidFill>
              </a:rPr>
              <a:t>attempt”</a:t>
            </a:r>
            <a:r>
              <a:rPr lang="en-US" sz="2800" b="1" dirty="0" smtClean="0">
                <a:solidFill>
                  <a:srgbClr val="660033"/>
                </a:solidFill>
              </a:rPr>
              <a:t/>
            </a:r>
            <a:br>
              <a:rPr lang="en-US" sz="2800" b="1" dirty="0" smtClean="0">
                <a:solidFill>
                  <a:srgbClr val="660033"/>
                </a:solidFill>
              </a:rPr>
            </a:br>
            <a:r>
              <a:rPr lang="en-US" sz="1600" dirty="0" smtClean="0"/>
              <a:t>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600" dirty="0" err="1" smtClean="0"/>
              <a:t>Amália</a:t>
            </a:r>
            <a:r>
              <a:rPr lang="en-US" sz="1600" dirty="0" smtClean="0"/>
              <a:t> de </a:t>
            </a:r>
            <a:r>
              <a:rPr lang="en-US" sz="1600" dirty="0" err="1" smtClean="0"/>
              <a:t>Fátima</a:t>
            </a:r>
            <a:r>
              <a:rPr lang="en-US" sz="1600" dirty="0" smtClean="0"/>
              <a:t> Lucena, Ester de Melo Borba, Raquel Schuttz Carvalho, Betina Franco, Glaucia Santos Policarpo, Deborah Bulegon Mello, Simone Silveira Pasin</a:t>
            </a:r>
            <a:endParaRPr sz="1600" dirty="0"/>
          </a:p>
        </p:txBody>
      </p:sp>
      <p:sp>
        <p:nvSpPr>
          <p:cNvPr id="87" name="Google Shape;87;p13"/>
          <p:cNvSpPr/>
          <p:nvPr/>
        </p:nvSpPr>
        <p:spPr>
          <a:xfrm>
            <a:off x="109925" y="-16032"/>
            <a:ext cx="1460400" cy="290700"/>
          </a:xfrm>
          <a:prstGeom prst="roundRect">
            <a:avLst>
              <a:gd name="adj" fmla="val 16667"/>
            </a:avLst>
          </a:prstGeom>
          <a:solidFill>
            <a:srgbClr val="95456D">
              <a:alpha val="400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Purpose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109925" y="1676969"/>
            <a:ext cx="1460400" cy="290700"/>
          </a:xfrm>
          <a:prstGeom prst="roundRect">
            <a:avLst>
              <a:gd name="adj" fmla="val 16667"/>
            </a:avLst>
          </a:prstGeom>
          <a:solidFill>
            <a:srgbClr val="95456D">
              <a:alpha val="400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 Method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4870091" y="1834125"/>
            <a:ext cx="3509634" cy="809250"/>
          </a:xfrm>
          <a:prstGeom prst="rect">
            <a:avLst/>
          </a:prstGeom>
          <a:solidFill>
            <a:schemeClr val="bg1">
              <a:alpha val="23000"/>
            </a:schemeClr>
          </a:solidFill>
          <a:ln w="127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 dirty="0"/>
              <a:t>The </a:t>
            </a:r>
            <a:r>
              <a:rPr lang="en-US" sz="1800" dirty="0" smtClean="0"/>
              <a:t>final title proposed </a:t>
            </a:r>
            <a:r>
              <a:rPr lang="en-US" sz="1800" dirty="0"/>
              <a:t>of </a:t>
            </a:r>
            <a:r>
              <a:rPr lang="en-US" sz="1800" dirty="0" smtClean="0"/>
              <a:t>the </a:t>
            </a:r>
            <a:r>
              <a:rPr lang="en-US" sz="1800" dirty="0"/>
              <a:t>new ND </a:t>
            </a:r>
            <a:r>
              <a:rPr lang="en-US" sz="1800" dirty="0" smtClean="0"/>
              <a:t>was modified to                                     </a:t>
            </a:r>
            <a:r>
              <a:rPr lang="en-US" sz="1800" b="1" dirty="0" smtClean="0"/>
              <a:t>“Risk </a:t>
            </a:r>
            <a:r>
              <a:rPr lang="en-US" sz="1800" b="1" dirty="0"/>
              <a:t>for elopement attempt”. </a:t>
            </a:r>
            <a:endParaRPr sz="1800" b="1" dirty="0"/>
          </a:p>
        </p:txBody>
      </p:sp>
      <p:sp>
        <p:nvSpPr>
          <p:cNvPr id="90" name="Google Shape;90;p13"/>
          <p:cNvSpPr/>
          <p:nvPr/>
        </p:nvSpPr>
        <p:spPr>
          <a:xfrm>
            <a:off x="8591346" y="3596087"/>
            <a:ext cx="1460400" cy="290700"/>
          </a:xfrm>
          <a:prstGeom prst="roundRect">
            <a:avLst>
              <a:gd name="adj" fmla="val 16667"/>
            </a:avLst>
          </a:prstGeom>
          <a:solidFill>
            <a:srgbClr val="95456D">
              <a:alpha val="400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Impact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52" y="5690075"/>
            <a:ext cx="324632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0" y="2093400"/>
            <a:ext cx="3425588" cy="4625374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Descriptive study, </a:t>
            </a:r>
            <a:r>
              <a:rPr lang="en-US" sz="1800" dirty="0" smtClean="0">
                <a:solidFill>
                  <a:schemeClr val="tx1"/>
                </a:solidFill>
              </a:rPr>
              <a:t>based on the integrative literature review and the secondary  data of the Brazilian University </a:t>
            </a:r>
            <a:r>
              <a:rPr lang="en-US" sz="1800" dirty="0">
                <a:solidFill>
                  <a:schemeClr val="tx1"/>
                </a:solidFill>
              </a:rPr>
              <a:t>Hospital 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data were </a:t>
            </a:r>
            <a:r>
              <a:rPr lang="en-US" sz="1800" dirty="0">
                <a:solidFill>
                  <a:schemeClr val="tx1"/>
                </a:solidFill>
              </a:rPr>
              <a:t>collected from the </a:t>
            </a:r>
            <a:r>
              <a:rPr lang="en-US" sz="1800" dirty="0" smtClean="0">
                <a:solidFill>
                  <a:schemeClr val="tx1"/>
                </a:solidFill>
              </a:rPr>
              <a:t>literature and the patients electronic records </a:t>
            </a:r>
            <a:r>
              <a:rPr lang="en-US" sz="1800" dirty="0">
                <a:solidFill>
                  <a:schemeClr val="tx1"/>
                </a:solidFill>
              </a:rPr>
              <a:t>who escaped from the </a:t>
            </a:r>
            <a:r>
              <a:rPr lang="en-US" sz="1800" dirty="0" smtClean="0">
                <a:solidFill>
                  <a:schemeClr val="tx1"/>
                </a:solidFill>
              </a:rPr>
              <a:t>institution between 2015-2019. </a:t>
            </a:r>
          </a:p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sample consisted of patients who had escaped notified </a:t>
            </a:r>
            <a:r>
              <a:rPr lang="en-US" sz="1800" dirty="0" smtClean="0">
                <a:solidFill>
                  <a:schemeClr val="tx1"/>
                </a:solidFill>
              </a:rPr>
              <a:t>by the hospital security </a:t>
            </a: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ection and the literature dates. </a:t>
            </a:r>
          </a:p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analysis </a:t>
            </a:r>
            <a:r>
              <a:rPr lang="en-US" sz="1800" dirty="0">
                <a:solidFill>
                  <a:schemeClr val="tx1"/>
                </a:solidFill>
              </a:rPr>
              <a:t>was </a:t>
            </a:r>
            <a:r>
              <a:rPr lang="en-US" sz="1800" dirty="0" smtClean="0">
                <a:solidFill>
                  <a:schemeClr val="tx1"/>
                </a:solidFill>
              </a:rPr>
              <a:t>descriptive by the hospital’s study nurses group.</a:t>
            </a:r>
            <a:endParaRPr sz="1800" dirty="0">
              <a:solidFill>
                <a:schemeClr val="tx1"/>
              </a:solidFill>
            </a:endParaRPr>
          </a:p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Project approved </a:t>
            </a:r>
            <a:r>
              <a:rPr lang="en-US" sz="1800" dirty="0" smtClean="0">
                <a:solidFill>
                  <a:schemeClr val="tx1"/>
                </a:solidFill>
              </a:rPr>
              <a:t>by </a:t>
            </a:r>
            <a:r>
              <a:rPr lang="en-US" sz="1800" dirty="0">
                <a:solidFill>
                  <a:schemeClr val="tx1"/>
                </a:solidFill>
              </a:rPr>
              <a:t>Ethics Committee (2019/0635</a:t>
            </a:r>
            <a:r>
              <a:rPr lang="en-US" sz="1800" dirty="0" smtClean="0">
                <a:solidFill>
                  <a:schemeClr val="tx1"/>
                </a:solidFill>
              </a:rPr>
              <a:t>).</a:t>
            </a:r>
            <a:endParaRPr sz="18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660033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dirty="0">
              <a:solidFill>
                <a:srgbClr val="660033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962400" y="3124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3615125" y="1948050"/>
            <a:ext cx="1102200" cy="290700"/>
          </a:xfrm>
          <a:prstGeom prst="roundRect">
            <a:avLst>
              <a:gd name="adj" fmla="val 16667"/>
            </a:avLst>
          </a:prstGeom>
          <a:solidFill>
            <a:srgbClr val="5B0F00">
              <a:alpha val="3958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2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3646925" y="2743200"/>
            <a:ext cx="2221612" cy="249154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>
              <a:alpha val="23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Definition: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Susceptible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leaving a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care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facility or a designated area against recommendation or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communicating to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care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professionals or caregivers, which may compromise safety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health.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</p:txBody>
      </p:sp>
      <p:sp>
        <p:nvSpPr>
          <p:cNvPr id="96" name="Google Shape;96;p13"/>
          <p:cNvSpPr/>
          <p:nvPr/>
        </p:nvSpPr>
        <p:spPr>
          <a:xfrm>
            <a:off x="6031563" y="2743200"/>
            <a:ext cx="2348162" cy="3975575"/>
          </a:xfrm>
          <a:prstGeom prst="round1Rect">
            <a:avLst>
              <a:gd name="adj" fmla="val 16667"/>
            </a:avLst>
          </a:prstGeom>
          <a:solidFill>
            <a:schemeClr val="bg1">
              <a:alpha val="42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</a:rPr>
              <a:t>Risk factors</a:t>
            </a:r>
            <a:endParaRPr sz="1500" b="1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Anger </a:t>
            </a:r>
            <a:r>
              <a:rPr lang="en-US" sz="1300" dirty="0">
                <a:latin typeface="Calibri" panose="020F0502020204030204" pitchFamily="34" charset="0"/>
              </a:rPr>
              <a:t>behaviors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Dissatisfaction </a:t>
            </a:r>
            <a:r>
              <a:rPr lang="en-US" sz="1300" dirty="0">
                <a:latin typeface="Calibri" panose="020F0502020204030204" pitchFamily="34" charset="0"/>
              </a:rPr>
              <a:t>with current situation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Exit-seeking </a:t>
            </a:r>
            <a:r>
              <a:rPr lang="en-US" sz="1300" dirty="0">
                <a:latin typeface="Calibri" panose="020F0502020204030204" pitchFamily="34" charset="0"/>
              </a:rPr>
              <a:t>behavior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Frustration </a:t>
            </a:r>
            <a:r>
              <a:rPr lang="en-US" sz="1300" dirty="0">
                <a:latin typeface="Calibri" panose="020F0502020204030204" pitchFamily="34" charset="0"/>
              </a:rPr>
              <a:t>about delay in treatment regimen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Inadequate </a:t>
            </a:r>
            <a:r>
              <a:rPr lang="en-US" sz="1300" dirty="0">
                <a:latin typeface="Calibri" panose="020F0502020204030204" pitchFamily="34" charset="0"/>
              </a:rPr>
              <a:t>caregiver vigilance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Inadequate </a:t>
            </a:r>
            <a:r>
              <a:rPr lang="en-US" sz="1300" dirty="0">
                <a:latin typeface="Calibri" panose="020F0502020204030204" pitchFamily="34" charset="0"/>
              </a:rPr>
              <a:t>social support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Insufficient </a:t>
            </a:r>
            <a:r>
              <a:rPr lang="en-US" sz="1300" dirty="0">
                <a:latin typeface="Calibri" panose="020F0502020204030204" pitchFamily="34" charset="0"/>
              </a:rPr>
              <a:t>interest in improving health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Perceived </a:t>
            </a:r>
            <a:r>
              <a:rPr lang="en-US" sz="1300" dirty="0">
                <a:latin typeface="Calibri" panose="020F0502020204030204" pitchFamily="34" charset="0"/>
              </a:rPr>
              <a:t>complexity of treatment regimen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Perceived </a:t>
            </a:r>
            <a:r>
              <a:rPr lang="en-US" sz="1300" dirty="0">
                <a:latin typeface="Calibri" panose="020F0502020204030204" pitchFamily="34" charset="0"/>
              </a:rPr>
              <a:t>excessive family responsibilities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Perceived </a:t>
            </a:r>
            <a:r>
              <a:rPr lang="en-US" sz="1300" dirty="0">
                <a:latin typeface="Calibri" panose="020F0502020204030204" pitchFamily="34" charset="0"/>
              </a:rPr>
              <a:t>excessive responsibilities in social relationships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Perceived </a:t>
            </a:r>
            <a:r>
              <a:rPr lang="en-US" sz="1300" dirty="0">
                <a:latin typeface="Calibri" panose="020F0502020204030204" pitchFamily="34" charset="0"/>
              </a:rPr>
              <a:t>lack of safety in surrounding environment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Persistent </a:t>
            </a:r>
            <a:r>
              <a:rPr lang="en-US" sz="1300" dirty="0">
                <a:latin typeface="Calibri" panose="020F0502020204030204" pitchFamily="34" charset="0"/>
              </a:rPr>
              <a:t>wandering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Psychomotor </a:t>
            </a:r>
            <a:r>
              <a:rPr lang="en-US" sz="1300" dirty="0">
                <a:latin typeface="Calibri" panose="020F0502020204030204" pitchFamily="34" charset="0"/>
              </a:rPr>
              <a:t>agitation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Self-harm </a:t>
            </a:r>
            <a:r>
              <a:rPr lang="en-US" sz="1300" dirty="0">
                <a:latin typeface="Calibri" panose="020F0502020204030204" pitchFamily="34" charset="0"/>
              </a:rPr>
              <a:t>intent</a:t>
            </a:r>
            <a:endParaRPr sz="1300" dirty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</a:rPr>
              <a:t>Substance misuse.</a:t>
            </a:r>
            <a:endParaRPr sz="1300" dirty="0"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Calibri" panose="020F0502020204030204" pitchFamily="34" charset="0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8568125" y="-26100"/>
            <a:ext cx="1102200" cy="290700"/>
          </a:xfrm>
          <a:prstGeom prst="roundRect">
            <a:avLst>
              <a:gd name="adj" fmla="val 16667"/>
            </a:avLst>
          </a:prstGeom>
          <a:solidFill>
            <a:srgbClr val="95456D">
              <a:alpha val="4000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8568125" y="290700"/>
            <a:ext cx="3500100" cy="3255102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tx2">
              <a:lumMod val="75000"/>
              <a:alpha val="23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b="1" dirty="0" smtClean="0"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At </a:t>
            </a:r>
            <a:r>
              <a:rPr lang="en-US" sz="1500" b="1" dirty="0">
                <a:latin typeface="Calibri" panose="020F0502020204030204" pitchFamily="34" charset="0"/>
              </a:rPr>
              <a:t>risk </a:t>
            </a:r>
            <a:r>
              <a:rPr lang="en-US" sz="1500" b="1" dirty="0" smtClean="0">
                <a:latin typeface="Calibri" panose="020F0502020204030204" pitchFamily="34" charset="0"/>
              </a:rPr>
              <a:t>population</a:t>
            </a:r>
            <a:endParaRPr sz="1500" b="1" dirty="0" smtClean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Economically disadvantaged individuals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Homeless individuals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brought to designated area against own wishes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frequently requesting discharge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recently hospitalized (&lt;3 weeks)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with history of elopement;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with history of non-adherence to treatment regimen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with history of self-harm</a:t>
            </a:r>
            <a:endParaRPr dirty="0" smtClean="0">
              <a:latin typeface="Calibri" panose="020F0502020204030204" pitchFamily="34" charset="0"/>
            </a:endParaRP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Individuals </a:t>
            </a:r>
            <a:r>
              <a:rPr lang="en-US" dirty="0">
                <a:latin typeface="Calibri" panose="020F0502020204030204" pitchFamily="34" charset="0"/>
              </a:rPr>
              <a:t>with impaired </a:t>
            </a:r>
            <a:r>
              <a:rPr lang="en-US" dirty="0" smtClean="0">
                <a:latin typeface="Calibri" panose="020F0502020204030204" pitchFamily="34" charset="0"/>
              </a:rPr>
              <a:t>judgment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Men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Older </a:t>
            </a:r>
            <a:r>
              <a:rPr lang="en-US" dirty="0">
                <a:latin typeface="Calibri" panose="020F0502020204030204" pitchFamily="34" charset="0"/>
              </a:rPr>
              <a:t>adults with cognitive </a:t>
            </a:r>
            <a:r>
              <a:rPr lang="en-US" dirty="0" smtClean="0">
                <a:latin typeface="Calibri" panose="020F0502020204030204" pitchFamily="34" charset="0"/>
              </a:rPr>
              <a:t>disorders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Unemployed </a:t>
            </a:r>
            <a:r>
              <a:rPr lang="en-US" dirty="0" smtClean="0">
                <a:latin typeface="Calibri" panose="020F0502020204030204" pitchFamily="34" charset="0"/>
              </a:rPr>
              <a:t>individuals</a:t>
            </a:r>
          </a:p>
          <a:p>
            <a:pPr marL="952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Young </a:t>
            </a:r>
            <a:r>
              <a:rPr lang="en-US" dirty="0">
                <a:latin typeface="Calibri" panose="020F0502020204030204" pitchFamily="34" charset="0"/>
              </a:rPr>
              <a:t>adults.</a:t>
            </a:r>
            <a:endParaRPr dirty="0"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Calibri" panose="020F0502020204030204" pitchFamily="34" charset="0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1"/>
          </p:nvPr>
        </p:nvSpPr>
        <p:spPr>
          <a:xfrm>
            <a:off x="8592544" y="3973981"/>
            <a:ext cx="2140800" cy="2744794"/>
          </a:xfrm>
          <a:prstGeom prst="rect">
            <a:avLst/>
          </a:prstGeom>
          <a:solidFill>
            <a:schemeClr val="tx2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tx1"/>
                </a:solidFill>
              </a:rPr>
              <a:t>Escaping is an adverse event that can be prevented with </a:t>
            </a:r>
            <a:r>
              <a:rPr lang="en-US" sz="1700" dirty="0" smtClean="0">
                <a:solidFill>
                  <a:schemeClr val="tx1"/>
                </a:solidFill>
              </a:rPr>
              <a:t>an accurate ND as “Risk </a:t>
            </a:r>
            <a:r>
              <a:rPr lang="en-US" sz="1700" dirty="0">
                <a:solidFill>
                  <a:schemeClr val="tx1"/>
                </a:solidFill>
              </a:rPr>
              <a:t>for elopement attempt</a:t>
            </a:r>
            <a:r>
              <a:rPr lang="en-US" sz="1700" dirty="0" smtClean="0">
                <a:solidFill>
                  <a:schemeClr val="tx1"/>
                </a:solidFill>
              </a:rPr>
              <a:t>”, that </a:t>
            </a:r>
            <a:r>
              <a:rPr lang="en-US" sz="1700" dirty="0">
                <a:solidFill>
                  <a:schemeClr val="tx1"/>
                </a:solidFill>
              </a:rPr>
              <a:t>to support safer </a:t>
            </a:r>
            <a:r>
              <a:rPr lang="en-US" sz="1700" dirty="0" smtClean="0">
                <a:solidFill>
                  <a:schemeClr val="tx1"/>
                </a:solidFill>
              </a:rPr>
              <a:t>nursing clinical practice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endParaRPr sz="17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tx1"/>
                </a:solidFill>
              </a:rPr>
              <a:t>This </a:t>
            </a:r>
            <a:r>
              <a:rPr lang="en-US" sz="1700" dirty="0" smtClean="0">
                <a:solidFill>
                  <a:schemeClr val="tx1"/>
                </a:solidFill>
              </a:rPr>
              <a:t>available in </a:t>
            </a:r>
            <a:r>
              <a:rPr lang="en-US" sz="1700" dirty="0">
                <a:solidFill>
                  <a:schemeClr val="tx1"/>
                </a:solidFill>
              </a:rPr>
              <a:t>the Nanda-I </a:t>
            </a:r>
            <a:r>
              <a:rPr lang="en-US" sz="1700" dirty="0" smtClean="0">
                <a:solidFill>
                  <a:schemeClr val="tx1"/>
                </a:solidFill>
              </a:rPr>
              <a:t>taxonomy 2021-2023.</a:t>
            </a:r>
            <a:endParaRPr sz="17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dirty="0">
              <a:solidFill>
                <a:srgbClr val="840D35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dirty="0">
              <a:solidFill>
                <a:srgbClr val="840D35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700" dirty="0">
              <a:solidFill>
                <a:srgbClr val="840D35"/>
              </a:solidFill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3646925" y="5303479"/>
            <a:ext cx="2221612" cy="1415296"/>
          </a:xfrm>
          <a:prstGeom prst="round2DiagRect">
            <a:avLst>
              <a:gd name="adj1" fmla="val 16667"/>
              <a:gd name="adj2" fmla="val 8356"/>
            </a:avLst>
          </a:prstGeom>
          <a:solidFill>
            <a:schemeClr val="bg1">
              <a:alpha val="42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Associated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</a:t>
            </a: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5250" indent="-952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Autism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spectrum disorders</a:t>
            </a:r>
          </a:p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Developmental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disabilities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5250" lvl="0" indent="-95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Mental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disorders.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49134" y="4759779"/>
            <a:ext cx="1300141" cy="1958996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>
            <a:innerShdw blurRad="254000" dist="50800" dir="720000">
              <a:prstClr val="black">
                <a:alpha val="87000"/>
              </a:prstClr>
            </a:innerShdw>
          </a:effectLst>
        </p:spPr>
      </p:pic>
      <p:pic>
        <p:nvPicPr>
          <p:cNvPr id="21" name="Google Shape;342;p29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660" y="3666236"/>
            <a:ext cx="1191087" cy="98255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320</Words>
  <Application>Microsoft Office PowerPoint</Application>
  <PresentationFormat>Personalizar</PresentationFormat>
  <Paragraphs>59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                                                 Developing a new nursing diagnosis called                                     “Risk for elopement attempt”   Amália de Fátima Lucena, Ester de Melo Borba, Raquel Schuttz Carvalho, Betina Franco, Glaucia Santos Policarpo, Deborah Bulegon Mello, Simone Silveira Pasin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new nursing diagnosis called "Risk for elopement attempt" Amália de Fátima Lucena, Ester de Melo Borba, Raquel Schuttz Carvalho, Betina Franco, Glaucia Santos Policarpo, Deborah Bulegon Mello, Simone Silveira Pasin</dc:title>
  <dc:creator>Fátima Lucena</dc:creator>
  <cp:lastModifiedBy>Fátima Lucena</cp:lastModifiedBy>
  <cp:revision>14</cp:revision>
  <dcterms:modified xsi:type="dcterms:W3CDTF">2021-05-31T18:38:37Z</dcterms:modified>
</cp:coreProperties>
</file>