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456D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62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268123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cfdaf298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cfdaf298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8875" y="-232572"/>
            <a:ext cx="12320876" cy="7114121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8549" y="409950"/>
            <a:ext cx="3417039" cy="1170600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ts val="2000"/>
            </a:pPr>
            <a:r>
              <a:rPr lang="en-US" sz="1900" dirty="0"/>
              <a:t>To develop a new nursing diagnosis (ND) called</a:t>
            </a:r>
            <a:r>
              <a:rPr lang="en-US" sz="1900" b="1" dirty="0"/>
              <a:t> “Risk for </a:t>
            </a:r>
            <a:r>
              <a:rPr lang="en-US" sz="1900" b="1" dirty="0" smtClean="0"/>
              <a:t>elopement”</a:t>
            </a:r>
            <a:r>
              <a:rPr lang="en-US" sz="1900" dirty="0" smtClean="0"/>
              <a:t>, </a:t>
            </a:r>
            <a:r>
              <a:rPr lang="en-US" sz="1900" dirty="0"/>
              <a:t>according to Nanda International.</a:t>
            </a:r>
            <a:endParaRPr sz="1900" dirty="0"/>
          </a:p>
        </p:txBody>
      </p:sp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3615125" y="-1"/>
            <a:ext cx="4887150" cy="1918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800" b="1" dirty="0" smtClean="0">
                <a:solidFill>
                  <a:srgbClr val="660033"/>
                </a:solidFill>
              </a:rPr>
              <a:t> </a:t>
            </a:r>
            <a:br>
              <a:rPr lang="en-US" sz="800" b="1" dirty="0" smtClean="0">
                <a:solidFill>
                  <a:srgbClr val="660033"/>
                </a:solidFill>
              </a:rPr>
            </a:br>
            <a:r>
              <a:rPr lang="en-US" sz="800" b="1" dirty="0">
                <a:solidFill>
                  <a:srgbClr val="660033"/>
                </a:solidFill>
              </a:rPr>
              <a:t/>
            </a:r>
            <a:br>
              <a:rPr lang="en-US" sz="800" b="1" dirty="0">
                <a:solidFill>
                  <a:srgbClr val="660033"/>
                </a:solidFill>
              </a:rPr>
            </a:br>
            <a:r>
              <a:rPr lang="en-US" sz="800" b="1" dirty="0" smtClean="0">
                <a:solidFill>
                  <a:srgbClr val="660033"/>
                </a:solidFill>
              </a:rPr>
              <a:t/>
            </a:r>
            <a:br>
              <a:rPr lang="en-US" sz="800" b="1" dirty="0" smtClean="0">
                <a:solidFill>
                  <a:srgbClr val="660033"/>
                </a:solidFill>
              </a:rPr>
            </a:br>
            <a:r>
              <a:rPr lang="en-US" sz="800" b="1" dirty="0">
                <a:solidFill>
                  <a:srgbClr val="660033"/>
                </a:solidFill>
              </a:rPr>
              <a:t/>
            </a:r>
            <a:br>
              <a:rPr lang="en-US" sz="800" b="1" dirty="0">
                <a:solidFill>
                  <a:srgbClr val="660033"/>
                </a:solidFill>
              </a:rPr>
            </a:br>
            <a:r>
              <a:rPr lang="en-US" sz="800" b="1" dirty="0" smtClean="0">
                <a:solidFill>
                  <a:srgbClr val="660033"/>
                </a:solidFill>
              </a:rPr>
              <a:t/>
            </a:r>
            <a:br>
              <a:rPr lang="en-US" sz="800" b="1" dirty="0" smtClean="0">
                <a:solidFill>
                  <a:srgbClr val="660033"/>
                </a:solidFill>
              </a:rPr>
            </a:br>
            <a:r>
              <a:rPr lang="en-US" sz="800" b="1" dirty="0">
                <a:solidFill>
                  <a:srgbClr val="660033"/>
                </a:solidFill>
              </a:rPr>
              <a:t/>
            </a:r>
            <a:br>
              <a:rPr lang="en-US" sz="800" b="1" dirty="0">
                <a:solidFill>
                  <a:srgbClr val="660033"/>
                </a:solidFill>
              </a:rPr>
            </a:br>
            <a:r>
              <a:rPr lang="en-US" sz="800" b="1" dirty="0" smtClean="0">
                <a:solidFill>
                  <a:srgbClr val="660033"/>
                </a:solidFill>
              </a:rPr>
              <a:t/>
            </a:r>
            <a:br>
              <a:rPr lang="en-US" sz="800" b="1" dirty="0" smtClean="0">
                <a:solidFill>
                  <a:srgbClr val="660033"/>
                </a:solidFill>
              </a:rPr>
            </a:br>
            <a:r>
              <a:rPr lang="en-US" sz="800" b="1" dirty="0">
                <a:solidFill>
                  <a:srgbClr val="660033"/>
                </a:solidFill>
              </a:rPr>
              <a:t/>
            </a:r>
            <a:br>
              <a:rPr lang="en-US" sz="800" b="1" dirty="0">
                <a:solidFill>
                  <a:srgbClr val="660033"/>
                </a:solidFill>
              </a:rPr>
            </a:br>
            <a:r>
              <a:rPr lang="en-US" sz="800" b="1" dirty="0" smtClean="0">
                <a:solidFill>
                  <a:srgbClr val="660033"/>
                </a:solidFill>
              </a:rPr>
              <a:t/>
            </a:r>
            <a:br>
              <a:rPr lang="en-US" sz="800" b="1" dirty="0" smtClean="0">
                <a:solidFill>
                  <a:srgbClr val="660033"/>
                </a:solidFill>
              </a:rPr>
            </a:br>
            <a:r>
              <a:rPr lang="en-US" sz="800" b="1" dirty="0">
                <a:solidFill>
                  <a:srgbClr val="660033"/>
                </a:solidFill>
              </a:rPr>
              <a:t/>
            </a:r>
            <a:br>
              <a:rPr lang="en-US" sz="800" b="1" dirty="0">
                <a:solidFill>
                  <a:srgbClr val="660033"/>
                </a:solidFill>
              </a:rPr>
            </a:br>
            <a:r>
              <a:rPr lang="en-US" sz="800" b="1" dirty="0" smtClean="0">
                <a:solidFill>
                  <a:srgbClr val="660033"/>
                </a:solidFill>
              </a:rPr>
              <a:t/>
            </a:r>
            <a:br>
              <a:rPr lang="en-US" sz="800" b="1" dirty="0" smtClean="0">
                <a:solidFill>
                  <a:srgbClr val="660033"/>
                </a:solidFill>
              </a:rPr>
            </a:br>
            <a:r>
              <a:rPr lang="en-US" sz="800" b="1" dirty="0">
                <a:solidFill>
                  <a:srgbClr val="660033"/>
                </a:solidFill>
              </a:rPr>
              <a:t/>
            </a:r>
            <a:br>
              <a:rPr lang="en-US" sz="800" b="1" dirty="0">
                <a:solidFill>
                  <a:srgbClr val="660033"/>
                </a:solidFill>
              </a:rPr>
            </a:br>
            <a:r>
              <a:rPr lang="en-US" sz="800" b="1" dirty="0" smtClean="0">
                <a:solidFill>
                  <a:srgbClr val="660033"/>
                </a:solidFill>
              </a:rPr>
              <a:t/>
            </a:r>
            <a:br>
              <a:rPr lang="en-US" sz="800" b="1" dirty="0" smtClean="0">
                <a:solidFill>
                  <a:srgbClr val="660033"/>
                </a:solidFill>
              </a:rPr>
            </a:br>
            <a:r>
              <a:rPr lang="en-US" sz="800" b="1" dirty="0">
                <a:solidFill>
                  <a:srgbClr val="660033"/>
                </a:solidFill>
              </a:rPr>
              <a:t/>
            </a:r>
            <a:br>
              <a:rPr lang="en-US" sz="800" b="1" dirty="0">
                <a:solidFill>
                  <a:srgbClr val="660033"/>
                </a:solidFill>
              </a:rPr>
            </a:br>
            <a:r>
              <a:rPr lang="en-US" sz="800" b="1" dirty="0" smtClean="0">
                <a:solidFill>
                  <a:srgbClr val="660033"/>
                </a:solidFill>
              </a:rPr>
              <a:t/>
            </a:r>
            <a:br>
              <a:rPr lang="en-US" sz="800" b="1" dirty="0" smtClean="0">
                <a:solidFill>
                  <a:srgbClr val="660033"/>
                </a:solidFill>
              </a:rPr>
            </a:br>
            <a:r>
              <a:rPr lang="en-US" sz="800" b="1" dirty="0">
                <a:solidFill>
                  <a:srgbClr val="660033"/>
                </a:solidFill>
              </a:rPr>
              <a:t/>
            </a:r>
            <a:br>
              <a:rPr lang="en-US" sz="800" b="1" dirty="0">
                <a:solidFill>
                  <a:srgbClr val="660033"/>
                </a:solidFill>
              </a:rPr>
            </a:br>
            <a:r>
              <a:rPr lang="en-US" sz="800" b="1" dirty="0" smtClean="0">
                <a:solidFill>
                  <a:srgbClr val="660033"/>
                </a:solidFill>
              </a:rPr>
              <a:t/>
            </a:r>
            <a:br>
              <a:rPr lang="en-US" sz="800" b="1" dirty="0" smtClean="0">
                <a:solidFill>
                  <a:srgbClr val="660033"/>
                </a:solidFill>
              </a:rPr>
            </a:br>
            <a:r>
              <a:rPr lang="en-US" sz="800" b="1" dirty="0">
                <a:solidFill>
                  <a:srgbClr val="660033"/>
                </a:solidFill>
              </a:rPr>
              <a:t/>
            </a:r>
            <a:br>
              <a:rPr lang="en-US" sz="800" b="1" dirty="0">
                <a:solidFill>
                  <a:srgbClr val="660033"/>
                </a:solidFill>
              </a:rPr>
            </a:br>
            <a:r>
              <a:rPr lang="en-US" sz="800" b="1" dirty="0" smtClean="0">
                <a:solidFill>
                  <a:srgbClr val="660033"/>
                </a:solidFill>
              </a:rPr>
              <a:t/>
            </a:r>
            <a:br>
              <a:rPr lang="en-US" sz="800" b="1" dirty="0" smtClean="0">
                <a:solidFill>
                  <a:srgbClr val="660033"/>
                </a:solidFill>
              </a:rPr>
            </a:br>
            <a:r>
              <a:rPr lang="en-US" sz="800" b="1" dirty="0">
                <a:solidFill>
                  <a:srgbClr val="660033"/>
                </a:solidFill>
              </a:rPr>
              <a:t/>
            </a:r>
            <a:br>
              <a:rPr lang="en-US" sz="800" b="1" dirty="0">
                <a:solidFill>
                  <a:srgbClr val="660033"/>
                </a:solidFill>
              </a:rPr>
            </a:br>
            <a:r>
              <a:rPr lang="en-US" sz="800" b="1" dirty="0" smtClean="0">
                <a:solidFill>
                  <a:srgbClr val="660033"/>
                </a:solidFill>
              </a:rPr>
              <a:t/>
            </a:r>
            <a:br>
              <a:rPr lang="en-US" sz="800" b="1" dirty="0" smtClean="0">
                <a:solidFill>
                  <a:srgbClr val="660033"/>
                </a:solidFill>
              </a:rPr>
            </a:br>
            <a:r>
              <a:rPr lang="en-US" sz="800" b="1" dirty="0">
                <a:solidFill>
                  <a:srgbClr val="660033"/>
                </a:solidFill>
              </a:rPr>
              <a:t/>
            </a:r>
            <a:br>
              <a:rPr lang="en-US" sz="800" b="1" dirty="0">
                <a:solidFill>
                  <a:srgbClr val="660033"/>
                </a:solidFill>
              </a:rPr>
            </a:br>
            <a:r>
              <a:rPr lang="en-US" sz="800" b="1" dirty="0" smtClean="0">
                <a:solidFill>
                  <a:srgbClr val="660033"/>
                </a:solidFill>
              </a:rPr>
              <a:t/>
            </a:r>
            <a:br>
              <a:rPr lang="en-US" sz="800" b="1" dirty="0" smtClean="0">
                <a:solidFill>
                  <a:srgbClr val="660033"/>
                </a:solidFill>
              </a:rPr>
            </a:br>
            <a:r>
              <a:rPr lang="en-US" sz="800" b="1" dirty="0">
                <a:solidFill>
                  <a:srgbClr val="660033"/>
                </a:solidFill>
              </a:rPr>
              <a:t/>
            </a:r>
            <a:br>
              <a:rPr lang="en-US" sz="800" b="1" dirty="0">
                <a:solidFill>
                  <a:srgbClr val="660033"/>
                </a:solidFill>
              </a:rPr>
            </a:br>
            <a:r>
              <a:rPr lang="en-US" sz="800" b="1" dirty="0" smtClean="0">
                <a:solidFill>
                  <a:srgbClr val="660033"/>
                </a:solidFill>
              </a:rPr>
              <a:t/>
            </a:r>
            <a:br>
              <a:rPr lang="en-US" sz="800" b="1" dirty="0" smtClean="0">
                <a:solidFill>
                  <a:srgbClr val="660033"/>
                </a:solidFill>
              </a:rPr>
            </a:br>
            <a:r>
              <a:rPr lang="en-US" sz="800" b="1" dirty="0">
                <a:solidFill>
                  <a:srgbClr val="660033"/>
                </a:solidFill>
              </a:rPr>
              <a:t/>
            </a:r>
            <a:br>
              <a:rPr lang="en-US" sz="800" b="1" dirty="0">
                <a:solidFill>
                  <a:srgbClr val="660033"/>
                </a:solidFill>
              </a:rPr>
            </a:br>
            <a:r>
              <a:rPr lang="en-US" sz="800" b="1" dirty="0" smtClean="0">
                <a:solidFill>
                  <a:srgbClr val="660033"/>
                </a:solidFill>
              </a:rPr>
              <a:t/>
            </a:r>
            <a:br>
              <a:rPr lang="en-US" sz="800" b="1" dirty="0" smtClean="0">
                <a:solidFill>
                  <a:srgbClr val="660033"/>
                </a:solidFill>
              </a:rPr>
            </a:br>
            <a:r>
              <a:rPr lang="en-US" sz="800" b="1" dirty="0">
                <a:solidFill>
                  <a:srgbClr val="660033"/>
                </a:solidFill>
              </a:rPr>
              <a:t/>
            </a:r>
            <a:br>
              <a:rPr lang="en-US" sz="800" b="1" dirty="0">
                <a:solidFill>
                  <a:srgbClr val="660033"/>
                </a:solidFill>
              </a:rPr>
            </a:br>
            <a:r>
              <a:rPr lang="en-US" sz="800" b="1" dirty="0" smtClean="0">
                <a:solidFill>
                  <a:srgbClr val="660033"/>
                </a:solidFill>
              </a:rPr>
              <a:t/>
            </a:r>
            <a:br>
              <a:rPr lang="en-US" sz="800" b="1" dirty="0" smtClean="0">
                <a:solidFill>
                  <a:srgbClr val="660033"/>
                </a:solidFill>
              </a:rPr>
            </a:br>
            <a:r>
              <a:rPr lang="en-US" sz="800" b="1" dirty="0">
                <a:solidFill>
                  <a:srgbClr val="660033"/>
                </a:solidFill>
              </a:rPr>
              <a:t/>
            </a:r>
            <a:br>
              <a:rPr lang="en-US" sz="800" b="1" dirty="0">
                <a:solidFill>
                  <a:srgbClr val="660033"/>
                </a:solidFill>
              </a:rPr>
            </a:br>
            <a:r>
              <a:rPr lang="en-US" sz="1000" b="1" dirty="0" smtClean="0">
                <a:solidFill>
                  <a:srgbClr val="660033"/>
                </a:solidFill>
              </a:rPr>
              <a:t/>
            </a:r>
            <a:br>
              <a:rPr lang="en-US" sz="1000" b="1" dirty="0" smtClean="0">
                <a:solidFill>
                  <a:srgbClr val="660033"/>
                </a:solidFill>
              </a:rPr>
            </a:br>
            <a:r>
              <a:rPr lang="en-US" sz="1000" b="1" dirty="0">
                <a:solidFill>
                  <a:srgbClr val="660033"/>
                </a:solidFill>
              </a:rPr>
              <a:t/>
            </a:r>
            <a:br>
              <a:rPr lang="en-US" sz="1000" b="1" dirty="0">
                <a:solidFill>
                  <a:srgbClr val="660033"/>
                </a:solidFill>
              </a:rPr>
            </a:br>
            <a:r>
              <a:rPr lang="en-US" sz="1000" b="1" dirty="0" smtClean="0">
                <a:solidFill>
                  <a:srgbClr val="660033"/>
                </a:solidFill>
              </a:rPr>
              <a:t/>
            </a:r>
            <a:br>
              <a:rPr lang="en-US" sz="1000" b="1" dirty="0" smtClean="0">
                <a:solidFill>
                  <a:srgbClr val="660033"/>
                </a:solidFill>
              </a:rPr>
            </a:br>
            <a:r>
              <a:rPr lang="en-US" sz="1000" b="1" dirty="0">
                <a:solidFill>
                  <a:srgbClr val="660033"/>
                </a:solidFill>
              </a:rPr>
              <a:t/>
            </a:r>
            <a:br>
              <a:rPr lang="en-US" sz="1000" b="1" dirty="0">
                <a:solidFill>
                  <a:srgbClr val="660033"/>
                </a:solidFill>
              </a:rPr>
            </a:br>
            <a:r>
              <a:rPr lang="en-US" sz="1000" b="1" dirty="0" smtClean="0">
                <a:solidFill>
                  <a:srgbClr val="660033"/>
                </a:solidFill>
              </a:rPr>
              <a:t/>
            </a:r>
            <a:br>
              <a:rPr lang="en-US" sz="1000" b="1" dirty="0" smtClean="0">
                <a:solidFill>
                  <a:srgbClr val="660033"/>
                </a:solidFill>
              </a:rPr>
            </a:br>
            <a:r>
              <a:rPr lang="en-US" sz="1000" b="1" dirty="0">
                <a:solidFill>
                  <a:srgbClr val="660033"/>
                </a:solidFill>
              </a:rPr>
              <a:t/>
            </a:r>
            <a:br>
              <a:rPr lang="en-US" sz="1000" b="1" dirty="0">
                <a:solidFill>
                  <a:srgbClr val="660033"/>
                </a:solidFill>
              </a:rPr>
            </a:br>
            <a:r>
              <a:rPr lang="en-US" sz="1000" b="1" dirty="0" smtClean="0">
                <a:solidFill>
                  <a:srgbClr val="660033"/>
                </a:solidFill>
              </a:rPr>
              <a:t/>
            </a:r>
            <a:br>
              <a:rPr lang="en-US" sz="1000" b="1" dirty="0" smtClean="0">
                <a:solidFill>
                  <a:srgbClr val="660033"/>
                </a:solidFill>
              </a:rPr>
            </a:br>
            <a:r>
              <a:rPr lang="en-US" sz="1000" b="1" dirty="0">
                <a:solidFill>
                  <a:srgbClr val="660033"/>
                </a:solidFill>
              </a:rPr>
              <a:t/>
            </a:r>
            <a:br>
              <a:rPr lang="en-US" sz="1000" b="1" dirty="0">
                <a:solidFill>
                  <a:srgbClr val="660033"/>
                </a:solidFill>
              </a:rPr>
            </a:br>
            <a:r>
              <a:rPr lang="en-US" sz="1000" b="1" dirty="0" smtClean="0">
                <a:solidFill>
                  <a:srgbClr val="660033"/>
                </a:solidFill>
              </a:rPr>
              <a:t/>
            </a:r>
            <a:br>
              <a:rPr lang="en-US" sz="1000" b="1" dirty="0" smtClean="0">
                <a:solidFill>
                  <a:srgbClr val="660033"/>
                </a:solidFill>
              </a:rPr>
            </a:br>
            <a:r>
              <a:rPr lang="en-US" sz="1000" b="1" dirty="0">
                <a:solidFill>
                  <a:srgbClr val="660033"/>
                </a:solidFill>
              </a:rPr>
              <a:t/>
            </a:r>
            <a:br>
              <a:rPr lang="en-US" sz="1000" b="1" dirty="0">
                <a:solidFill>
                  <a:srgbClr val="660033"/>
                </a:solidFill>
              </a:rPr>
            </a:br>
            <a:r>
              <a:rPr lang="en-US" sz="1000" b="1" dirty="0" smtClean="0">
                <a:solidFill>
                  <a:srgbClr val="660033"/>
                </a:solidFill>
              </a:rPr>
              <a:t/>
            </a:r>
            <a:br>
              <a:rPr lang="en-US" sz="1000" b="1" dirty="0" smtClean="0">
                <a:solidFill>
                  <a:srgbClr val="660033"/>
                </a:solidFill>
              </a:rPr>
            </a:br>
            <a:r>
              <a:rPr lang="en-US" sz="1000" b="1" dirty="0">
                <a:solidFill>
                  <a:srgbClr val="660033"/>
                </a:solidFill>
              </a:rPr>
              <a:t/>
            </a:r>
            <a:br>
              <a:rPr lang="en-US" sz="1000" b="1" dirty="0">
                <a:solidFill>
                  <a:srgbClr val="660033"/>
                </a:solidFill>
              </a:rPr>
            </a:br>
            <a:r>
              <a:rPr lang="en-US" sz="1000" b="1" dirty="0" smtClean="0">
                <a:solidFill>
                  <a:srgbClr val="660033"/>
                </a:solidFill>
              </a:rPr>
              <a:t/>
            </a:r>
            <a:br>
              <a:rPr lang="en-US" sz="1000" b="1" dirty="0" smtClean="0">
                <a:solidFill>
                  <a:srgbClr val="660033"/>
                </a:solidFill>
              </a:rPr>
            </a:br>
            <a:r>
              <a:rPr lang="en-US" sz="1000" b="1" dirty="0">
                <a:solidFill>
                  <a:srgbClr val="660033"/>
                </a:solidFill>
              </a:rPr>
              <a:t/>
            </a:r>
            <a:br>
              <a:rPr lang="en-US" sz="1000" b="1" dirty="0">
                <a:solidFill>
                  <a:srgbClr val="660033"/>
                </a:solidFill>
              </a:rPr>
            </a:br>
            <a:r>
              <a:rPr lang="en-US" sz="1000" b="1" dirty="0" smtClean="0">
                <a:solidFill>
                  <a:srgbClr val="660033"/>
                </a:solidFill>
              </a:rPr>
              <a:t/>
            </a:r>
            <a:br>
              <a:rPr lang="en-US" sz="1000" b="1" dirty="0" smtClean="0">
                <a:solidFill>
                  <a:srgbClr val="660033"/>
                </a:solidFill>
              </a:rPr>
            </a:br>
            <a:r>
              <a:rPr lang="en-US" sz="1000" b="1" dirty="0">
                <a:solidFill>
                  <a:srgbClr val="660033"/>
                </a:solidFill>
              </a:rPr>
              <a:t/>
            </a:r>
            <a:br>
              <a:rPr lang="en-US" sz="1000" b="1" dirty="0">
                <a:solidFill>
                  <a:srgbClr val="660033"/>
                </a:solidFill>
              </a:rPr>
            </a:br>
            <a:r>
              <a:rPr lang="en-US" sz="1000" b="1" dirty="0" smtClean="0">
                <a:solidFill>
                  <a:srgbClr val="660033"/>
                </a:solidFill>
              </a:rPr>
              <a:t/>
            </a:r>
            <a:br>
              <a:rPr lang="en-US" sz="1000" b="1" dirty="0" smtClean="0">
                <a:solidFill>
                  <a:srgbClr val="660033"/>
                </a:solidFill>
              </a:rPr>
            </a:br>
            <a:r>
              <a:rPr lang="en-US" sz="1000" b="1" dirty="0">
                <a:solidFill>
                  <a:srgbClr val="660033"/>
                </a:solidFill>
              </a:rPr>
              <a:t/>
            </a:r>
            <a:br>
              <a:rPr lang="en-US" sz="1000" b="1" dirty="0">
                <a:solidFill>
                  <a:srgbClr val="660033"/>
                </a:solidFill>
              </a:rPr>
            </a:br>
            <a:r>
              <a:rPr lang="en-US" sz="2600" b="1" dirty="0" smtClean="0">
                <a:solidFill>
                  <a:srgbClr val="660033"/>
                </a:solidFill>
              </a:rPr>
              <a:t>Developing </a:t>
            </a:r>
            <a:r>
              <a:rPr lang="en-US" sz="2600" b="1" dirty="0">
                <a:solidFill>
                  <a:srgbClr val="660033"/>
                </a:solidFill>
              </a:rPr>
              <a:t>a new nursing diagnosis called </a:t>
            </a:r>
            <a:r>
              <a:rPr lang="en-US" sz="2600" b="1" dirty="0" smtClean="0">
                <a:solidFill>
                  <a:srgbClr val="660033"/>
                </a:solidFill>
              </a:rPr>
              <a:t>                                    “Risk </a:t>
            </a:r>
            <a:r>
              <a:rPr lang="en-US" sz="2600" b="1" dirty="0">
                <a:solidFill>
                  <a:srgbClr val="660033"/>
                </a:solidFill>
              </a:rPr>
              <a:t>for elopement </a:t>
            </a:r>
            <a:r>
              <a:rPr lang="en-US" sz="2600" b="1" dirty="0" smtClean="0">
                <a:solidFill>
                  <a:srgbClr val="660033"/>
                </a:solidFill>
              </a:rPr>
              <a:t>attempt”</a:t>
            </a:r>
            <a:r>
              <a:rPr lang="en-US" sz="2800" b="1" dirty="0" smtClean="0">
                <a:solidFill>
                  <a:srgbClr val="660033"/>
                </a:solidFill>
              </a:rPr>
              <a:t/>
            </a:r>
            <a:br>
              <a:rPr lang="en-US" sz="2800" b="1" dirty="0" smtClean="0">
                <a:solidFill>
                  <a:srgbClr val="660033"/>
                </a:solidFill>
              </a:rPr>
            </a:br>
            <a:r>
              <a:rPr lang="en-US" sz="1600" dirty="0" smtClean="0"/>
              <a:t>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600" dirty="0" err="1" smtClean="0"/>
              <a:t>Amália</a:t>
            </a:r>
            <a:r>
              <a:rPr lang="en-US" sz="1600" dirty="0" smtClean="0"/>
              <a:t> de </a:t>
            </a:r>
            <a:r>
              <a:rPr lang="en-US" sz="1600" dirty="0" err="1" smtClean="0"/>
              <a:t>Fátima</a:t>
            </a:r>
            <a:r>
              <a:rPr lang="en-US" sz="1600" dirty="0" smtClean="0"/>
              <a:t> Lucena, Ester de Melo Borba, Raquel Schuttz Carvalho, Betina Franco, Glaucia Santos Policarpo, Deborah Bulegon Mello, Simone Silveira Pasin</a:t>
            </a:r>
            <a:endParaRPr sz="1600" dirty="0"/>
          </a:p>
        </p:txBody>
      </p:sp>
      <p:sp>
        <p:nvSpPr>
          <p:cNvPr id="87" name="Google Shape;87;p13"/>
          <p:cNvSpPr/>
          <p:nvPr/>
        </p:nvSpPr>
        <p:spPr>
          <a:xfrm>
            <a:off x="109925" y="-16032"/>
            <a:ext cx="1460400" cy="290700"/>
          </a:xfrm>
          <a:prstGeom prst="roundRect">
            <a:avLst>
              <a:gd name="adj" fmla="val 16667"/>
            </a:avLst>
          </a:prstGeom>
          <a:solidFill>
            <a:srgbClr val="95456D">
              <a:alpha val="4000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Purpose</a:t>
            </a:r>
            <a:endParaRPr sz="20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109925" y="1676969"/>
            <a:ext cx="1460400" cy="290700"/>
          </a:xfrm>
          <a:prstGeom prst="roundRect">
            <a:avLst>
              <a:gd name="adj" fmla="val 16667"/>
            </a:avLst>
          </a:prstGeom>
          <a:solidFill>
            <a:srgbClr val="95456D">
              <a:alpha val="4000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 Method</a:t>
            </a:r>
            <a:endParaRPr sz="20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4870091" y="1834125"/>
            <a:ext cx="3509634" cy="809250"/>
          </a:xfrm>
          <a:prstGeom prst="rect">
            <a:avLst/>
          </a:prstGeom>
          <a:solidFill>
            <a:schemeClr val="bg1">
              <a:alpha val="23000"/>
            </a:schemeClr>
          </a:solidFill>
          <a:ln w="12700">
            <a:solidFill>
              <a:schemeClr val="tx1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1800" dirty="0"/>
              <a:t>The </a:t>
            </a:r>
            <a:r>
              <a:rPr lang="en-US" sz="1800" dirty="0" smtClean="0"/>
              <a:t>final title proposed </a:t>
            </a:r>
            <a:r>
              <a:rPr lang="en-US" sz="1800" dirty="0"/>
              <a:t>of </a:t>
            </a:r>
            <a:r>
              <a:rPr lang="en-US" sz="1800" dirty="0" smtClean="0"/>
              <a:t>the </a:t>
            </a:r>
            <a:r>
              <a:rPr lang="en-US" sz="1800" dirty="0"/>
              <a:t>new ND </a:t>
            </a:r>
            <a:r>
              <a:rPr lang="en-US" sz="1800" dirty="0" smtClean="0"/>
              <a:t>was modified to                                     </a:t>
            </a:r>
            <a:r>
              <a:rPr lang="en-US" sz="1800" b="1" dirty="0" smtClean="0"/>
              <a:t>“Risk </a:t>
            </a:r>
            <a:r>
              <a:rPr lang="en-US" sz="1800" b="1" dirty="0"/>
              <a:t>for elopement attempt”. </a:t>
            </a:r>
            <a:endParaRPr sz="1800" b="1" dirty="0"/>
          </a:p>
        </p:txBody>
      </p:sp>
      <p:sp>
        <p:nvSpPr>
          <p:cNvPr id="90" name="Google Shape;90;p13"/>
          <p:cNvSpPr/>
          <p:nvPr/>
        </p:nvSpPr>
        <p:spPr>
          <a:xfrm>
            <a:off x="8591346" y="3596087"/>
            <a:ext cx="1460400" cy="290700"/>
          </a:xfrm>
          <a:prstGeom prst="roundRect">
            <a:avLst>
              <a:gd name="adj" fmla="val 16667"/>
            </a:avLst>
          </a:prstGeom>
          <a:solidFill>
            <a:srgbClr val="95456D">
              <a:alpha val="4000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Impact</a:t>
            </a:r>
            <a:endParaRPr sz="2000" b="1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52" y="5690075"/>
            <a:ext cx="324632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 txBox="1">
            <a:spLocks noGrp="1"/>
          </p:cNvSpPr>
          <p:nvPr>
            <p:ph type="subTitle" idx="1"/>
          </p:nvPr>
        </p:nvSpPr>
        <p:spPr>
          <a:xfrm>
            <a:off x="0" y="2093400"/>
            <a:ext cx="3425588" cy="4625374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5250" lvl="0" indent="-95250" algn="l" rtl="0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Descriptive study, </a:t>
            </a:r>
            <a:r>
              <a:rPr lang="en-US" sz="1800" dirty="0" smtClean="0">
                <a:solidFill>
                  <a:schemeClr val="tx1"/>
                </a:solidFill>
              </a:rPr>
              <a:t>based on the integrative literature review and the secondary  data of the Brazilian University </a:t>
            </a:r>
            <a:r>
              <a:rPr lang="en-US" sz="1800" dirty="0">
                <a:solidFill>
                  <a:schemeClr val="tx1"/>
                </a:solidFill>
              </a:rPr>
              <a:t>Hospital 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  <a:p>
            <a:pPr marL="95250" lvl="0" indent="-95250" algn="l" rtl="0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 data were </a:t>
            </a:r>
            <a:r>
              <a:rPr lang="en-US" sz="1800" dirty="0">
                <a:solidFill>
                  <a:schemeClr val="tx1"/>
                </a:solidFill>
              </a:rPr>
              <a:t>collected from the </a:t>
            </a:r>
            <a:r>
              <a:rPr lang="en-US" sz="1800" dirty="0" smtClean="0">
                <a:solidFill>
                  <a:schemeClr val="tx1"/>
                </a:solidFill>
              </a:rPr>
              <a:t>literature and the patients electronic records </a:t>
            </a:r>
            <a:r>
              <a:rPr lang="en-US" sz="1800" dirty="0">
                <a:solidFill>
                  <a:schemeClr val="tx1"/>
                </a:solidFill>
              </a:rPr>
              <a:t>who escaped from the </a:t>
            </a:r>
            <a:r>
              <a:rPr lang="en-US" sz="1800" dirty="0" smtClean="0">
                <a:solidFill>
                  <a:schemeClr val="tx1"/>
                </a:solidFill>
              </a:rPr>
              <a:t>institution between 2015-2019. </a:t>
            </a:r>
          </a:p>
          <a:p>
            <a:pPr marL="95250" lvl="0" indent="-95250" algn="l" rtl="0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 </a:t>
            </a:r>
            <a:r>
              <a:rPr lang="en-US" sz="1800" dirty="0">
                <a:solidFill>
                  <a:schemeClr val="tx1"/>
                </a:solidFill>
              </a:rPr>
              <a:t>sample consisted of patients who had escaped notified </a:t>
            </a:r>
            <a:r>
              <a:rPr lang="en-US" sz="1800" dirty="0" smtClean="0">
                <a:solidFill>
                  <a:schemeClr val="tx1"/>
                </a:solidFill>
              </a:rPr>
              <a:t>by the hospital security </a:t>
            </a:r>
            <a:r>
              <a:rPr lang="en-US" sz="1800" dirty="0">
                <a:solidFill>
                  <a:schemeClr val="tx1"/>
                </a:solidFill>
              </a:rPr>
              <a:t>s</a:t>
            </a:r>
            <a:r>
              <a:rPr lang="en-US" sz="1800" dirty="0" smtClean="0">
                <a:solidFill>
                  <a:schemeClr val="tx1"/>
                </a:solidFill>
              </a:rPr>
              <a:t>ection and the literature dates. </a:t>
            </a:r>
          </a:p>
          <a:p>
            <a:pPr marL="95250" lvl="0" indent="-95250" algn="l" rtl="0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 analysis </a:t>
            </a:r>
            <a:r>
              <a:rPr lang="en-US" sz="1800" dirty="0">
                <a:solidFill>
                  <a:schemeClr val="tx1"/>
                </a:solidFill>
              </a:rPr>
              <a:t>was </a:t>
            </a:r>
            <a:r>
              <a:rPr lang="en-US" sz="1800" dirty="0" smtClean="0">
                <a:solidFill>
                  <a:schemeClr val="tx1"/>
                </a:solidFill>
              </a:rPr>
              <a:t>descriptive by the hospital’s study nurses group.</a:t>
            </a:r>
            <a:endParaRPr sz="1800" dirty="0">
              <a:solidFill>
                <a:schemeClr val="tx1"/>
              </a:solidFill>
            </a:endParaRPr>
          </a:p>
          <a:p>
            <a:pPr marL="95250" lvl="0" indent="-95250" algn="l" rtl="0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Project approved </a:t>
            </a:r>
            <a:r>
              <a:rPr lang="en-US" sz="1800" dirty="0" smtClean="0">
                <a:solidFill>
                  <a:schemeClr val="tx1"/>
                </a:solidFill>
              </a:rPr>
              <a:t>by </a:t>
            </a:r>
            <a:r>
              <a:rPr lang="en-US" sz="1800" dirty="0">
                <a:solidFill>
                  <a:schemeClr val="tx1"/>
                </a:solidFill>
              </a:rPr>
              <a:t>Ethics Committee (2019/0635</a:t>
            </a:r>
            <a:r>
              <a:rPr lang="en-US" sz="1800" dirty="0" smtClean="0">
                <a:solidFill>
                  <a:schemeClr val="tx1"/>
                </a:solidFill>
              </a:rPr>
              <a:t>).</a:t>
            </a:r>
            <a:endParaRPr sz="1800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dirty="0">
              <a:solidFill>
                <a:srgbClr val="660033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Clr>
                <a:schemeClr val="dk1"/>
              </a:buClr>
              <a:buSzPts val="2000"/>
              <a:buFont typeface="Arial"/>
              <a:buNone/>
            </a:pPr>
            <a:endParaRPr sz="1800" dirty="0">
              <a:solidFill>
                <a:srgbClr val="660033"/>
              </a:solidFill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962400" y="3124200"/>
            <a:ext cx="3000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3615125" y="1948050"/>
            <a:ext cx="1102200" cy="290700"/>
          </a:xfrm>
          <a:prstGeom prst="roundRect">
            <a:avLst>
              <a:gd name="adj" fmla="val 16667"/>
            </a:avLst>
          </a:prstGeom>
          <a:solidFill>
            <a:srgbClr val="5B0F00">
              <a:alpha val="3958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20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3646925" y="2743200"/>
            <a:ext cx="2221612" cy="249154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bg1">
              <a:alpha val="23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Definition:</a:t>
            </a: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Susceptible 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leaving a </a:t>
            </a: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care 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facility or a designated area against recommendation or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without communicating to </a:t>
            </a: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care 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professionals or caregivers, which may compromise safety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and/or </a:t>
            </a: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health.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dirty="0"/>
          </a:p>
        </p:txBody>
      </p:sp>
      <p:sp>
        <p:nvSpPr>
          <p:cNvPr id="96" name="Google Shape;96;p13"/>
          <p:cNvSpPr/>
          <p:nvPr/>
        </p:nvSpPr>
        <p:spPr>
          <a:xfrm>
            <a:off x="6031563" y="2743200"/>
            <a:ext cx="2348162" cy="3975575"/>
          </a:xfrm>
          <a:prstGeom prst="round1Rect">
            <a:avLst>
              <a:gd name="adj" fmla="val 16667"/>
            </a:avLst>
          </a:prstGeom>
          <a:solidFill>
            <a:schemeClr val="bg1">
              <a:alpha val="42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b="1" dirty="0">
              <a:latin typeface="Calibri" panose="020F0502020204030204" pitchFamily="34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latin typeface="Calibri" panose="020F0502020204030204" pitchFamily="34" charset="0"/>
              </a:rPr>
              <a:t>Risk factors</a:t>
            </a:r>
            <a:endParaRPr sz="1500" b="1" dirty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</a:rPr>
              <a:t>Anger </a:t>
            </a:r>
            <a:r>
              <a:rPr lang="en-US" sz="1300" dirty="0">
                <a:latin typeface="Calibri" panose="020F0502020204030204" pitchFamily="34" charset="0"/>
              </a:rPr>
              <a:t>behaviors</a:t>
            </a:r>
            <a:endParaRPr sz="1300" dirty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</a:rPr>
              <a:t>Dissatisfaction </a:t>
            </a:r>
            <a:r>
              <a:rPr lang="en-US" sz="1300" dirty="0">
                <a:latin typeface="Calibri" panose="020F0502020204030204" pitchFamily="34" charset="0"/>
              </a:rPr>
              <a:t>with current situation</a:t>
            </a:r>
            <a:endParaRPr sz="1300" dirty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</a:rPr>
              <a:t>Exit-seeking </a:t>
            </a:r>
            <a:r>
              <a:rPr lang="en-US" sz="1300" dirty="0">
                <a:latin typeface="Calibri" panose="020F0502020204030204" pitchFamily="34" charset="0"/>
              </a:rPr>
              <a:t>behavior</a:t>
            </a:r>
            <a:endParaRPr sz="1300" dirty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</a:rPr>
              <a:t>Frustration </a:t>
            </a:r>
            <a:r>
              <a:rPr lang="en-US" sz="1300" dirty="0">
                <a:latin typeface="Calibri" panose="020F0502020204030204" pitchFamily="34" charset="0"/>
              </a:rPr>
              <a:t>about delay in treatment regimen</a:t>
            </a:r>
            <a:endParaRPr sz="1300" dirty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</a:rPr>
              <a:t>Inadequate </a:t>
            </a:r>
            <a:r>
              <a:rPr lang="en-US" sz="1300" dirty="0">
                <a:latin typeface="Calibri" panose="020F0502020204030204" pitchFamily="34" charset="0"/>
              </a:rPr>
              <a:t>caregiver vigilance</a:t>
            </a:r>
            <a:endParaRPr sz="1300" dirty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</a:rPr>
              <a:t>Inadequate </a:t>
            </a:r>
            <a:r>
              <a:rPr lang="en-US" sz="1300" dirty="0">
                <a:latin typeface="Calibri" panose="020F0502020204030204" pitchFamily="34" charset="0"/>
              </a:rPr>
              <a:t>social support</a:t>
            </a:r>
            <a:endParaRPr sz="1300" dirty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</a:rPr>
              <a:t>Insufficient </a:t>
            </a:r>
            <a:r>
              <a:rPr lang="en-US" sz="1300" dirty="0">
                <a:latin typeface="Calibri" panose="020F0502020204030204" pitchFamily="34" charset="0"/>
              </a:rPr>
              <a:t>interest in improving health</a:t>
            </a:r>
            <a:endParaRPr sz="1300" dirty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</a:rPr>
              <a:t>Perceived </a:t>
            </a:r>
            <a:r>
              <a:rPr lang="en-US" sz="1300" dirty="0">
                <a:latin typeface="Calibri" panose="020F0502020204030204" pitchFamily="34" charset="0"/>
              </a:rPr>
              <a:t>complexity of treatment regimen</a:t>
            </a:r>
            <a:endParaRPr sz="1300" dirty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</a:rPr>
              <a:t>Perceived </a:t>
            </a:r>
            <a:r>
              <a:rPr lang="en-US" sz="1300" dirty="0">
                <a:latin typeface="Calibri" panose="020F0502020204030204" pitchFamily="34" charset="0"/>
              </a:rPr>
              <a:t>excessive family responsibilities</a:t>
            </a:r>
            <a:endParaRPr sz="1300" dirty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</a:rPr>
              <a:t>Perceived </a:t>
            </a:r>
            <a:r>
              <a:rPr lang="en-US" sz="1300" dirty="0">
                <a:latin typeface="Calibri" panose="020F0502020204030204" pitchFamily="34" charset="0"/>
              </a:rPr>
              <a:t>excessive responsibilities in social relationships</a:t>
            </a:r>
            <a:endParaRPr sz="1300" dirty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</a:rPr>
              <a:t>Perceived </a:t>
            </a:r>
            <a:r>
              <a:rPr lang="en-US" sz="1300" dirty="0">
                <a:latin typeface="Calibri" panose="020F0502020204030204" pitchFamily="34" charset="0"/>
              </a:rPr>
              <a:t>lack of safety in surrounding environment</a:t>
            </a:r>
            <a:endParaRPr sz="1300" dirty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</a:rPr>
              <a:t>Persistent </a:t>
            </a:r>
            <a:r>
              <a:rPr lang="en-US" sz="1300" dirty="0">
                <a:latin typeface="Calibri" panose="020F0502020204030204" pitchFamily="34" charset="0"/>
              </a:rPr>
              <a:t>wandering</a:t>
            </a:r>
            <a:endParaRPr sz="1300" dirty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</a:rPr>
              <a:t>Psychomotor </a:t>
            </a:r>
            <a:r>
              <a:rPr lang="en-US" sz="1300" dirty="0">
                <a:latin typeface="Calibri" panose="020F0502020204030204" pitchFamily="34" charset="0"/>
              </a:rPr>
              <a:t>agitation</a:t>
            </a:r>
            <a:endParaRPr sz="1300" dirty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</a:rPr>
              <a:t>Self-harm </a:t>
            </a:r>
            <a:r>
              <a:rPr lang="en-US" sz="1300" dirty="0">
                <a:latin typeface="Calibri" panose="020F0502020204030204" pitchFamily="34" charset="0"/>
              </a:rPr>
              <a:t>intent</a:t>
            </a:r>
            <a:endParaRPr sz="1300" dirty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Calibri" panose="020F0502020204030204" pitchFamily="34" charset="0"/>
              </a:rPr>
              <a:t>Substance misuse.</a:t>
            </a:r>
            <a:endParaRPr sz="1300" dirty="0">
              <a:latin typeface="Calibri" panose="020F0502020204030204" pitchFamily="34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Calibri" panose="020F0502020204030204" pitchFamily="34" charset="0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8568125" y="-26100"/>
            <a:ext cx="1102200" cy="290700"/>
          </a:xfrm>
          <a:prstGeom prst="roundRect">
            <a:avLst>
              <a:gd name="adj" fmla="val 16667"/>
            </a:avLst>
          </a:prstGeom>
          <a:solidFill>
            <a:srgbClr val="95456D">
              <a:alpha val="4000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20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8568125" y="290700"/>
            <a:ext cx="3500100" cy="3255102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tx2">
              <a:lumMod val="75000"/>
              <a:alpha val="23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b="1" dirty="0">
              <a:latin typeface="Calibri" panose="020F0502020204030204" pitchFamily="34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800" b="1" dirty="0" smtClean="0">
              <a:latin typeface="Calibri" panose="020F0502020204030204" pitchFamily="34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 smtClean="0">
                <a:latin typeface="Calibri" panose="020F0502020204030204" pitchFamily="34" charset="0"/>
              </a:rPr>
              <a:t>At </a:t>
            </a:r>
            <a:r>
              <a:rPr lang="en-US" sz="1500" b="1" dirty="0">
                <a:latin typeface="Calibri" panose="020F0502020204030204" pitchFamily="34" charset="0"/>
              </a:rPr>
              <a:t>risk </a:t>
            </a:r>
            <a:r>
              <a:rPr lang="en-US" sz="1500" b="1" dirty="0" smtClean="0">
                <a:latin typeface="Calibri" panose="020F0502020204030204" pitchFamily="34" charset="0"/>
              </a:rPr>
              <a:t>population</a:t>
            </a:r>
            <a:endParaRPr sz="1500" b="1" dirty="0" smtClean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Economically disadvantaged individuals</a:t>
            </a: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Homeless individuals</a:t>
            </a: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Individuals brought to designated area against own wishes</a:t>
            </a: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Individuals frequently requesting discharge</a:t>
            </a: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Individuals recently hospitalized (&lt;3 weeks)</a:t>
            </a: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Individuals with history of elopement;</a:t>
            </a: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Individuals with history of non-adherence to treatment regimen</a:t>
            </a: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Individuals with history of self-harm</a:t>
            </a:r>
            <a:endParaRPr dirty="0" smtClean="0">
              <a:latin typeface="Calibri" panose="020F0502020204030204" pitchFamily="34" charset="0"/>
            </a:endParaRP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Individuals </a:t>
            </a:r>
            <a:r>
              <a:rPr lang="en-US" dirty="0">
                <a:latin typeface="Calibri" panose="020F0502020204030204" pitchFamily="34" charset="0"/>
              </a:rPr>
              <a:t>with impaired </a:t>
            </a:r>
            <a:r>
              <a:rPr lang="en-US" dirty="0" smtClean="0">
                <a:latin typeface="Calibri" panose="020F0502020204030204" pitchFamily="34" charset="0"/>
              </a:rPr>
              <a:t>judgment</a:t>
            </a: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Men</a:t>
            </a: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Older </a:t>
            </a:r>
            <a:r>
              <a:rPr lang="en-US" dirty="0">
                <a:latin typeface="Calibri" panose="020F0502020204030204" pitchFamily="34" charset="0"/>
              </a:rPr>
              <a:t>adults with cognitive </a:t>
            </a:r>
            <a:r>
              <a:rPr lang="en-US" dirty="0" smtClean="0">
                <a:latin typeface="Calibri" panose="020F0502020204030204" pitchFamily="34" charset="0"/>
              </a:rPr>
              <a:t>disorders</a:t>
            </a: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Unemployed </a:t>
            </a:r>
            <a:r>
              <a:rPr lang="en-US" dirty="0" smtClean="0">
                <a:latin typeface="Calibri" panose="020F0502020204030204" pitchFamily="34" charset="0"/>
              </a:rPr>
              <a:t>individuals</a:t>
            </a:r>
          </a:p>
          <a:p>
            <a:pPr marL="95250" lvl="0" indent="-95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Young </a:t>
            </a:r>
            <a:r>
              <a:rPr lang="en-US" dirty="0">
                <a:latin typeface="Calibri" panose="020F0502020204030204" pitchFamily="34" charset="0"/>
              </a:rPr>
              <a:t>adults.</a:t>
            </a:r>
            <a:endParaRPr dirty="0">
              <a:latin typeface="Calibri" panose="020F0502020204030204" pitchFamily="34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Calibri" panose="020F0502020204030204" pitchFamily="34" charset="0"/>
            </a:endParaRPr>
          </a:p>
        </p:txBody>
      </p:sp>
      <p:sp>
        <p:nvSpPr>
          <p:cNvPr id="100" name="Google Shape;100;p13"/>
          <p:cNvSpPr txBox="1">
            <a:spLocks noGrp="1"/>
          </p:cNvSpPr>
          <p:nvPr>
            <p:ph type="subTitle" idx="1"/>
          </p:nvPr>
        </p:nvSpPr>
        <p:spPr>
          <a:xfrm>
            <a:off x="8592544" y="3973981"/>
            <a:ext cx="2140800" cy="2744794"/>
          </a:xfrm>
          <a:prstGeom prst="rect">
            <a:avLst/>
          </a:prstGeom>
          <a:solidFill>
            <a:schemeClr val="tx2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tx1"/>
                </a:solidFill>
              </a:rPr>
              <a:t>Escaping is an adverse event that can be prevented with </a:t>
            </a:r>
            <a:r>
              <a:rPr lang="en-US" sz="1700" dirty="0" smtClean="0">
                <a:solidFill>
                  <a:schemeClr val="tx1"/>
                </a:solidFill>
              </a:rPr>
              <a:t>an accurate ND as “Risk </a:t>
            </a:r>
            <a:r>
              <a:rPr lang="en-US" sz="1700" dirty="0">
                <a:solidFill>
                  <a:schemeClr val="tx1"/>
                </a:solidFill>
              </a:rPr>
              <a:t>for elopement attempt</a:t>
            </a:r>
            <a:r>
              <a:rPr lang="en-US" sz="1700" dirty="0" smtClean="0">
                <a:solidFill>
                  <a:schemeClr val="tx1"/>
                </a:solidFill>
              </a:rPr>
              <a:t>”, that </a:t>
            </a:r>
            <a:r>
              <a:rPr lang="en-US" sz="1700" dirty="0">
                <a:solidFill>
                  <a:schemeClr val="tx1"/>
                </a:solidFill>
              </a:rPr>
              <a:t>to support safer </a:t>
            </a:r>
            <a:r>
              <a:rPr lang="en-US" sz="1700" dirty="0" smtClean="0">
                <a:solidFill>
                  <a:schemeClr val="tx1"/>
                </a:solidFill>
              </a:rPr>
              <a:t>nursing clinical practice</a:t>
            </a:r>
            <a:r>
              <a:rPr lang="en-US" sz="1700" dirty="0">
                <a:solidFill>
                  <a:schemeClr val="tx1"/>
                </a:solidFill>
              </a:rPr>
              <a:t>. </a:t>
            </a:r>
            <a:endParaRPr sz="1700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tx1"/>
                </a:solidFill>
              </a:rPr>
              <a:t>This </a:t>
            </a:r>
            <a:r>
              <a:rPr lang="en-US" sz="1700" dirty="0" smtClean="0">
                <a:solidFill>
                  <a:schemeClr val="tx1"/>
                </a:solidFill>
              </a:rPr>
              <a:t>available in </a:t>
            </a:r>
            <a:r>
              <a:rPr lang="en-US" sz="1700" dirty="0">
                <a:solidFill>
                  <a:schemeClr val="tx1"/>
                </a:solidFill>
              </a:rPr>
              <a:t>the Nanda-I </a:t>
            </a:r>
            <a:r>
              <a:rPr lang="en-US" sz="1700" dirty="0" smtClean="0">
                <a:solidFill>
                  <a:schemeClr val="tx1"/>
                </a:solidFill>
              </a:rPr>
              <a:t>taxonomy 2021-2023.</a:t>
            </a:r>
            <a:endParaRPr sz="1700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 dirty="0">
              <a:solidFill>
                <a:srgbClr val="840D35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 dirty="0">
              <a:solidFill>
                <a:srgbClr val="840D35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1700" dirty="0">
              <a:solidFill>
                <a:srgbClr val="840D35"/>
              </a:solidFill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3646925" y="5303479"/>
            <a:ext cx="2221612" cy="1415296"/>
          </a:xfrm>
          <a:prstGeom prst="round2DiagRect">
            <a:avLst>
              <a:gd name="adj1" fmla="val 16667"/>
              <a:gd name="adj2" fmla="val 8356"/>
            </a:avLst>
          </a:prstGeom>
          <a:solidFill>
            <a:schemeClr val="bg1">
              <a:alpha val="42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Associated </a:t>
            </a:r>
            <a:r>
              <a:rPr lang="en-US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conditions</a:t>
            </a:r>
            <a:endParaRPr sz="15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5250" indent="-95250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Autism 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spectrum disorders</a:t>
            </a:r>
          </a:p>
          <a:p>
            <a:pPr marL="95250" lvl="0" indent="-95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Developmental 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disabilities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5250" lvl="0" indent="-95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Mental </a:t>
            </a: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disorders.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749134" y="4759779"/>
            <a:ext cx="1300141" cy="1958996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>
            <a:innerShdw blurRad="254000" dist="50800" dir="720000">
              <a:prstClr val="black">
                <a:alpha val="87000"/>
              </a:prstClr>
            </a:innerShdw>
          </a:effectLst>
        </p:spPr>
      </p:pic>
      <p:pic>
        <p:nvPicPr>
          <p:cNvPr id="21" name="Google Shape;342;p29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3660" y="3666236"/>
            <a:ext cx="1191087" cy="982559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320</Words>
  <Application>Microsoft Office PowerPoint</Application>
  <PresentationFormat>Personalizar</PresentationFormat>
  <Paragraphs>59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                                                 Developing a new nursing diagnosis called                                     “Risk for elopement attempt”   Amália de Fátima Lucena, Ester de Melo Borba, Raquel Schuttz Carvalho, Betina Franco, Glaucia Santos Policarpo, Deborah Bulegon Mello, Simone Silveira Pasin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a new nursing diagnosis called "Risk for elopement attempt" Amália de Fátima Lucena, Ester de Melo Borba, Raquel Schuttz Carvalho, Betina Franco, Glaucia Santos Policarpo, Deborah Bulegon Mello, Simone Silveira Pasin</dc:title>
  <dc:creator>Fátima Lucena</dc:creator>
  <cp:lastModifiedBy>Fátima Lucena</cp:lastModifiedBy>
  <cp:revision>14</cp:revision>
  <dcterms:modified xsi:type="dcterms:W3CDTF">2021-05-31T18:38:37Z</dcterms:modified>
</cp:coreProperties>
</file>