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7"/>
  </p:notesMasterIdLst>
  <p:handoutMasterIdLst>
    <p:handoutMasterId r:id="rId28"/>
  </p:handoutMasterIdLst>
  <p:sldIdLst>
    <p:sldId id="310" r:id="rId2"/>
    <p:sldId id="481" r:id="rId3"/>
    <p:sldId id="417" r:id="rId4"/>
    <p:sldId id="457" r:id="rId5"/>
    <p:sldId id="418" r:id="rId6"/>
    <p:sldId id="463" r:id="rId7"/>
    <p:sldId id="370" r:id="rId8"/>
    <p:sldId id="431" r:id="rId9"/>
    <p:sldId id="419" r:id="rId10"/>
    <p:sldId id="473" r:id="rId11"/>
    <p:sldId id="474" r:id="rId12"/>
    <p:sldId id="362" r:id="rId13"/>
    <p:sldId id="476" r:id="rId14"/>
    <p:sldId id="479" r:id="rId15"/>
    <p:sldId id="462" r:id="rId16"/>
    <p:sldId id="464" r:id="rId17"/>
    <p:sldId id="478" r:id="rId18"/>
    <p:sldId id="442" r:id="rId19"/>
    <p:sldId id="460" r:id="rId20"/>
    <p:sldId id="443" r:id="rId21"/>
    <p:sldId id="477" r:id="rId22"/>
    <p:sldId id="472" r:id="rId23"/>
    <p:sldId id="483" r:id="rId24"/>
    <p:sldId id="482" r:id="rId25"/>
    <p:sldId id="480" r:id="rId2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3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4" d="100"/>
          <a:sy n="114" d="100"/>
        </p:scale>
        <p:origin x="1560" y="114"/>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1698"/>
    </p:cViewPr>
  </p:sorterViewPr>
  <p:notesViewPr>
    <p:cSldViewPr>
      <p:cViewPr varScale="1">
        <p:scale>
          <a:sx n="82" d="100"/>
          <a:sy n="82" d="100"/>
        </p:scale>
        <p:origin x="-139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feldmadc\Desktop\CPA%20Exam%20Results%20Summary%202014-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Overall CPA Exam</a:t>
            </a:r>
            <a:r>
              <a:rPr lang="en-US" baseline="0" dirty="0"/>
              <a:t> Pass Rate - All Testing</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Sheet5!$A$6</c:f>
              <c:strCache>
                <c:ptCount val="1"/>
                <c:pt idx="0">
                  <c:v>Overall CPA Pass Rate - All Testing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Sheet5!$B$5:$G$5</c:f>
              <c:numCache>
                <c:formatCode>General</c:formatCode>
                <c:ptCount val="6"/>
                <c:pt idx="0">
                  <c:v>2019</c:v>
                </c:pt>
                <c:pt idx="1">
                  <c:v>2018</c:v>
                </c:pt>
                <c:pt idx="2">
                  <c:v>2017</c:v>
                </c:pt>
                <c:pt idx="3">
                  <c:v>2016</c:v>
                </c:pt>
                <c:pt idx="4">
                  <c:v>2015</c:v>
                </c:pt>
                <c:pt idx="5">
                  <c:v>2014</c:v>
                </c:pt>
              </c:numCache>
            </c:numRef>
          </c:cat>
          <c:val>
            <c:numRef>
              <c:f>Sheet5!$B$6:$G$6</c:f>
            </c:numRef>
          </c:val>
          <c:smooth val="0"/>
          <c:extLst>
            <c:ext xmlns:c16="http://schemas.microsoft.com/office/drawing/2014/chart" uri="{C3380CC4-5D6E-409C-BE32-E72D297353CC}">
              <c16:uniqueId val="{00000000-9673-45F2-A747-C550BD494117}"/>
            </c:ext>
          </c:extLst>
        </c:ser>
        <c:ser>
          <c:idx val="1"/>
          <c:order val="1"/>
          <c:tx>
            <c:strRef>
              <c:f>Sheet5!$A$7</c:f>
              <c:strCache>
                <c:ptCount val="1"/>
                <c:pt idx="0">
                  <c:v>    National</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Sheet5!$B$5:$G$5</c:f>
              <c:numCache>
                <c:formatCode>General</c:formatCode>
                <c:ptCount val="6"/>
                <c:pt idx="0">
                  <c:v>2019</c:v>
                </c:pt>
                <c:pt idx="1">
                  <c:v>2018</c:v>
                </c:pt>
                <c:pt idx="2">
                  <c:v>2017</c:v>
                </c:pt>
                <c:pt idx="3">
                  <c:v>2016</c:v>
                </c:pt>
                <c:pt idx="4">
                  <c:v>2015</c:v>
                </c:pt>
                <c:pt idx="5">
                  <c:v>2014</c:v>
                </c:pt>
              </c:numCache>
            </c:numRef>
          </c:cat>
          <c:val>
            <c:numRef>
              <c:f>Sheet5!$B$7:$G$7</c:f>
              <c:numCache>
                <c:formatCode>0.00%</c:formatCode>
                <c:ptCount val="6"/>
                <c:pt idx="0">
                  <c:v>0.52800000000000002</c:v>
                </c:pt>
                <c:pt idx="1">
                  <c:v>0.51900000000000002</c:v>
                </c:pt>
                <c:pt idx="2">
                  <c:v>0.48299999999999998</c:v>
                </c:pt>
                <c:pt idx="3">
                  <c:v>0.48699999999999999</c:v>
                </c:pt>
                <c:pt idx="4">
                  <c:v>0.498</c:v>
                </c:pt>
                <c:pt idx="5">
                  <c:v>0.495</c:v>
                </c:pt>
              </c:numCache>
            </c:numRef>
          </c:val>
          <c:smooth val="0"/>
          <c:extLst>
            <c:ext xmlns:c16="http://schemas.microsoft.com/office/drawing/2014/chart" uri="{C3380CC4-5D6E-409C-BE32-E72D297353CC}">
              <c16:uniqueId val="{00000001-9673-45F2-A747-C550BD494117}"/>
            </c:ext>
          </c:extLst>
        </c:ser>
        <c:ser>
          <c:idx val="2"/>
          <c:order val="2"/>
          <c:tx>
            <c:strRef>
              <c:f>Sheet5!$A$8</c:f>
              <c:strCache>
                <c:ptCount val="1"/>
                <c:pt idx="0">
                  <c:v>    Massachusetts</c:v>
                </c:pt>
              </c:strCache>
            </c:strRef>
          </c:tx>
          <c:spPr>
            <a:ln w="28575" cap="rnd">
              <a:solidFill>
                <a:schemeClr val="tx2">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Sheet5!$B$5:$G$5</c:f>
              <c:numCache>
                <c:formatCode>General</c:formatCode>
                <c:ptCount val="6"/>
                <c:pt idx="0">
                  <c:v>2019</c:v>
                </c:pt>
                <c:pt idx="1">
                  <c:v>2018</c:v>
                </c:pt>
                <c:pt idx="2">
                  <c:v>2017</c:v>
                </c:pt>
                <c:pt idx="3">
                  <c:v>2016</c:v>
                </c:pt>
                <c:pt idx="4">
                  <c:v>2015</c:v>
                </c:pt>
                <c:pt idx="5">
                  <c:v>2014</c:v>
                </c:pt>
              </c:numCache>
            </c:numRef>
          </c:cat>
          <c:val>
            <c:numRef>
              <c:f>Sheet5!$B$8:$G$8</c:f>
              <c:numCache>
                <c:formatCode>0.00%</c:formatCode>
                <c:ptCount val="6"/>
                <c:pt idx="0">
                  <c:v>0.56699999999999995</c:v>
                </c:pt>
                <c:pt idx="1">
                  <c:v>0.56299999999999994</c:v>
                </c:pt>
                <c:pt idx="2">
                  <c:v>0.54100000000000004</c:v>
                </c:pt>
                <c:pt idx="3">
                  <c:v>0.53300000000000003</c:v>
                </c:pt>
                <c:pt idx="4">
                  <c:v>0.54300000000000004</c:v>
                </c:pt>
                <c:pt idx="5">
                  <c:v>0.54600000000000004</c:v>
                </c:pt>
              </c:numCache>
            </c:numRef>
          </c:val>
          <c:smooth val="0"/>
          <c:extLst>
            <c:ext xmlns:c16="http://schemas.microsoft.com/office/drawing/2014/chart" uri="{C3380CC4-5D6E-409C-BE32-E72D297353CC}">
              <c16:uniqueId val="{00000002-9673-45F2-A747-C550BD494117}"/>
            </c:ext>
          </c:extLst>
        </c:ser>
        <c:ser>
          <c:idx val="3"/>
          <c:order val="3"/>
          <c:tx>
            <c:strRef>
              <c:f>Sheet5!$A$9</c:f>
              <c:strCache>
                <c:ptCount val="1"/>
                <c:pt idx="0">
                  <c:v>    Boston College</c:v>
                </c:pt>
              </c:strCache>
            </c:strRef>
          </c:tx>
          <c:spPr>
            <a:ln w="28575" cap="rnd">
              <a:solidFill>
                <a:schemeClr val="accent2">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Sheet5!$B$5:$G$5</c:f>
              <c:numCache>
                <c:formatCode>General</c:formatCode>
                <c:ptCount val="6"/>
                <c:pt idx="0">
                  <c:v>2019</c:v>
                </c:pt>
                <c:pt idx="1">
                  <c:v>2018</c:v>
                </c:pt>
                <c:pt idx="2">
                  <c:v>2017</c:v>
                </c:pt>
                <c:pt idx="3">
                  <c:v>2016</c:v>
                </c:pt>
                <c:pt idx="4">
                  <c:v>2015</c:v>
                </c:pt>
                <c:pt idx="5">
                  <c:v>2014</c:v>
                </c:pt>
              </c:numCache>
            </c:numRef>
          </c:cat>
          <c:val>
            <c:numRef>
              <c:f>Sheet5!$B$9:$G$9</c:f>
              <c:numCache>
                <c:formatCode>0.00%</c:formatCode>
                <c:ptCount val="6"/>
                <c:pt idx="0">
                  <c:v>0.81</c:v>
                </c:pt>
                <c:pt idx="1">
                  <c:v>0.79400000000000004</c:v>
                </c:pt>
                <c:pt idx="2">
                  <c:v>0.75</c:v>
                </c:pt>
                <c:pt idx="3">
                  <c:v>0.74</c:v>
                </c:pt>
                <c:pt idx="4">
                  <c:v>0.74099999999999999</c:v>
                </c:pt>
                <c:pt idx="5">
                  <c:v>0.72</c:v>
                </c:pt>
              </c:numCache>
            </c:numRef>
          </c:val>
          <c:smooth val="0"/>
          <c:extLst>
            <c:ext xmlns:c16="http://schemas.microsoft.com/office/drawing/2014/chart" uri="{C3380CC4-5D6E-409C-BE32-E72D297353CC}">
              <c16:uniqueId val="{00000003-9673-45F2-A747-C550BD494117}"/>
            </c:ext>
          </c:extLst>
        </c:ser>
        <c:dLbls>
          <c:dLblPos val="t"/>
          <c:showLegendKey val="0"/>
          <c:showVal val="1"/>
          <c:showCatName val="0"/>
          <c:showSerName val="0"/>
          <c:showPercent val="0"/>
          <c:showBubbleSize val="0"/>
        </c:dLbls>
        <c:smooth val="0"/>
        <c:axId val="339685728"/>
        <c:axId val="339682776"/>
      </c:lineChart>
      <c:catAx>
        <c:axId val="339685728"/>
        <c:scaling>
          <c:orientation val="minMax"/>
        </c:scaling>
        <c:delete val="0"/>
        <c:axPos val="b"/>
        <c:numFmt formatCode="General"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9682776"/>
        <c:crosses val="autoZero"/>
        <c:auto val="1"/>
        <c:lblAlgn val="ctr"/>
        <c:lblOffset val="100"/>
        <c:noMultiLvlLbl val="0"/>
      </c:catAx>
      <c:valAx>
        <c:axId val="339682776"/>
        <c:scaling>
          <c:orientation val="minMax"/>
          <c:max val="1"/>
          <c:min val="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9685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CPA Exam Pass Rate - First</a:t>
            </a:r>
            <a:r>
              <a:rPr lang="en-US" baseline="0" dirty="0"/>
              <a:t> Time Exam Candidates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Sheet5!$A$12</c:f>
              <c:strCache>
                <c:ptCount val="1"/>
                <c:pt idx="0">
                  <c:v>    National</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Sheet5!$B$11:$G$11</c:f>
              <c:numCache>
                <c:formatCode>General</c:formatCode>
                <c:ptCount val="6"/>
                <c:pt idx="0">
                  <c:v>2019</c:v>
                </c:pt>
                <c:pt idx="1">
                  <c:v>2018</c:v>
                </c:pt>
                <c:pt idx="2">
                  <c:v>2017</c:v>
                </c:pt>
                <c:pt idx="3">
                  <c:v>2016</c:v>
                </c:pt>
                <c:pt idx="4">
                  <c:v>2015</c:v>
                </c:pt>
                <c:pt idx="5">
                  <c:v>2014</c:v>
                </c:pt>
              </c:numCache>
            </c:numRef>
          </c:cat>
          <c:val>
            <c:numRef>
              <c:f>Sheet5!$B$12:$G$12</c:f>
              <c:numCache>
                <c:formatCode>0.00%</c:formatCode>
                <c:ptCount val="6"/>
                <c:pt idx="0">
                  <c:v>0.58599999999999997</c:v>
                </c:pt>
                <c:pt idx="1">
                  <c:v>0.57499999999999996</c:v>
                </c:pt>
                <c:pt idx="2">
                  <c:v>0.52900000000000003</c:v>
                </c:pt>
                <c:pt idx="3">
                  <c:v>0.54400000000000004</c:v>
                </c:pt>
                <c:pt idx="4">
                  <c:v>0.55000000000000004</c:v>
                </c:pt>
                <c:pt idx="5">
                  <c:v>0.55000000000000004</c:v>
                </c:pt>
              </c:numCache>
            </c:numRef>
          </c:val>
          <c:smooth val="0"/>
          <c:extLst>
            <c:ext xmlns:c16="http://schemas.microsoft.com/office/drawing/2014/chart" uri="{C3380CC4-5D6E-409C-BE32-E72D297353CC}">
              <c16:uniqueId val="{00000000-C09A-458C-BDCA-D4A20F362650}"/>
            </c:ext>
          </c:extLst>
        </c:ser>
        <c:ser>
          <c:idx val="1"/>
          <c:order val="1"/>
          <c:tx>
            <c:strRef>
              <c:f>Sheet5!$A$13</c:f>
              <c:strCache>
                <c:ptCount val="1"/>
                <c:pt idx="0">
                  <c:v>    Massachusetts</c:v>
                </c:pt>
              </c:strCache>
            </c:strRef>
          </c:tx>
          <c:spPr>
            <a:ln w="28575" cap="rnd">
              <a:solidFill>
                <a:srgbClr val="0070C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Sheet5!$B$11:$G$11</c:f>
              <c:numCache>
                <c:formatCode>General</c:formatCode>
                <c:ptCount val="6"/>
                <c:pt idx="0">
                  <c:v>2019</c:v>
                </c:pt>
                <c:pt idx="1">
                  <c:v>2018</c:v>
                </c:pt>
                <c:pt idx="2">
                  <c:v>2017</c:v>
                </c:pt>
                <c:pt idx="3">
                  <c:v>2016</c:v>
                </c:pt>
                <c:pt idx="4">
                  <c:v>2015</c:v>
                </c:pt>
                <c:pt idx="5">
                  <c:v>2014</c:v>
                </c:pt>
              </c:numCache>
            </c:numRef>
          </c:cat>
          <c:val>
            <c:numRef>
              <c:f>Sheet5!$B$13:$G$13</c:f>
              <c:numCache>
                <c:formatCode>0.00%</c:formatCode>
                <c:ptCount val="6"/>
                <c:pt idx="0">
                  <c:v>0.629</c:v>
                </c:pt>
                <c:pt idx="1">
                  <c:v>0.622</c:v>
                </c:pt>
                <c:pt idx="2">
                  <c:v>0.59299999999999997</c:v>
                </c:pt>
                <c:pt idx="3">
                  <c:v>0.58899999999999997</c:v>
                </c:pt>
                <c:pt idx="4">
                  <c:v>0.59899999999999998</c:v>
                </c:pt>
                <c:pt idx="5">
                  <c:v>0.59199999999999997</c:v>
                </c:pt>
              </c:numCache>
            </c:numRef>
          </c:val>
          <c:smooth val="0"/>
          <c:extLst>
            <c:ext xmlns:c16="http://schemas.microsoft.com/office/drawing/2014/chart" uri="{C3380CC4-5D6E-409C-BE32-E72D297353CC}">
              <c16:uniqueId val="{00000001-C09A-458C-BDCA-D4A20F362650}"/>
            </c:ext>
          </c:extLst>
        </c:ser>
        <c:ser>
          <c:idx val="2"/>
          <c:order val="2"/>
          <c:tx>
            <c:strRef>
              <c:f>Sheet5!$A$14</c:f>
              <c:strCache>
                <c:ptCount val="1"/>
                <c:pt idx="0">
                  <c:v>    Boston College</c:v>
                </c:pt>
              </c:strCache>
            </c:strRef>
          </c:tx>
          <c:spPr>
            <a:ln w="28575" cap="rnd">
              <a:solidFill>
                <a:schemeClr val="accent2">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Sheet5!$B$11:$G$11</c:f>
              <c:numCache>
                <c:formatCode>General</c:formatCode>
                <c:ptCount val="6"/>
                <c:pt idx="0">
                  <c:v>2019</c:v>
                </c:pt>
                <c:pt idx="1">
                  <c:v>2018</c:v>
                </c:pt>
                <c:pt idx="2">
                  <c:v>2017</c:v>
                </c:pt>
                <c:pt idx="3">
                  <c:v>2016</c:v>
                </c:pt>
                <c:pt idx="4">
                  <c:v>2015</c:v>
                </c:pt>
                <c:pt idx="5">
                  <c:v>2014</c:v>
                </c:pt>
              </c:numCache>
            </c:numRef>
          </c:cat>
          <c:val>
            <c:numRef>
              <c:f>Sheet5!$B$14:$G$14</c:f>
              <c:numCache>
                <c:formatCode>0.00%</c:formatCode>
                <c:ptCount val="6"/>
                <c:pt idx="0">
                  <c:v>0.88300000000000001</c:v>
                </c:pt>
                <c:pt idx="1">
                  <c:v>0.84399999999999997</c:v>
                </c:pt>
                <c:pt idx="2">
                  <c:v>0.79700000000000004</c:v>
                </c:pt>
                <c:pt idx="3">
                  <c:v>0.81799999999999995</c:v>
                </c:pt>
                <c:pt idx="4">
                  <c:v>0.82499999999999996</c:v>
                </c:pt>
                <c:pt idx="5">
                  <c:v>0.72</c:v>
                </c:pt>
              </c:numCache>
            </c:numRef>
          </c:val>
          <c:smooth val="0"/>
          <c:extLst>
            <c:ext xmlns:c16="http://schemas.microsoft.com/office/drawing/2014/chart" uri="{C3380CC4-5D6E-409C-BE32-E72D297353CC}">
              <c16:uniqueId val="{00000002-C09A-458C-BDCA-D4A20F362650}"/>
            </c:ext>
          </c:extLst>
        </c:ser>
        <c:dLbls>
          <c:showLegendKey val="0"/>
          <c:showVal val="0"/>
          <c:showCatName val="0"/>
          <c:showSerName val="0"/>
          <c:showPercent val="0"/>
          <c:showBubbleSize val="0"/>
        </c:dLbls>
        <c:smooth val="0"/>
        <c:axId val="464716240"/>
        <c:axId val="464723784"/>
      </c:lineChart>
      <c:catAx>
        <c:axId val="464716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4723784"/>
        <c:crosses val="autoZero"/>
        <c:auto val="1"/>
        <c:lblAlgn val="ctr"/>
        <c:lblOffset val="100"/>
        <c:noMultiLvlLbl val="0"/>
      </c:catAx>
      <c:valAx>
        <c:axId val="464723784"/>
        <c:scaling>
          <c:orientation val="minMax"/>
          <c:min val="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4716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BC Pass</a:t>
            </a:r>
            <a:r>
              <a:rPr lang="en-US" baseline="0" dirty="0"/>
              <a:t> Rate First Time by Section</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Sheet5!$A$18</c:f>
              <c:strCache>
                <c:ptCount val="1"/>
                <c:pt idx="0">
                  <c:v>Audit</c:v>
                </c:pt>
              </c:strCache>
            </c:strRef>
          </c:tx>
          <c:spPr>
            <a:ln w="28575" cap="rnd">
              <a:solidFill>
                <a:schemeClr val="accent1"/>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00-297C-4DB2-9FA1-1CDE312282CC}"/>
                </c:ext>
              </c:extLst>
            </c:dLbl>
            <c:dLbl>
              <c:idx val="2"/>
              <c:delete val="1"/>
              <c:extLst>
                <c:ext xmlns:c15="http://schemas.microsoft.com/office/drawing/2012/chart" uri="{CE6537A1-D6FC-4f65-9D91-7224C49458BB}"/>
                <c:ext xmlns:c16="http://schemas.microsoft.com/office/drawing/2014/chart" uri="{C3380CC4-5D6E-409C-BE32-E72D297353CC}">
                  <c16:uniqueId val="{00000001-297C-4DB2-9FA1-1CDE312282CC}"/>
                </c:ext>
              </c:extLst>
            </c:dLbl>
            <c:dLbl>
              <c:idx val="3"/>
              <c:delete val="1"/>
              <c:extLst>
                <c:ext xmlns:c15="http://schemas.microsoft.com/office/drawing/2012/chart" uri="{CE6537A1-D6FC-4f65-9D91-7224C49458BB}"/>
                <c:ext xmlns:c16="http://schemas.microsoft.com/office/drawing/2014/chart" uri="{C3380CC4-5D6E-409C-BE32-E72D297353CC}">
                  <c16:uniqueId val="{00000002-297C-4DB2-9FA1-1CDE312282CC}"/>
                </c:ext>
              </c:extLst>
            </c:dLbl>
            <c:dLbl>
              <c:idx val="4"/>
              <c:delete val="1"/>
              <c:extLst>
                <c:ext xmlns:c15="http://schemas.microsoft.com/office/drawing/2012/chart" uri="{CE6537A1-D6FC-4f65-9D91-7224C49458BB}"/>
                <c:ext xmlns:c16="http://schemas.microsoft.com/office/drawing/2014/chart" uri="{C3380CC4-5D6E-409C-BE32-E72D297353CC}">
                  <c16:uniqueId val="{00000003-297C-4DB2-9FA1-1CDE312282CC}"/>
                </c:ext>
              </c:extLst>
            </c:dLbl>
            <c:dLbl>
              <c:idx val="5"/>
              <c:delete val="1"/>
              <c:extLst>
                <c:ext xmlns:c15="http://schemas.microsoft.com/office/drawing/2012/chart" uri="{CE6537A1-D6FC-4f65-9D91-7224C49458BB}"/>
                <c:ext xmlns:c16="http://schemas.microsoft.com/office/drawing/2014/chart" uri="{C3380CC4-5D6E-409C-BE32-E72D297353CC}">
                  <c16:uniqueId val="{00000004-297C-4DB2-9FA1-1CDE312282C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Sheet5!$B$17:$G$17</c:f>
              <c:numCache>
                <c:formatCode>General</c:formatCode>
                <c:ptCount val="6"/>
                <c:pt idx="0">
                  <c:v>2019</c:v>
                </c:pt>
                <c:pt idx="1">
                  <c:v>2018</c:v>
                </c:pt>
                <c:pt idx="2">
                  <c:v>2017</c:v>
                </c:pt>
                <c:pt idx="3">
                  <c:v>2016</c:v>
                </c:pt>
                <c:pt idx="4">
                  <c:v>2015</c:v>
                </c:pt>
                <c:pt idx="5">
                  <c:v>2014</c:v>
                </c:pt>
              </c:numCache>
            </c:numRef>
          </c:cat>
          <c:val>
            <c:numRef>
              <c:f>Sheet5!$B$18:$G$18</c:f>
              <c:numCache>
                <c:formatCode>0.00%</c:formatCode>
                <c:ptCount val="6"/>
                <c:pt idx="0">
                  <c:v>0.84599999999999997</c:v>
                </c:pt>
                <c:pt idx="1">
                  <c:v>0.81799999999999995</c:v>
                </c:pt>
                <c:pt idx="2">
                  <c:v>0.70299999999999996</c:v>
                </c:pt>
                <c:pt idx="3">
                  <c:v>0.77200000000000002</c:v>
                </c:pt>
                <c:pt idx="4">
                  <c:v>0.75600000000000001</c:v>
                </c:pt>
                <c:pt idx="5">
                  <c:v>0.68799999999999994</c:v>
                </c:pt>
              </c:numCache>
            </c:numRef>
          </c:val>
          <c:smooth val="0"/>
          <c:extLst>
            <c:ext xmlns:c16="http://schemas.microsoft.com/office/drawing/2014/chart" uri="{C3380CC4-5D6E-409C-BE32-E72D297353CC}">
              <c16:uniqueId val="{00000005-297C-4DB2-9FA1-1CDE312282CC}"/>
            </c:ext>
          </c:extLst>
        </c:ser>
        <c:ser>
          <c:idx val="1"/>
          <c:order val="1"/>
          <c:tx>
            <c:strRef>
              <c:f>Sheet5!$A$19</c:f>
              <c:strCache>
                <c:ptCount val="1"/>
                <c:pt idx="0">
                  <c:v>BEC</c:v>
                </c:pt>
              </c:strCache>
            </c:strRef>
          </c:tx>
          <c:spPr>
            <a:ln w="28575"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97C-4DB2-9FA1-1CDE312282C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Sheet5!$B$17:$G$17</c:f>
              <c:numCache>
                <c:formatCode>General</c:formatCode>
                <c:ptCount val="6"/>
                <c:pt idx="0">
                  <c:v>2019</c:v>
                </c:pt>
                <c:pt idx="1">
                  <c:v>2018</c:v>
                </c:pt>
                <c:pt idx="2">
                  <c:v>2017</c:v>
                </c:pt>
                <c:pt idx="3">
                  <c:v>2016</c:v>
                </c:pt>
                <c:pt idx="4">
                  <c:v>2015</c:v>
                </c:pt>
                <c:pt idx="5">
                  <c:v>2014</c:v>
                </c:pt>
              </c:numCache>
            </c:numRef>
          </c:cat>
          <c:val>
            <c:numRef>
              <c:f>Sheet5!$B$19:$G$19</c:f>
              <c:numCache>
                <c:formatCode>0.00%</c:formatCode>
                <c:ptCount val="6"/>
                <c:pt idx="0">
                  <c:v>0.94899999999999995</c:v>
                </c:pt>
                <c:pt idx="1">
                  <c:v>0.95499999999999996</c:v>
                </c:pt>
                <c:pt idx="2">
                  <c:v>0.9</c:v>
                </c:pt>
                <c:pt idx="3">
                  <c:v>0.91900000000000004</c:v>
                </c:pt>
                <c:pt idx="4">
                  <c:v>0.91</c:v>
                </c:pt>
                <c:pt idx="5">
                  <c:v>0.95499999999999996</c:v>
                </c:pt>
              </c:numCache>
            </c:numRef>
          </c:val>
          <c:smooth val="0"/>
          <c:extLst>
            <c:ext xmlns:c16="http://schemas.microsoft.com/office/drawing/2014/chart" uri="{C3380CC4-5D6E-409C-BE32-E72D297353CC}">
              <c16:uniqueId val="{00000007-297C-4DB2-9FA1-1CDE312282CC}"/>
            </c:ext>
          </c:extLst>
        </c:ser>
        <c:ser>
          <c:idx val="2"/>
          <c:order val="2"/>
          <c:tx>
            <c:strRef>
              <c:f>Sheet5!$A$20</c:f>
              <c:strCache>
                <c:ptCount val="1"/>
                <c:pt idx="0">
                  <c:v>FAR</c:v>
                </c:pt>
              </c:strCache>
            </c:strRef>
          </c:tx>
          <c:spPr>
            <a:ln w="28575" cap="rnd">
              <a:solidFill>
                <a:schemeClr val="accent3"/>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97C-4DB2-9FA1-1CDE312282C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Sheet5!$B$17:$G$17</c:f>
              <c:numCache>
                <c:formatCode>General</c:formatCode>
                <c:ptCount val="6"/>
                <c:pt idx="0">
                  <c:v>2019</c:v>
                </c:pt>
                <c:pt idx="1">
                  <c:v>2018</c:v>
                </c:pt>
                <c:pt idx="2">
                  <c:v>2017</c:v>
                </c:pt>
                <c:pt idx="3">
                  <c:v>2016</c:v>
                </c:pt>
                <c:pt idx="4">
                  <c:v>2015</c:v>
                </c:pt>
                <c:pt idx="5">
                  <c:v>2014</c:v>
                </c:pt>
              </c:numCache>
            </c:numRef>
          </c:cat>
          <c:val>
            <c:numRef>
              <c:f>Sheet5!$B$20:$G$20</c:f>
              <c:numCache>
                <c:formatCode>0.00%</c:formatCode>
                <c:ptCount val="6"/>
                <c:pt idx="0">
                  <c:v>0.88300000000000001</c:v>
                </c:pt>
                <c:pt idx="1">
                  <c:v>0.83499999999999996</c:v>
                </c:pt>
                <c:pt idx="2">
                  <c:v>0.81299999999999994</c:v>
                </c:pt>
                <c:pt idx="3">
                  <c:v>0.80500000000000005</c:v>
                </c:pt>
                <c:pt idx="4">
                  <c:v>0.79</c:v>
                </c:pt>
                <c:pt idx="5">
                  <c:v>0.82399999999999995</c:v>
                </c:pt>
              </c:numCache>
            </c:numRef>
          </c:val>
          <c:smooth val="0"/>
          <c:extLst>
            <c:ext xmlns:c16="http://schemas.microsoft.com/office/drawing/2014/chart" uri="{C3380CC4-5D6E-409C-BE32-E72D297353CC}">
              <c16:uniqueId val="{00000009-297C-4DB2-9FA1-1CDE312282CC}"/>
            </c:ext>
          </c:extLst>
        </c:ser>
        <c:ser>
          <c:idx val="3"/>
          <c:order val="3"/>
          <c:tx>
            <c:strRef>
              <c:f>Sheet5!$A$21</c:f>
              <c:strCache>
                <c:ptCount val="1"/>
                <c:pt idx="0">
                  <c:v>REG</c:v>
                </c:pt>
              </c:strCache>
            </c:strRef>
          </c:tx>
          <c:spPr>
            <a:ln w="28575" cap="rnd">
              <a:solidFill>
                <a:schemeClr val="accent4"/>
              </a:solidFill>
              <a:round/>
            </a:ln>
            <a:effectLst/>
          </c:spPr>
          <c:marker>
            <c:symbol val="none"/>
          </c:marker>
          <c:dLbls>
            <c:dLbl>
              <c:idx val="0"/>
              <c:layout>
                <c:manualLayout>
                  <c:x val="-0.1137360017497813"/>
                  <c:y val="-1.85185185185185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97C-4DB2-9FA1-1CDE312282C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Sheet5!$B$17:$G$17</c:f>
              <c:numCache>
                <c:formatCode>General</c:formatCode>
                <c:ptCount val="6"/>
                <c:pt idx="0">
                  <c:v>2019</c:v>
                </c:pt>
                <c:pt idx="1">
                  <c:v>2018</c:v>
                </c:pt>
                <c:pt idx="2">
                  <c:v>2017</c:v>
                </c:pt>
                <c:pt idx="3">
                  <c:v>2016</c:v>
                </c:pt>
                <c:pt idx="4">
                  <c:v>2015</c:v>
                </c:pt>
                <c:pt idx="5">
                  <c:v>2014</c:v>
                </c:pt>
              </c:numCache>
            </c:numRef>
          </c:cat>
          <c:val>
            <c:numRef>
              <c:f>Sheet5!$B$21:$G$21</c:f>
              <c:numCache>
                <c:formatCode>0.00%</c:formatCode>
                <c:ptCount val="6"/>
                <c:pt idx="0">
                  <c:v>0.85399999999999998</c:v>
                </c:pt>
                <c:pt idx="1">
                  <c:v>0.78</c:v>
                </c:pt>
                <c:pt idx="2">
                  <c:v>0.78300000000000003</c:v>
                </c:pt>
                <c:pt idx="3">
                  <c:v>0.77200000000000002</c:v>
                </c:pt>
                <c:pt idx="4">
                  <c:v>0.84</c:v>
                </c:pt>
                <c:pt idx="5">
                  <c:v>0.75</c:v>
                </c:pt>
              </c:numCache>
            </c:numRef>
          </c:val>
          <c:smooth val="0"/>
          <c:extLst>
            <c:ext xmlns:c16="http://schemas.microsoft.com/office/drawing/2014/chart" uri="{C3380CC4-5D6E-409C-BE32-E72D297353CC}">
              <c16:uniqueId val="{0000000B-297C-4DB2-9FA1-1CDE312282CC}"/>
            </c:ext>
          </c:extLst>
        </c:ser>
        <c:dLbls>
          <c:showLegendKey val="0"/>
          <c:showVal val="0"/>
          <c:showCatName val="0"/>
          <c:showSerName val="0"/>
          <c:showPercent val="0"/>
          <c:showBubbleSize val="0"/>
        </c:dLbls>
        <c:smooth val="0"/>
        <c:axId val="514853824"/>
        <c:axId val="514862024"/>
      </c:lineChart>
      <c:catAx>
        <c:axId val="51485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4862024"/>
        <c:crosses val="autoZero"/>
        <c:auto val="1"/>
        <c:lblAlgn val="ctr"/>
        <c:lblOffset val="100"/>
        <c:noMultiLvlLbl val="0"/>
      </c:catAx>
      <c:valAx>
        <c:axId val="514862024"/>
        <c:scaling>
          <c:orientation val="minMax"/>
          <c:max val="1"/>
          <c:min val="0.65000000000000013"/>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4853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8435"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8436"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8437"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61E9C217-F314-4DA8-A499-AFED5A5AC421}" type="slidenum">
              <a:rPr lang="en-US"/>
              <a:pPr>
                <a:defRPr/>
              </a:pPr>
              <a:t>‹#›</a:t>
            </a:fld>
            <a:endParaRPr lang="en-US" dirty="0"/>
          </a:p>
        </p:txBody>
      </p:sp>
    </p:spTree>
    <p:extLst>
      <p:ext uri="{BB962C8B-B14F-4D97-AF65-F5344CB8AC3E}">
        <p14:creationId xmlns:p14="http://schemas.microsoft.com/office/powerpoint/2010/main" val="4013355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638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639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FA4B0048-F696-4307-8201-B3F3C3D69364}" type="slidenum">
              <a:rPr lang="en-US"/>
              <a:pPr>
                <a:defRPr/>
              </a:pPr>
              <a:t>‹#›</a:t>
            </a:fld>
            <a:endParaRPr lang="en-US" dirty="0"/>
          </a:p>
        </p:txBody>
      </p:sp>
    </p:spTree>
    <p:extLst>
      <p:ext uri="{BB962C8B-B14F-4D97-AF65-F5344CB8AC3E}">
        <p14:creationId xmlns:p14="http://schemas.microsoft.com/office/powerpoint/2010/main" val="17028598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4B0048-F696-4307-8201-B3F3C3D69364}" type="slidenum">
              <a:rPr lang="en-US" smtClean="0"/>
              <a:pPr>
                <a:defRPr/>
              </a:pPr>
              <a:t>4</a:t>
            </a:fld>
            <a:endParaRPr lang="en-US" dirty="0"/>
          </a:p>
        </p:txBody>
      </p:sp>
    </p:spTree>
    <p:extLst>
      <p:ext uri="{BB962C8B-B14F-4D97-AF65-F5344CB8AC3E}">
        <p14:creationId xmlns:p14="http://schemas.microsoft.com/office/powerpoint/2010/main" val="3998588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4B0048-F696-4307-8201-B3F3C3D69364}" type="slidenum">
              <a:rPr lang="en-US" smtClean="0"/>
              <a:pPr>
                <a:defRPr/>
              </a:pPr>
              <a:t>5</a:t>
            </a:fld>
            <a:endParaRPr lang="en-US" dirty="0"/>
          </a:p>
        </p:txBody>
      </p:sp>
    </p:spTree>
    <p:extLst>
      <p:ext uri="{BB962C8B-B14F-4D97-AF65-F5344CB8AC3E}">
        <p14:creationId xmlns:p14="http://schemas.microsoft.com/office/powerpoint/2010/main" val="859655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4B0048-F696-4307-8201-B3F3C3D69364}" type="slidenum">
              <a:rPr lang="en-US" smtClean="0"/>
              <a:pPr>
                <a:defRPr/>
              </a:pPr>
              <a:t>16</a:t>
            </a:fld>
            <a:endParaRPr lang="en-US" dirty="0"/>
          </a:p>
        </p:txBody>
      </p:sp>
    </p:spTree>
    <p:extLst>
      <p:ext uri="{BB962C8B-B14F-4D97-AF65-F5344CB8AC3E}">
        <p14:creationId xmlns:p14="http://schemas.microsoft.com/office/powerpoint/2010/main" val="3848144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nvGrpSpPr>
          <p:cNvPr id="5" name="Group 8"/>
          <p:cNvGrpSpPr>
            <a:grpSpLocks/>
          </p:cNvGrpSpPr>
          <p:nvPr userDrawn="1"/>
        </p:nvGrpSpPr>
        <p:grpSpPr bwMode="auto">
          <a:xfrm>
            <a:off x="381000" y="304800"/>
            <a:ext cx="8391525" cy="5791200"/>
            <a:chOff x="240" y="192"/>
            <a:chExt cx="5286" cy="3648"/>
          </a:xfrm>
        </p:grpSpPr>
        <p:sp>
          <p:nvSpPr>
            <p:cNvPr id="6" name="Rectangle 9"/>
            <p:cNvSpPr>
              <a:spLocks noChangeArrowheads="1"/>
            </p:cNvSpPr>
            <p:nvPr userDrawn="1"/>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7" name="Rectangle 10"/>
            <p:cNvSpPr>
              <a:spLocks noChangeArrowheads="1"/>
            </p:cNvSpPr>
            <p:nvPr userDrawn="1"/>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8" name="Rectangle 11"/>
            <p:cNvSpPr>
              <a:spLocks noChangeArrowheads="1"/>
            </p:cNvSpPr>
            <p:nvPr userDrawn="1"/>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9" name="Rectangle 12"/>
            <p:cNvSpPr>
              <a:spLocks noChangeArrowheads="1"/>
            </p:cNvSpPr>
            <p:nvPr userDrawn="1"/>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 name="Line 13"/>
            <p:cNvSpPr>
              <a:spLocks noChangeShapeType="1"/>
            </p:cNvSpPr>
            <p:nvPr userDrawn="1"/>
          </p:nvSpPr>
          <p:spPr bwMode="auto">
            <a:xfrm flipH="1">
              <a:off x="480" y="2256"/>
              <a:ext cx="48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 name="Rectangle 14"/>
            <p:cNvSpPr>
              <a:spLocks noChangeArrowheads="1"/>
            </p:cNvSpPr>
            <p:nvPr userDrawn="1"/>
          </p:nvSpPr>
          <p:spPr bwMode="auto">
            <a:xfrm>
              <a:off x="240" y="192"/>
              <a:ext cx="5286" cy="36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sp>
        <p:nvSpPr>
          <p:cNvPr id="100355"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10035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dirty="0"/>
          </a:p>
        </p:txBody>
      </p:sp>
      <p:sp>
        <p:nvSpPr>
          <p:cNvPr id="13" name="Rectangle 6"/>
          <p:cNvSpPr>
            <a:spLocks noGrp="1" noChangeArrowheads="1"/>
          </p:cNvSpPr>
          <p:nvPr>
            <p:ph type="ftr" sz="quarter" idx="11"/>
          </p:nvPr>
        </p:nvSpPr>
        <p:spPr/>
        <p:txBody>
          <a:bodyPr/>
          <a:lstStyle>
            <a:lvl1pPr>
              <a:defRPr/>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D864E818-0A09-4061-9C4B-DFB9F176AD77}" type="slidenum">
              <a:rPr lang="en-US"/>
              <a:pPr>
                <a:defRPr/>
              </a:pPr>
              <a:t>‹#›</a:t>
            </a:fld>
            <a:endParaRPr lang="en-US" dirty="0"/>
          </a:p>
        </p:txBody>
      </p:sp>
    </p:spTree>
    <p:extLst>
      <p:ext uri="{BB962C8B-B14F-4D97-AF65-F5344CB8AC3E}">
        <p14:creationId xmlns:p14="http://schemas.microsoft.com/office/powerpoint/2010/main" val="169217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5ACB1F1-9EDD-4EC9-AFB9-19184039DE4D}" type="slidenum">
              <a:rPr lang="en-US"/>
              <a:pPr>
                <a:defRPr/>
              </a:pPr>
              <a:t>‹#›</a:t>
            </a:fld>
            <a:endParaRPr lang="en-US" dirty="0"/>
          </a:p>
        </p:txBody>
      </p:sp>
    </p:spTree>
    <p:extLst>
      <p:ext uri="{BB962C8B-B14F-4D97-AF65-F5344CB8AC3E}">
        <p14:creationId xmlns:p14="http://schemas.microsoft.com/office/powerpoint/2010/main" val="296444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5260FE1-D5B5-4D65-BC21-7EDC90AE2CBA}" type="slidenum">
              <a:rPr lang="en-US"/>
              <a:pPr>
                <a:defRPr/>
              </a:pPr>
              <a:t>‹#›</a:t>
            </a:fld>
            <a:endParaRPr lang="en-US" dirty="0"/>
          </a:p>
        </p:txBody>
      </p:sp>
    </p:spTree>
    <p:extLst>
      <p:ext uri="{BB962C8B-B14F-4D97-AF65-F5344CB8AC3E}">
        <p14:creationId xmlns:p14="http://schemas.microsoft.com/office/powerpoint/2010/main" val="1353387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EC3E681-61D0-4871-851A-9473805D522B}" type="slidenum">
              <a:rPr lang="en-US"/>
              <a:pPr>
                <a:defRPr/>
              </a:pPr>
              <a:t>‹#›</a:t>
            </a:fld>
            <a:endParaRPr lang="en-US" dirty="0"/>
          </a:p>
        </p:txBody>
      </p:sp>
    </p:spTree>
    <p:extLst>
      <p:ext uri="{BB962C8B-B14F-4D97-AF65-F5344CB8AC3E}">
        <p14:creationId xmlns:p14="http://schemas.microsoft.com/office/powerpoint/2010/main" val="1121257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828800"/>
            <a:ext cx="8229600" cy="43021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CF62F0F-900D-4E6B-9861-591F3AAFB786}" type="slidenum">
              <a:rPr lang="en-US"/>
              <a:pPr>
                <a:defRPr/>
              </a:pPr>
              <a:t>‹#›</a:t>
            </a:fld>
            <a:endParaRPr lang="en-US" dirty="0"/>
          </a:p>
        </p:txBody>
      </p:sp>
    </p:spTree>
    <p:extLst>
      <p:ext uri="{BB962C8B-B14F-4D97-AF65-F5344CB8AC3E}">
        <p14:creationId xmlns:p14="http://schemas.microsoft.com/office/powerpoint/2010/main" val="1113813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828800"/>
            <a:ext cx="4038600" cy="207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056063"/>
            <a:ext cx="4038600" cy="2074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6522AC0B-FC26-4B75-AA38-8409D61BE7A3}" type="slidenum">
              <a:rPr lang="en-US"/>
              <a:pPr>
                <a:defRPr/>
              </a:pPr>
              <a:t>‹#›</a:t>
            </a:fld>
            <a:endParaRPr lang="en-US" dirty="0"/>
          </a:p>
        </p:txBody>
      </p:sp>
    </p:spTree>
    <p:extLst>
      <p:ext uri="{BB962C8B-B14F-4D97-AF65-F5344CB8AC3E}">
        <p14:creationId xmlns:p14="http://schemas.microsoft.com/office/powerpoint/2010/main" val="3190242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26D92FB-CDC2-4421-AFE3-B65A2D28BDA2}" type="slidenum">
              <a:rPr lang="en-US"/>
              <a:pPr>
                <a:defRPr/>
              </a:pPr>
              <a:t>‹#›</a:t>
            </a:fld>
            <a:endParaRPr lang="en-US" dirty="0"/>
          </a:p>
        </p:txBody>
      </p:sp>
    </p:spTree>
    <p:extLst>
      <p:ext uri="{BB962C8B-B14F-4D97-AF65-F5344CB8AC3E}">
        <p14:creationId xmlns:p14="http://schemas.microsoft.com/office/powerpoint/2010/main" val="139787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lstStyle/>
          <a:p>
            <a:r>
              <a:rPr lang="en-US" dirty="0"/>
              <a:t>Click to edit Master title style</a:t>
            </a:r>
          </a:p>
        </p:txBody>
      </p:sp>
      <p:sp>
        <p:nvSpPr>
          <p:cNvPr id="3" name="Content Placeholder 2"/>
          <p:cNvSpPr>
            <a:spLocks noGrp="1"/>
          </p:cNvSpPr>
          <p:nvPr>
            <p:ph idx="1"/>
          </p:nvPr>
        </p:nvSpPr>
        <p:spPr>
          <a:xfrm>
            <a:off x="457200" y="1828800"/>
            <a:ext cx="8229600" cy="4800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62AA65C-2F47-410D-8FC6-D554D47CB172}" type="slidenum">
              <a:rPr lang="en-US"/>
              <a:pPr>
                <a:defRPr/>
              </a:pPr>
              <a:t>‹#›</a:t>
            </a:fld>
            <a:endParaRPr lang="en-US" dirty="0"/>
          </a:p>
        </p:txBody>
      </p:sp>
    </p:spTree>
    <p:extLst>
      <p:ext uri="{BB962C8B-B14F-4D97-AF65-F5344CB8AC3E}">
        <p14:creationId xmlns:p14="http://schemas.microsoft.com/office/powerpoint/2010/main" val="329771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D91F307-780E-4048-A307-9A7FD3089532}" type="slidenum">
              <a:rPr lang="en-US"/>
              <a:pPr>
                <a:defRPr/>
              </a:pPr>
              <a:t>‹#›</a:t>
            </a:fld>
            <a:endParaRPr lang="en-US" dirty="0"/>
          </a:p>
        </p:txBody>
      </p:sp>
    </p:spTree>
    <p:extLst>
      <p:ext uri="{BB962C8B-B14F-4D97-AF65-F5344CB8AC3E}">
        <p14:creationId xmlns:p14="http://schemas.microsoft.com/office/powerpoint/2010/main" val="3720416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6E54B19-623C-4020-A1D2-C0EC80F40129}" type="slidenum">
              <a:rPr lang="en-US"/>
              <a:pPr>
                <a:defRPr/>
              </a:pPr>
              <a:t>‹#›</a:t>
            </a:fld>
            <a:endParaRPr lang="en-US" dirty="0"/>
          </a:p>
        </p:txBody>
      </p:sp>
    </p:spTree>
    <p:extLst>
      <p:ext uri="{BB962C8B-B14F-4D97-AF65-F5344CB8AC3E}">
        <p14:creationId xmlns:p14="http://schemas.microsoft.com/office/powerpoint/2010/main" val="302394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C2CC820-25D0-4294-A9D9-D37C026EF223}" type="slidenum">
              <a:rPr lang="en-US"/>
              <a:pPr>
                <a:defRPr/>
              </a:pPr>
              <a:t>‹#›</a:t>
            </a:fld>
            <a:endParaRPr lang="en-US" dirty="0"/>
          </a:p>
        </p:txBody>
      </p:sp>
    </p:spTree>
    <p:extLst>
      <p:ext uri="{BB962C8B-B14F-4D97-AF65-F5344CB8AC3E}">
        <p14:creationId xmlns:p14="http://schemas.microsoft.com/office/powerpoint/2010/main" val="148639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918C92A-6F46-4342-8B7A-7EF7307DFF0E}" type="slidenum">
              <a:rPr lang="en-US"/>
              <a:pPr>
                <a:defRPr/>
              </a:pPr>
              <a:t>‹#›</a:t>
            </a:fld>
            <a:endParaRPr lang="en-US" dirty="0"/>
          </a:p>
        </p:txBody>
      </p:sp>
    </p:spTree>
    <p:extLst>
      <p:ext uri="{BB962C8B-B14F-4D97-AF65-F5344CB8AC3E}">
        <p14:creationId xmlns:p14="http://schemas.microsoft.com/office/powerpoint/2010/main" val="122203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6FA9244-EDF2-4B95-929C-171888154B6F}" type="slidenum">
              <a:rPr lang="en-US"/>
              <a:pPr>
                <a:defRPr/>
              </a:pPr>
              <a:t>‹#›</a:t>
            </a:fld>
            <a:endParaRPr lang="en-US" dirty="0"/>
          </a:p>
        </p:txBody>
      </p:sp>
    </p:spTree>
    <p:extLst>
      <p:ext uri="{BB962C8B-B14F-4D97-AF65-F5344CB8AC3E}">
        <p14:creationId xmlns:p14="http://schemas.microsoft.com/office/powerpoint/2010/main" val="153089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17980C8-81FA-4CD8-889C-8E78045B365A}" type="slidenum">
              <a:rPr lang="en-US"/>
              <a:pPr>
                <a:defRPr/>
              </a:pPr>
              <a:t>‹#›</a:t>
            </a:fld>
            <a:endParaRPr lang="en-US" dirty="0"/>
          </a:p>
        </p:txBody>
      </p:sp>
    </p:spTree>
    <p:extLst>
      <p:ext uri="{BB962C8B-B14F-4D97-AF65-F5344CB8AC3E}">
        <p14:creationId xmlns:p14="http://schemas.microsoft.com/office/powerpoint/2010/main" val="170315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FA590C7-0D0D-4752-9763-E65D118E8731}" type="slidenum">
              <a:rPr lang="en-US"/>
              <a:pPr>
                <a:defRPr/>
              </a:pPr>
              <a:t>‹#›</a:t>
            </a:fld>
            <a:endParaRPr lang="en-US" dirty="0"/>
          </a:p>
        </p:txBody>
      </p:sp>
    </p:spTree>
    <p:extLst>
      <p:ext uri="{BB962C8B-B14F-4D97-AF65-F5344CB8AC3E}">
        <p14:creationId xmlns:p14="http://schemas.microsoft.com/office/powerpoint/2010/main" val="3060560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9332"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dirty="0"/>
          </a:p>
        </p:txBody>
      </p:sp>
      <p:sp>
        <p:nvSpPr>
          <p:cNvPr id="9933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dirty="0"/>
          </a:p>
        </p:txBody>
      </p:sp>
      <p:sp>
        <p:nvSpPr>
          <p:cNvPr id="99334"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pPr>
              <a:defRPr/>
            </a:pPr>
            <a:fld id="{81F7A319-F327-454E-B302-9B22A495625A}"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spTree>
  </p:cSld>
  <p:clrMap bg1="lt1" tx1="dk1" bg2="lt2" tx2="dk2" accent1="accent1" accent2="accent2" accent3="accent3" accent4="accent4" accent5="accent5" accent6="accent6" hlink="hlink" folHlink="folHlink"/>
  <p:sldLayoutIdLst>
    <p:sldLayoutId id="2147484292" r:id="rId1"/>
    <p:sldLayoutId id="2147484278" r:id="rId2"/>
    <p:sldLayoutId id="2147484279" r:id="rId3"/>
    <p:sldLayoutId id="2147484280" r:id="rId4"/>
    <p:sldLayoutId id="2147484281" r:id="rId5"/>
    <p:sldLayoutId id="2147484282" r:id="rId6"/>
    <p:sldLayoutId id="2147484283" r:id="rId7"/>
    <p:sldLayoutId id="2147484284" r:id="rId8"/>
    <p:sldLayoutId id="2147484285" r:id="rId9"/>
    <p:sldLayoutId id="2147484286" r:id="rId10"/>
    <p:sldLayoutId id="2147484287" r:id="rId11"/>
    <p:sldLayoutId id="2147484288" r:id="rId12"/>
    <p:sldLayoutId id="2147484289" r:id="rId13"/>
    <p:sldLayoutId id="2147484290" r:id="rId14"/>
    <p:sldLayoutId id="2147484291" r:id="rId15"/>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asba.org/" TargetMode="External"/><Relationship Id="rId2" Type="http://schemas.openxmlformats.org/officeDocument/2006/relationships/hyperlink" Target="https://nasba.org/wp-content/uploads/2022/12/Candidate-Bulletin-2022_December02.pdf"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icpa.org/resources/download/learn-what-is-tested-on-the-cpa-exa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nguerriero@kpmg.com" TargetMode="External"/><Relationship Id="rId2" Type="http://schemas.openxmlformats.org/officeDocument/2006/relationships/hyperlink" Target="mailto:Jacob.cornelisse@gmail.com" TargetMode="External"/><Relationship Id="rId1" Type="http://schemas.openxmlformats.org/officeDocument/2006/relationships/slideLayout" Target="../slideLayouts/slideLayout2.xml"/><Relationship Id="rId6" Type="http://schemas.openxmlformats.org/officeDocument/2006/relationships/hyperlink" Target="mailto:davidsciaudone3@gmail.com" TargetMode="External"/><Relationship Id="rId5" Type="http://schemas.openxmlformats.org/officeDocument/2006/relationships/hyperlink" Target="mailto:cjkeyes11@gmail.com" TargetMode="External"/><Relationship Id="rId4" Type="http://schemas.openxmlformats.org/officeDocument/2006/relationships/hyperlink" Target="mailto:katiekeating2@gmai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asb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prometric.com/test-takers/search/cpa" TargetMode="External"/><Relationship Id="rId4" Type="http://schemas.openxmlformats.org/officeDocument/2006/relationships/hyperlink" Target="https://cpacentral.nasba.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icpa.org/resources/article/get-familiar-with-the-cpa-exam-by-practicing-with-our-sample-test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pacentral.nasba.org/"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prometric.com/test-takers/search/cpa" TargetMode="External"/><Relationship Id="rId4" Type="http://schemas.openxmlformats.org/officeDocument/2006/relationships/hyperlink" Target="https://www.aicpa.org/resources/article/get-familiar-with-the-cpa-exam-by-practicing-with-our-sample-tes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762000"/>
            <a:ext cx="7772400" cy="2590800"/>
          </a:xfrm>
        </p:spPr>
        <p:txBody>
          <a:bodyPr/>
          <a:lstStyle/>
          <a:p>
            <a:pPr algn="ctr" eaLnBrk="1" hangingPunct="1"/>
            <a:r>
              <a:rPr lang="en-US" altLang="en-US" sz="4800" dirty="0">
                <a:latin typeface="Calibri" panose="020F0502020204030204" pitchFamily="34" charset="0"/>
                <a:cs typeface="Calibri" panose="020F0502020204030204" pitchFamily="34" charset="0"/>
              </a:rPr>
              <a:t>Preparing for the CPA Exam</a:t>
            </a:r>
            <a:br>
              <a:rPr lang="en-US" altLang="en-US" sz="4800" dirty="0">
                <a:latin typeface="Calibri" panose="020F0502020204030204" pitchFamily="34" charset="0"/>
                <a:cs typeface="Calibri" panose="020F0502020204030204" pitchFamily="34" charset="0"/>
              </a:rPr>
            </a:br>
            <a:r>
              <a:rPr lang="en-US" altLang="en-US" sz="3600" dirty="0">
                <a:latin typeface="Calibri" panose="020F0502020204030204" pitchFamily="34" charset="0"/>
                <a:cs typeface="Calibri" panose="020F0502020204030204" pitchFamily="34" charset="0"/>
              </a:rPr>
              <a:t>February 9, 2023</a:t>
            </a:r>
            <a:br>
              <a:rPr lang="en-US" altLang="en-US" sz="3600" dirty="0">
                <a:latin typeface="Calibri" panose="020F0502020204030204" pitchFamily="34" charset="0"/>
                <a:cs typeface="Calibri" panose="020F0502020204030204" pitchFamily="34" charset="0"/>
              </a:rPr>
            </a:br>
            <a:r>
              <a:rPr lang="en-US" altLang="en-US" sz="2400" dirty="0">
                <a:latin typeface="Calibri" panose="020F0502020204030204" pitchFamily="34" charset="0"/>
                <a:cs typeface="Calibri" panose="020F0502020204030204" pitchFamily="34" charset="0"/>
              </a:rPr>
              <a:t>Slides available on the Accounting Department Homepage</a:t>
            </a:r>
          </a:p>
        </p:txBody>
      </p:sp>
      <p:sp>
        <p:nvSpPr>
          <p:cNvPr id="3075" name="Rectangle 3"/>
          <p:cNvSpPr>
            <a:spLocks noGrp="1" noChangeArrowheads="1"/>
          </p:cNvSpPr>
          <p:nvPr>
            <p:ph type="subTitle" idx="1"/>
          </p:nvPr>
        </p:nvSpPr>
        <p:spPr>
          <a:xfrm>
            <a:off x="1524000" y="3554104"/>
            <a:ext cx="7162800" cy="2133600"/>
          </a:xfrm>
        </p:spPr>
        <p:txBody>
          <a:bodyPr/>
          <a:lstStyle/>
          <a:p>
            <a:r>
              <a:rPr lang="en-US" sz="2000" dirty="0"/>
              <a:t>Jacob </a:t>
            </a:r>
            <a:r>
              <a:rPr lang="en-US" sz="2000" dirty="0" err="1"/>
              <a:t>Cornelisse</a:t>
            </a:r>
            <a:r>
              <a:rPr lang="en-US" sz="2000" dirty="0"/>
              <a:t>, Deloitte Audit Boston, 2022</a:t>
            </a:r>
          </a:p>
          <a:p>
            <a:r>
              <a:rPr lang="en-US" sz="2000" dirty="0"/>
              <a:t>Nick </a:t>
            </a:r>
            <a:r>
              <a:rPr lang="en-US" sz="2000" dirty="0" err="1"/>
              <a:t>Guerriero</a:t>
            </a:r>
            <a:r>
              <a:rPr lang="en-US" sz="2000" dirty="0"/>
              <a:t>, KPMG Deal Advisory Boston, 2022</a:t>
            </a:r>
          </a:p>
          <a:p>
            <a:r>
              <a:rPr lang="en-US" sz="2000" dirty="0"/>
              <a:t>Katie Keating, Deloitte Audit Boston, 2022</a:t>
            </a:r>
          </a:p>
          <a:p>
            <a:r>
              <a:rPr lang="en-US" sz="2000" dirty="0"/>
              <a:t>C.J. Keyes, KPMG Deal Advisory Boston, 2022</a:t>
            </a:r>
          </a:p>
          <a:p>
            <a:r>
              <a:rPr lang="en-US" sz="2000" dirty="0"/>
              <a:t>David </a:t>
            </a:r>
            <a:r>
              <a:rPr lang="en-US" sz="2000" dirty="0" err="1"/>
              <a:t>Sciaudone</a:t>
            </a:r>
            <a:r>
              <a:rPr lang="en-US" sz="2000" dirty="0"/>
              <a:t>, PwC Audit Boston, 2022</a:t>
            </a:r>
          </a:p>
          <a:p>
            <a:pPr eaLnBrk="1" hangingPunct="1"/>
            <a:r>
              <a:rPr lang="en-US" altLang="en-US" sz="2000" dirty="0"/>
              <a:t>Professor Dianne Feldman - Accounting Department</a:t>
            </a:r>
          </a:p>
          <a:p>
            <a:pPr eaLnBrk="1" hangingPunct="1"/>
            <a:r>
              <a:rPr lang="en-US" altLang="en-US" sz="2000" dirty="0"/>
              <a:t>Professor Liz Quinn – Accounting Department</a:t>
            </a:r>
          </a:p>
          <a:p>
            <a:pPr eaLnBrk="1" hangingPunct="1"/>
            <a:endParaRPr lang="en-US"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Sitting for the CPA: MA requirements</a:t>
            </a:r>
          </a:p>
        </p:txBody>
      </p:sp>
      <p:sp>
        <p:nvSpPr>
          <p:cNvPr id="181251" name="Rectangle 3"/>
          <p:cNvSpPr>
            <a:spLocks noGrp="1" noChangeArrowheads="1"/>
          </p:cNvSpPr>
          <p:nvPr>
            <p:ph type="body" idx="1"/>
          </p:nvPr>
        </p:nvSpPr>
        <p:spPr>
          <a:xfrm>
            <a:off x="228600" y="1447800"/>
            <a:ext cx="8915400" cy="5257800"/>
          </a:xfrm>
        </p:spPr>
        <p:txBody>
          <a:bodyPr/>
          <a:lstStyle/>
          <a:p>
            <a:pPr marL="236538" indent="-236538" eaLnBrk="1" hangingPunct="1"/>
            <a:r>
              <a:rPr lang="en-US" altLang="en-US" sz="2400" dirty="0">
                <a:latin typeface="Calibri" panose="020F0502020204030204" pitchFamily="34" charset="0"/>
                <a:cs typeface="Calibri" panose="020F0502020204030204" pitchFamily="34" charset="0"/>
              </a:rPr>
              <a:t>Be at least 18 years old.</a:t>
            </a:r>
          </a:p>
          <a:p>
            <a:pPr marL="236538" indent="-236538" eaLnBrk="1" hangingPunct="1"/>
            <a:r>
              <a:rPr lang="en-US" altLang="en-US" sz="2400" dirty="0">
                <a:latin typeface="Calibri" panose="020F0502020204030204" pitchFamily="34" charset="0"/>
                <a:cs typeface="Calibri" panose="020F0502020204030204" pitchFamily="34" charset="0"/>
              </a:rPr>
              <a:t>Completion of at least 120 semester credit hours. </a:t>
            </a:r>
            <a:r>
              <a:rPr lang="en-US" altLang="en-US" sz="2400" b="1" dirty="0">
                <a:latin typeface="Calibri" panose="020F0502020204030204" pitchFamily="34" charset="0"/>
                <a:cs typeface="Calibri" panose="020F0502020204030204" pitchFamily="34" charset="0"/>
              </a:rPr>
              <a:t>Note</a:t>
            </a:r>
            <a:r>
              <a:rPr lang="en-US" altLang="en-US" sz="2400" dirty="0">
                <a:latin typeface="Calibri" panose="020F0502020204030204" pitchFamily="34" charset="0"/>
                <a:cs typeface="Calibri" panose="020F0502020204030204" pitchFamily="34" charset="0"/>
              </a:rPr>
              <a:t>: AP credits will not be included on your transcript until you graduate.</a:t>
            </a:r>
          </a:p>
          <a:p>
            <a:pPr marL="236538" indent="-236538" eaLnBrk="1" hangingPunct="1"/>
            <a:r>
              <a:rPr lang="en-US" altLang="en-US" sz="2400" dirty="0">
                <a:latin typeface="Calibri" panose="020F0502020204030204" pitchFamily="34" charset="0"/>
                <a:cs typeface="Calibri" panose="020F0502020204030204" pitchFamily="34" charset="0"/>
              </a:rPr>
              <a:t>Under updated regulations, MA candidates may apply for OR take an exam section 90 days before their official graduation date by providing a </a:t>
            </a:r>
            <a:r>
              <a:rPr lang="en-US" altLang="en-US" sz="2400" u="sng" dirty="0">
                <a:latin typeface="Calibri" panose="020F0502020204030204" pitchFamily="34" charset="0"/>
                <a:cs typeface="Calibri" panose="020F0502020204030204" pitchFamily="34" charset="0"/>
              </a:rPr>
              <a:t>Certificate of Enrollment </a:t>
            </a:r>
            <a:r>
              <a:rPr lang="en-US" altLang="en-US" sz="2400" dirty="0">
                <a:latin typeface="Calibri" panose="020F0502020204030204" pitchFamily="34" charset="0"/>
                <a:cs typeface="Calibri" panose="020F0502020204030204" pitchFamily="34" charset="0"/>
              </a:rPr>
              <a:t>and by providing a Certified transcript within 90 days of taking the exam.</a:t>
            </a:r>
          </a:p>
          <a:p>
            <a:pPr marL="236538" indent="-236538" eaLnBrk="1" hangingPunct="1"/>
            <a:r>
              <a:rPr lang="en-US" altLang="en-US" sz="2400" dirty="0">
                <a:latin typeface="Calibri" panose="020F0502020204030204" pitchFamily="34" charset="0"/>
                <a:cs typeface="Calibri" panose="020F0502020204030204" pitchFamily="34" charset="0"/>
              </a:rPr>
              <a:t>Taken at least 21 Accounting credit hours including coverage in Financial accounting, Management (Cost) accounting, Taxation and Auditing.</a:t>
            </a:r>
          </a:p>
          <a:p>
            <a:pPr marL="236538" indent="-236538" eaLnBrk="1" hangingPunct="1"/>
            <a:r>
              <a:rPr lang="en-US" altLang="en-US" sz="2400" dirty="0">
                <a:latin typeface="Calibri" panose="020F0502020204030204" pitchFamily="34" charset="0"/>
                <a:cs typeface="Calibri" panose="020F0502020204030204" pitchFamily="34" charset="0"/>
              </a:rPr>
              <a:t>Taken at least 9 business credit hours with coverage in Finance, Business Law &amp; Information Systems.</a:t>
            </a:r>
          </a:p>
        </p:txBody>
      </p:sp>
    </p:spTree>
    <p:extLst>
      <p:ext uri="{BB962C8B-B14F-4D97-AF65-F5344CB8AC3E}">
        <p14:creationId xmlns:p14="http://schemas.microsoft.com/office/powerpoint/2010/main" val="36935195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12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1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609600"/>
            <a:ext cx="8534400" cy="762000"/>
          </a:xfrm>
        </p:spPr>
        <p:txBody>
          <a:bodyPr/>
          <a:lstStyle/>
          <a:p>
            <a:pPr eaLnBrk="1" hangingPunct="1"/>
            <a:r>
              <a:rPr lang="en-US" altLang="en-US" sz="4000" dirty="0">
                <a:latin typeface="Calibri" panose="020F0502020204030204" pitchFamily="34" charset="0"/>
                <a:cs typeface="Calibri" panose="020F0502020204030204" pitchFamily="34" charset="0"/>
              </a:rPr>
              <a:t>Sitting for the CPA: NY requirements</a:t>
            </a:r>
          </a:p>
        </p:txBody>
      </p:sp>
      <p:sp>
        <p:nvSpPr>
          <p:cNvPr id="191491" name="Rectangle 3"/>
          <p:cNvSpPr>
            <a:spLocks noGrp="1" noChangeArrowheads="1"/>
          </p:cNvSpPr>
          <p:nvPr>
            <p:ph type="body" idx="1"/>
          </p:nvPr>
        </p:nvSpPr>
        <p:spPr>
          <a:xfrm>
            <a:off x="228600" y="1752600"/>
            <a:ext cx="8915400" cy="4876800"/>
          </a:xfrm>
        </p:spPr>
        <p:txBody>
          <a:bodyPr/>
          <a:lstStyle/>
          <a:p>
            <a:pPr marL="236538" indent="-236538" eaLnBrk="1" hangingPunct="1"/>
            <a:r>
              <a:rPr lang="en-US" altLang="en-US" sz="2400" dirty="0">
                <a:latin typeface="Calibri" panose="020F0502020204030204" pitchFamily="34" charset="0"/>
                <a:cs typeface="Calibri" panose="020F0502020204030204" pitchFamily="34" charset="0"/>
              </a:rPr>
              <a:t>Complete at least 120 semester credit hours.  Note: AP credits will not be included on your transcript until you graduate.</a:t>
            </a:r>
          </a:p>
          <a:p>
            <a:pPr marL="236538" indent="-236538" eaLnBrk="1" hangingPunct="1"/>
            <a:r>
              <a:rPr lang="en-US" altLang="en-US" sz="2400" dirty="0">
                <a:latin typeface="Calibri" panose="020F0502020204030204" pitchFamily="34" charset="0"/>
                <a:cs typeface="Calibri" panose="020F0502020204030204" pitchFamily="34" charset="0"/>
              </a:rPr>
              <a:t>Unlike in MA, candidates must have completed 120 credit hours PRIOR to applying for the exam.</a:t>
            </a:r>
          </a:p>
          <a:p>
            <a:pPr marL="236538" indent="-236538" eaLnBrk="1" hangingPunct="1"/>
            <a:r>
              <a:rPr lang="en-US" altLang="en-US" sz="2400" dirty="0">
                <a:latin typeface="Calibri" panose="020F0502020204030204" pitchFamily="34" charset="0"/>
                <a:cs typeface="Calibri" panose="020F0502020204030204" pitchFamily="34" charset="0"/>
              </a:rPr>
              <a:t>Complete a course in each of the following: financial accounting, cost or management accounting, taxation, audit and attestation.</a:t>
            </a:r>
          </a:p>
        </p:txBody>
      </p:sp>
    </p:spTree>
    <p:extLst>
      <p:ext uri="{BB962C8B-B14F-4D97-AF65-F5344CB8AC3E}">
        <p14:creationId xmlns:p14="http://schemas.microsoft.com/office/powerpoint/2010/main" val="23652748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14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14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533400"/>
            <a:ext cx="8229600" cy="914400"/>
          </a:xfrm>
        </p:spPr>
        <p:txBody>
          <a:bodyPr/>
          <a:lstStyle/>
          <a:p>
            <a:pPr eaLnBrk="1" hangingPunct="1"/>
            <a:r>
              <a:rPr lang="en-US" altLang="en-US" sz="4000" dirty="0">
                <a:latin typeface="Calibri" panose="020F0502020204030204" pitchFamily="34" charset="0"/>
                <a:cs typeface="Calibri" panose="020F0502020204030204" pitchFamily="34" charset="0"/>
              </a:rPr>
              <a:t>CPA Exam: Application Process</a:t>
            </a:r>
          </a:p>
        </p:txBody>
      </p:sp>
      <p:sp>
        <p:nvSpPr>
          <p:cNvPr id="9219" name="Rectangle 3"/>
          <p:cNvSpPr>
            <a:spLocks noGrp="1" noChangeArrowheads="1"/>
          </p:cNvSpPr>
          <p:nvPr>
            <p:ph type="body" idx="1"/>
          </p:nvPr>
        </p:nvSpPr>
        <p:spPr>
          <a:xfrm>
            <a:off x="228600" y="1577577"/>
            <a:ext cx="8229600" cy="1676400"/>
          </a:xfrm>
        </p:spPr>
        <p:txBody>
          <a:bodyPr/>
          <a:lstStyle/>
          <a:p>
            <a:pPr marL="236538" marR="0" indent="-236538">
              <a:lnSpc>
                <a:spcPct val="107000"/>
              </a:lnSpc>
              <a:spcBef>
                <a:spcPts val="0"/>
              </a:spcBef>
              <a:spcAft>
                <a:spcPts val="800"/>
              </a:spcAft>
            </a:pPr>
            <a:r>
              <a:rPr lang="en-US" sz="2000" dirty="0">
                <a:latin typeface="Calibri" panose="020F0502020204030204" pitchFamily="34" charset="0"/>
              </a:rPr>
              <a:t>Obtain &amp; Read Candidate Bulletin: </a:t>
            </a:r>
            <a:r>
              <a:rPr lang="en-US" sz="2000" dirty="0">
                <a:latin typeface="Calibri" panose="020F0502020204030204" pitchFamily="34" charset="0"/>
                <a:hlinkClick r:id="rId2"/>
              </a:rPr>
              <a:t>2023 Candidate Bulletin</a:t>
            </a:r>
            <a:endParaRPr lang="en-US" sz="2400" dirty="0">
              <a:latin typeface="Calibri" panose="020F0502020204030204" pitchFamily="34" charset="0"/>
              <a:cs typeface="Calibri" panose="020F0502020204030204" pitchFamily="34" charset="0"/>
            </a:endParaRPr>
          </a:p>
          <a:p>
            <a:pPr marL="236538" marR="0" indent="-236538">
              <a:lnSpc>
                <a:spcPct val="107000"/>
              </a:lnSpc>
              <a:spcBef>
                <a:spcPts val="0"/>
              </a:spcBef>
              <a:spcAft>
                <a:spcPts val="800"/>
              </a:spcAft>
            </a:pPr>
            <a:r>
              <a:rPr lang="en-US" sz="2000" dirty="0">
                <a:latin typeface="Calibri" panose="020F0502020204030204" pitchFamily="34" charset="0"/>
              </a:rPr>
              <a:t>Send application forms to the state you intend to practice (apply on-line for your state at </a:t>
            </a:r>
            <a:r>
              <a:rPr lang="en-US" sz="2000" dirty="0">
                <a:latin typeface="Calibri" panose="020F0502020204030204" pitchFamily="34" charset="0"/>
                <a:hlinkClick r:id="rId3"/>
              </a:rPr>
              <a:t>www.nasba.org</a:t>
            </a:r>
            <a:r>
              <a:rPr lang="en-US" sz="2000" dirty="0">
                <a:latin typeface="Calibri" panose="020F0502020204030204" pitchFamily="34" charset="0"/>
              </a:rPr>
              <a:t> or directly to your Board of Accountancy).  </a:t>
            </a:r>
            <a:r>
              <a:rPr lang="en-US" sz="2000" b="1" i="1" dirty="0">
                <a:latin typeface="Calibri" panose="020F0502020204030204" pitchFamily="34" charset="0"/>
              </a:rPr>
              <a:t>Note</a:t>
            </a:r>
            <a:r>
              <a:rPr lang="en-US" sz="2000" dirty="0">
                <a:latin typeface="Calibri" panose="020F0502020204030204" pitchFamily="34" charset="0"/>
              </a:rPr>
              <a:t>: Name on application must match the name on your ID (s).</a:t>
            </a:r>
          </a:p>
          <a:p>
            <a:pPr marL="114300" lvl="1" indent="0" eaLnBrk="1" hangingPunct="1">
              <a:buClr>
                <a:schemeClr val="bg2"/>
              </a:buClr>
              <a:buFont typeface="Wingdings" pitchFamily="2" charset="2"/>
              <a:buNone/>
              <a:defRPr/>
            </a:pPr>
            <a:endParaRPr lang="en-US" sz="1800" dirty="0"/>
          </a:p>
        </p:txBody>
      </p:sp>
      <p:pic>
        <p:nvPicPr>
          <p:cNvPr id="1026" name="Picture 2" descr="Next Exam Bullet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169606"/>
            <a:ext cx="181927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5"/>
          <a:stretch>
            <a:fillRect/>
          </a:stretch>
        </p:blipFill>
        <p:spPr>
          <a:xfrm>
            <a:off x="533400" y="3101577"/>
            <a:ext cx="7696200" cy="36040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Application Materials</a:t>
            </a:r>
          </a:p>
        </p:txBody>
      </p:sp>
      <p:sp>
        <p:nvSpPr>
          <p:cNvPr id="182275" name="Rectangle 3"/>
          <p:cNvSpPr>
            <a:spLocks noGrp="1" noChangeArrowheads="1"/>
          </p:cNvSpPr>
          <p:nvPr>
            <p:ph type="body" idx="1"/>
          </p:nvPr>
        </p:nvSpPr>
        <p:spPr>
          <a:xfrm>
            <a:off x="228600" y="1447800"/>
            <a:ext cx="8915400" cy="5181600"/>
          </a:xfrm>
        </p:spPr>
        <p:txBody>
          <a:bodyPr/>
          <a:lstStyle/>
          <a:p>
            <a:pPr marL="236538" indent="-236538"/>
            <a:r>
              <a:rPr lang="en-US" sz="2000" dirty="0">
                <a:latin typeface="Calibri" panose="020F0502020204030204" pitchFamily="34" charset="0"/>
              </a:rPr>
              <a:t>An official transcript from each school listed on your application. Transcripts must be sent directly from your school(s) Student Services to CPA Examination Services (also send via mail is recommended). </a:t>
            </a:r>
          </a:p>
          <a:p>
            <a:pPr marL="463550" lvl="1" indent="-231775"/>
            <a:r>
              <a:rPr lang="en-US" sz="1800" b="1" dirty="0">
                <a:latin typeface="Calibri" panose="020F0502020204030204" pitchFamily="34" charset="0"/>
              </a:rPr>
              <a:t>Note</a:t>
            </a:r>
            <a:r>
              <a:rPr lang="en-US" sz="1800" dirty="0">
                <a:latin typeface="Calibri" panose="020F0502020204030204" pitchFamily="34" charset="0"/>
              </a:rPr>
              <a:t>: Courses not taken at BC will NOT be on your BC transcript (you will send separate transcripts from these schools).</a:t>
            </a:r>
          </a:p>
          <a:p>
            <a:pPr marL="463550" lvl="1" indent="-231775"/>
            <a:r>
              <a:rPr lang="en-US" sz="1800" dirty="0">
                <a:latin typeface="Calibri" panose="020F0502020204030204" pitchFamily="34" charset="0"/>
              </a:rPr>
              <a:t>The AP courses which BC accepted will appear on your BC transcript </a:t>
            </a:r>
            <a:r>
              <a:rPr lang="en-US" sz="1800" b="1" u="sng" dirty="0">
                <a:latin typeface="Calibri" panose="020F0502020204030204" pitchFamily="34" charset="0"/>
              </a:rPr>
              <a:t>after you graduate</a:t>
            </a:r>
            <a:r>
              <a:rPr lang="en-US" sz="1800" dirty="0">
                <a:latin typeface="Calibri" panose="020F0502020204030204" pitchFamily="34" charset="0"/>
              </a:rPr>
              <a:t>.  Be sure to respond to the email from Professor Ed Taylor at the end of your senior year to “flip” you AP credits upon graduation.</a:t>
            </a:r>
          </a:p>
          <a:p>
            <a:pPr marL="236538" indent="-236538"/>
            <a:r>
              <a:rPr lang="en-US" sz="2000" dirty="0">
                <a:latin typeface="Calibri" panose="020F0502020204030204" pitchFamily="34" charset="0"/>
              </a:rPr>
              <a:t>Certificate of Enrollment, if applicable (in MA and select other states but not NY):</a:t>
            </a:r>
          </a:p>
          <a:p>
            <a:pPr marL="463550" lvl="1" indent="-231775"/>
            <a:r>
              <a:rPr lang="en-US" sz="1800" dirty="0">
                <a:latin typeface="Calibri" panose="020F0502020204030204" pitchFamily="34" charset="0"/>
              </a:rPr>
              <a:t>This form is evidence that you are currently enrolled and that all courses and graduation requirements will be completed within 90 days of sitting for the exam. The form must be signed by an authorized official of the college (notarized) and signed by you.  The official form can be downloaded from the NASBA website, do not use the BC form. Do not sign the form until you are with the notary and bring a photo ID (driver’s license).  The form must be sent directly from BC.  </a:t>
            </a:r>
            <a:r>
              <a:rPr lang="en-US" sz="1800" b="1" dirty="0">
                <a:latin typeface="Calibri" panose="020F0502020204030204" pitchFamily="34" charset="0"/>
              </a:rPr>
              <a:t>Be sure to follow-up within 90 days!!</a:t>
            </a:r>
          </a:p>
          <a:p>
            <a:pPr marL="463550" lvl="1" indent="-231775"/>
            <a:r>
              <a:rPr lang="en-US" sz="1800" dirty="0">
                <a:latin typeface="Calibri" panose="020F0502020204030204" pitchFamily="34" charset="0"/>
              </a:rPr>
              <a:t>Assistant Dean Sara </a:t>
            </a:r>
            <a:r>
              <a:rPr lang="en-US" sz="1800" dirty="0" err="1">
                <a:latin typeface="Calibri" panose="020F0502020204030204" pitchFamily="34" charset="0"/>
              </a:rPr>
              <a:t>Nunziata</a:t>
            </a:r>
            <a:r>
              <a:rPr lang="en-US" sz="1800" dirty="0">
                <a:latin typeface="Calibri" panose="020F0502020204030204" pitchFamily="34" charset="0"/>
              </a:rPr>
              <a:t> in the Undergraduate Dean’s Office (Fulton 315) can notarize for you or you can go to BC Student Services.</a:t>
            </a:r>
          </a:p>
        </p:txBody>
      </p:sp>
    </p:spTree>
    <p:extLst>
      <p:ext uri="{BB962C8B-B14F-4D97-AF65-F5344CB8AC3E}">
        <p14:creationId xmlns:p14="http://schemas.microsoft.com/office/powerpoint/2010/main" val="74527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22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Application Materials</a:t>
            </a:r>
          </a:p>
        </p:txBody>
      </p:sp>
      <p:sp>
        <p:nvSpPr>
          <p:cNvPr id="182275" name="Rectangle 3"/>
          <p:cNvSpPr>
            <a:spLocks noGrp="1" noChangeArrowheads="1"/>
          </p:cNvSpPr>
          <p:nvPr>
            <p:ph type="body" idx="1"/>
          </p:nvPr>
        </p:nvSpPr>
        <p:spPr>
          <a:xfrm>
            <a:off x="228600" y="1447800"/>
            <a:ext cx="8915400" cy="5181600"/>
          </a:xfrm>
        </p:spPr>
        <p:txBody>
          <a:bodyPr/>
          <a:lstStyle/>
          <a:p>
            <a:pPr marL="236538" indent="-236538"/>
            <a:r>
              <a:rPr lang="en-US" sz="2000" dirty="0">
                <a:latin typeface="Calibri" panose="020F0502020204030204" pitchFamily="34" charset="0"/>
              </a:rPr>
              <a:t>NASBA Advisory Evaluation – available in certain states including MA &amp; NY</a:t>
            </a:r>
          </a:p>
          <a:p>
            <a:pPr marL="236538" indent="-236538"/>
            <a:r>
              <a:rPr lang="en-US" sz="2000" dirty="0">
                <a:latin typeface="Calibri" panose="020F0502020204030204" pitchFamily="34" charset="0"/>
              </a:rPr>
              <a:t>Application and Exam Fees:</a:t>
            </a:r>
          </a:p>
          <a:p>
            <a:pPr marL="573088" lvl="1" indent="-231775"/>
            <a:r>
              <a:rPr lang="en-US" sz="1800" dirty="0">
                <a:latin typeface="Calibri" panose="020F0502020204030204" pitchFamily="34" charset="0"/>
              </a:rPr>
              <a:t>Application Fee for First Time Candidates: @ $195 but varies state to state ($100 – 200)</a:t>
            </a:r>
          </a:p>
          <a:p>
            <a:pPr marL="573088" lvl="1" indent="-231775"/>
            <a:r>
              <a:rPr lang="en-US" sz="1800" dirty="0">
                <a:latin typeface="Calibri" panose="020F0502020204030204" pitchFamily="34" charset="0"/>
              </a:rPr>
              <a:t>Registration fee will vary depending on the number of sections you are applying for and the state you are applying in.  (e.g. In MA $117 for one section, $137 for two sections, $157 for three sections and $177 for four sections).</a:t>
            </a:r>
          </a:p>
          <a:p>
            <a:pPr marL="573088" lvl="1" indent="-231775"/>
            <a:r>
              <a:rPr lang="en-US" sz="1800" dirty="0">
                <a:latin typeface="Calibri" panose="020F0502020204030204" pitchFamily="34" charset="0"/>
              </a:rPr>
              <a:t>The cost of each exam is set by NASBA at $208.40.  However, state boards are not required to charge this amount and actual cost my vary. (e.g. $238 in Mass. &amp; NY, $225 in NH)</a:t>
            </a:r>
          </a:p>
          <a:p>
            <a:pPr marL="0" lvl="1" indent="0">
              <a:buNone/>
            </a:pPr>
            <a:endParaRPr lang="en-US" sz="1800" b="1" dirty="0">
              <a:latin typeface="Calibri" panose="020F0502020204030204" pitchFamily="34" charset="0"/>
            </a:endParaRPr>
          </a:p>
          <a:p>
            <a:pPr marL="0" lvl="1" indent="0">
              <a:buNone/>
            </a:pPr>
            <a:r>
              <a:rPr lang="en-US" sz="1800" b="1" dirty="0">
                <a:latin typeface="Calibri" panose="020F0502020204030204" pitchFamily="34" charset="0"/>
              </a:rPr>
              <a:t>Note</a:t>
            </a:r>
            <a:r>
              <a:rPr lang="en-US" sz="1800" dirty="0">
                <a:latin typeface="Calibri" panose="020F0502020204030204" pitchFamily="34" charset="0"/>
              </a:rPr>
              <a:t>: You lose the exam fee if you do not take the exam applied for, so be careful how many exam sections you register for. </a:t>
            </a:r>
          </a:p>
          <a:p>
            <a:pPr marL="674688" lvl="1" indent="-236538"/>
            <a:endParaRPr lang="en-US" sz="1600" dirty="0">
              <a:latin typeface="Calibri" panose="020F0502020204030204" pitchFamily="34" charset="0"/>
            </a:endParaRPr>
          </a:p>
          <a:p>
            <a:pPr marL="0" indent="0" eaLnBrk="1" hangingPunct="1">
              <a:lnSpc>
                <a:spcPct val="90000"/>
              </a:lnSpc>
              <a:buNone/>
            </a:pPr>
            <a:endParaRPr lang="en-US" altLang="en-US" dirty="0"/>
          </a:p>
        </p:txBody>
      </p:sp>
    </p:spTree>
    <p:extLst>
      <p:ext uri="{BB962C8B-B14F-4D97-AF65-F5344CB8AC3E}">
        <p14:creationId xmlns:p14="http://schemas.microsoft.com/office/powerpoint/2010/main" val="183321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22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533400"/>
            <a:ext cx="8229600" cy="914400"/>
          </a:xfrm>
        </p:spPr>
        <p:txBody>
          <a:bodyPr/>
          <a:lstStyle/>
          <a:p>
            <a:pPr eaLnBrk="1" hangingPunct="1"/>
            <a:r>
              <a:rPr lang="en-US" altLang="en-US" sz="4000" dirty="0">
                <a:latin typeface="Calibri" panose="020F0502020204030204" pitchFamily="34" charset="0"/>
                <a:cs typeface="Calibri" panose="020F0502020204030204" pitchFamily="34" charset="0"/>
              </a:rPr>
              <a:t>CPA Exam: Application Process</a:t>
            </a:r>
          </a:p>
        </p:txBody>
      </p:sp>
      <p:sp>
        <p:nvSpPr>
          <p:cNvPr id="9219" name="Rectangle 3"/>
          <p:cNvSpPr>
            <a:spLocks noGrp="1" noChangeArrowheads="1"/>
          </p:cNvSpPr>
          <p:nvPr>
            <p:ph type="body" idx="1"/>
          </p:nvPr>
        </p:nvSpPr>
        <p:spPr>
          <a:xfrm>
            <a:off x="304800" y="1420504"/>
            <a:ext cx="8382000" cy="5105400"/>
          </a:xfrm>
        </p:spPr>
        <p:txBody>
          <a:bodyPr/>
          <a:lstStyle/>
          <a:p>
            <a:pPr marL="457200" marR="0" indent="-342900">
              <a:lnSpc>
                <a:spcPct val="107000"/>
              </a:lnSpc>
              <a:spcBef>
                <a:spcPts val="0"/>
              </a:spcBef>
              <a:spcAft>
                <a:spcPts val="800"/>
              </a:spcAft>
            </a:pPr>
            <a:r>
              <a:rPr lang="en-US" sz="2000" dirty="0">
                <a:latin typeface="Calibri" panose="020F0502020204030204" pitchFamily="34" charset="0"/>
              </a:rPr>
              <a:t>Allow at least </a:t>
            </a:r>
            <a:r>
              <a:rPr lang="en-US" sz="2000" b="1" dirty="0">
                <a:latin typeface="Calibri" panose="020F0502020204030204" pitchFamily="34" charset="0"/>
              </a:rPr>
              <a:t>8 weeks </a:t>
            </a:r>
            <a:r>
              <a:rPr lang="en-US" sz="2000" dirty="0">
                <a:latin typeface="Calibri" panose="020F0502020204030204" pitchFamily="34" charset="0"/>
              </a:rPr>
              <a:t>for NASBA (or the State Board of Accountancy) to process your application and send the </a:t>
            </a:r>
            <a:r>
              <a:rPr lang="en-US" sz="2000" b="1" dirty="0">
                <a:latin typeface="Calibri" panose="020F0502020204030204" pitchFamily="34" charset="0"/>
              </a:rPr>
              <a:t>Notice to Schedule </a:t>
            </a:r>
            <a:r>
              <a:rPr lang="en-US" sz="2000" dirty="0">
                <a:latin typeface="Calibri" panose="020F0502020204030204" pitchFamily="34" charset="0"/>
              </a:rPr>
              <a:t>(NTS). Shorter delay during off-season?</a:t>
            </a:r>
          </a:p>
          <a:p>
            <a:pPr marL="457200" marR="0" indent="-342900">
              <a:lnSpc>
                <a:spcPct val="107000"/>
              </a:lnSpc>
              <a:spcBef>
                <a:spcPts val="0"/>
              </a:spcBef>
              <a:spcAft>
                <a:spcPts val="800"/>
              </a:spcAft>
            </a:pPr>
            <a:r>
              <a:rPr lang="en-US" sz="2000" dirty="0">
                <a:latin typeface="Calibri" panose="020F0502020204030204" pitchFamily="34" charset="0"/>
              </a:rPr>
              <a:t>Once your NTS is received, schedule exam(s) with Prometrics.com – exam(s) can be taken anywhere in the U.S.  Schedule 45 days in advance recommended, but no later than 5 days in advance. You must take before your NTS expires (in most states 6 months).</a:t>
            </a:r>
          </a:p>
          <a:p>
            <a:pPr marL="927100" lvl="2" indent="-342900" eaLnBrk="1" hangingPunct="1">
              <a:buNone/>
              <a:defRPr/>
            </a:pPr>
            <a:r>
              <a:rPr lang="en-US" sz="1800" b="1" i="1" dirty="0">
                <a:latin typeface="Calibri" panose="020F0502020204030204" pitchFamily="34" charset="0"/>
              </a:rPr>
              <a:t>NOTE</a:t>
            </a:r>
            <a:r>
              <a:rPr lang="en-US" sz="1800" dirty="0">
                <a:latin typeface="Calibri" panose="020F0502020204030204" pitchFamily="34" charset="0"/>
              </a:rPr>
              <a:t>: NTS must be brought to the exam, it also contains your launch code(s).</a:t>
            </a:r>
          </a:p>
          <a:p>
            <a:pPr marL="114300" lvl="1" indent="0" eaLnBrk="1" hangingPunct="1">
              <a:buClr>
                <a:schemeClr val="bg2"/>
              </a:buClr>
              <a:buFont typeface="Wingdings" pitchFamily="2" charset="2"/>
              <a:buNone/>
              <a:defRPr/>
            </a:pPr>
            <a:endParaRPr lang="en-US" sz="1800" dirty="0"/>
          </a:p>
        </p:txBody>
      </p:sp>
      <p:pic>
        <p:nvPicPr>
          <p:cNvPr id="4" name="Picture 3"/>
          <p:cNvPicPr>
            <a:picLocks noChangeAspect="1"/>
          </p:cNvPicPr>
          <p:nvPr/>
        </p:nvPicPr>
        <p:blipFill>
          <a:blip r:embed="rId2"/>
          <a:stretch>
            <a:fillRect/>
          </a:stretch>
        </p:blipFill>
        <p:spPr>
          <a:xfrm>
            <a:off x="1905000" y="4343400"/>
            <a:ext cx="5424487" cy="2521365"/>
          </a:xfrm>
          <a:prstGeom prst="rect">
            <a:avLst/>
          </a:prstGeom>
        </p:spPr>
      </p:pic>
    </p:spTree>
    <p:extLst>
      <p:ext uri="{BB962C8B-B14F-4D97-AF65-F5344CB8AC3E}">
        <p14:creationId xmlns:p14="http://schemas.microsoft.com/office/powerpoint/2010/main" val="314289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838200"/>
          </a:xfrm>
        </p:spPr>
        <p:txBody>
          <a:bodyPr/>
          <a:lstStyle/>
          <a:p>
            <a:r>
              <a:rPr lang="en-US" sz="4000" dirty="0">
                <a:latin typeface="Calibri" panose="020F0502020204030204" pitchFamily="34" charset="0"/>
                <a:cs typeface="Calibri" panose="020F0502020204030204" pitchFamily="34" charset="0"/>
              </a:rPr>
              <a:t>Examination Blueprints</a:t>
            </a:r>
          </a:p>
        </p:txBody>
      </p:sp>
      <p:sp>
        <p:nvSpPr>
          <p:cNvPr id="6" name="Rectangle 3"/>
          <p:cNvSpPr txBox="1">
            <a:spLocks noChangeArrowheads="1"/>
          </p:cNvSpPr>
          <p:nvPr/>
        </p:nvSpPr>
        <p:spPr bwMode="auto">
          <a:xfrm>
            <a:off x="152400" y="1676400"/>
            <a:ext cx="8915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eaLnBrk="1" hangingPunct="1">
              <a:lnSpc>
                <a:spcPct val="90000"/>
              </a:lnSpc>
            </a:pPr>
            <a:r>
              <a:rPr lang="en-US" sz="2400" kern="0" dirty="0">
                <a:latin typeface="Calibri" panose="020F0502020204030204" pitchFamily="34" charset="0"/>
              </a:rPr>
              <a:t>Examination Blueprints have been created for each of the Exam’s four sections.  The Blueprints contain approximately 600 representative tasks across the four sections.  The purpose of the Blueprints is to:</a:t>
            </a:r>
          </a:p>
          <a:p>
            <a:pPr lvl="1" eaLnBrk="1" hangingPunct="1">
              <a:lnSpc>
                <a:spcPct val="90000"/>
              </a:lnSpc>
            </a:pPr>
            <a:r>
              <a:rPr lang="en-US" sz="2400" kern="0" dirty="0">
                <a:latin typeface="Calibri" panose="020F0502020204030204" pitchFamily="34" charset="0"/>
              </a:rPr>
              <a:t>Document the minimum level of knowledge and skills required for licensure.</a:t>
            </a:r>
          </a:p>
          <a:p>
            <a:pPr lvl="1" eaLnBrk="1" hangingPunct="1">
              <a:lnSpc>
                <a:spcPct val="90000"/>
              </a:lnSpc>
            </a:pPr>
            <a:r>
              <a:rPr lang="en-US" sz="2400" kern="0" dirty="0">
                <a:latin typeface="Calibri" panose="020F0502020204030204" pitchFamily="34" charset="0"/>
              </a:rPr>
              <a:t>Assist candidates in preparing for the Exam.</a:t>
            </a:r>
          </a:p>
          <a:p>
            <a:pPr lvl="1" eaLnBrk="1" hangingPunct="1">
              <a:lnSpc>
                <a:spcPct val="90000"/>
              </a:lnSpc>
            </a:pPr>
            <a:r>
              <a:rPr lang="en-US" sz="2400" kern="0" dirty="0">
                <a:latin typeface="Calibri" panose="020F0502020204030204" pitchFamily="34" charset="0"/>
              </a:rPr>
              <a:t>Apprise educators of knowledge and skills candidates will require.</a:t>
            </a:r>
          </a:p>
          <a:p>
            <a:pPr lvl="1" eaLnBrk="1" hangingPunct="1">
              <a:lnSpc>
                <a:spcPct val="90000"/>
              </a:lnSpc>
            </a:pPr>
            <a:r>
              <a:rPr lang="en-US" sz="2400" kern="0" dirty="0">
                <a:latin typeface="Calibri" panose="020F0502020204030204" pitchFamily="34" charset="0"/>
              </a:rPr>
              <a:t>Guide the development of Exam questions.</a:t>
            </a:r>
          </a:p>
          <a:p>
            <a:pPr marL="471487" lvl="1" indent="0" eaLnBrk="1" hangingPunct="1">
              <a:lnSpc>
                <a:spcPct val="90000"/>
              </a:lnSpc>
              <a:buNone/>
            </a:pPr>
            <a:endParaRPr lang="en-US" sz="2400" kern="0" dirty="0">
              <a:latin typeface="Calibri" panose="020F0502020204030204" pitchFamily="34" charset="0"/>
            </a:endParaRPr>
          </a:p>
          <a:p>
            <a:pPr marL="0">
              <a:lnSpc>
                <a:spcPct val="107000"/>
              </a:lnSpc>
              <a:spcBef>
                <a:spcPts val="0"/>
              </a:spcBef>
              <a:spcAft>
                <a:spcPts val="800"/>
              </a:spcAft>
            </a:pPr>
            <a:r>
              <a:rPr lang="en-US" sz="2400" kern="0" dirty="0">
                <a:latin typeface="Calibri" panose="020F0502020204030204" pitchFamily="34" charset="0"/>
              </a:rPr>
              <a:t>The Blueprints can be accessed on the AICPA site: </a:t>
            </a:r>
            <a:r>
              <a:rPr lang="en-US" sz="2400" kern="0" dirty="0">
                <a:latin typeface="Calibri" panose="020F0502020204030204" pitchFamily="34" charset="0"/>
                <a:hlinkClick r:id="rId3"/>
              </a:rPr>
              <a:t>2021 CPA Exam Blueprints</a:t>
            </a:r>
            <a:r>
              <a:rPr lang="en-US" sz="2400" dirty="0">
                <a:latin typeface="Calibri" panose="020F0502020204030204" pitchFamily="34" charset="0"/>
                <a:cs typeface="Calibri" panose="020F0502020204030204" pitchFamily="34" charset="0"/>
              </a:rPr>
              <a:t>  (these are the blueprints for the current exam version).</a:t>
            </a:r>
          </a:p>
          <a:p>
            <a:pPr marL="0" marR="0">
              <a:lnSpc>
                <a:spcPct val="107000"/>
              </a:lnSpc>
              <a:spcBef>
                <a:spcPts val="0"/>
              </a:spcBef>
              <a:spcAft>
                <a:spcPts val="80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963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When to take the exam</a:t>
            </a:r>
          </a:p>
        </p:txBody>
      </p:sp>
      <p:sp>
        <p:nvSpPr>
          <p:cNvPr id="25603" name="Content Placeholder 2"/>
          <p:cNvSpPr>
            <a:spLocks noGrp="1"/>
          </p:cNvSpPr>
          <p:nvPr>
            <p:ph idx="1"/>
          </p:nvPr>
        </p:nvSpPr>
        <p:spPr>
          <a:xfrm>
            <a:off x="457200" y="1524000"/>
            <a:ext cx="8229600" cy="4800600"/>
          </a:xfrm>
        </p:spPr>
        <p:txBody>
          <a:bodyPr/>
          <a:lstStyle/>
          <a:p>
            <a:pPr marL="476250" indent="-476250"/>
            <a:r>
              <a:rPr lang="en-US" altLang="en-US" sz="2400" dirty="0">
                <a:latin typeface="Calibri" panose="020F0502020204030204" pitchFamily="34" charset="0"/>
              </a:rPr>
              <a:t>Take the exam as soon as possible --- while you’re still in a “student or test-taking” frame of mind.  The longer you wait, the more likely it is for new standards to be adopted and for your test-taking skills to diminish.  You may also run into your start date for work!</a:t>
            </a:r>
          </a:p>
          <a:p>
            <a:pPr marL="914400" lvl="1" indent="-476250"/>
            <a:r>
              <a:rPr lang="en-US" altLang="en-US" sz="2000" dirty="0">
                <a:latin typeface="Calibri" panose="020F0502020204030204" pitchFamily="34" charset="0"/>
              </a:rPr>
              <a:t>You are significantly more likely to pass the exam if you sit within one year of graduation. See BC first-time test taker data.</a:t>
            </a:r>
          </a:p>
          <a:p>
            <a:pPr marL="476250" indent="-476250"/>
            <a:r>
              <a:rPr lang="en-US" altLang="en-US" sz="2400" dirty="0">
                <a:latin typeface="Calibri" panose="020F0502020204030204" pitchFamily="34" charset="0"/>
              </a:rPr>
              <a:t>Consider taking a section during Senior spring.  </a:t>
            </a:r>
          </a:p>
          <a:p>
            <a:pPr marL="914400" lvl="1" indent="-476250"/>
            <a:r>
              <a:rPr lang="en-US" altLang="en-US" sz="2000" dirty="0">
                <a:latin typeface="Calibri" panose="020F0502020204030204" pitchFamily="34" charset="0"/>
              </a:rPr>
              <a:t>BC students do very well on BEC and this section normally requires less study hours then the other sections.  </a:t>
            </a:r>
            <a:r>
              <a:rPr lang="en-US" altLang="en-US" sz="2000" b="1" dirty="0">
                <a:latin typeface="Calibri" panose="020F0502020204030204" pitchFamily="34" charset="0"/>
              </a:rPr>
              <a:t>Make sure to take BEC before the exam change, January 1, 2024</a:t>
            </a:r>
            <a:r>
              <a:rPr lang="en-US" altLang="en-US" sz="2000" dirty="0">
                <a:latin typeface="Calibri" panose="020F0502020204030204" pitchFamily="34" charset="0"/>
              </a:rPr>
              <a:t>.  Word of caution!</a:t>
            </a:r>
          </a:p>
          <a:p>
            <a:pPr marL="914400" lvl="1" indent="-476250"/>
            <a:r>
              <a:rPr lang="en-US" altLang="en-US" sz="2000" dirty="0">
                <a:latin typeface="Calibri" panose="020F0502020204030204" pitchFamily="34" charset="0"/>
              </a:rPr>
              <a:t>Take a section in which you are taking a related class in your Senior Fall or Spring – e.g. Audit, Taxation or FAR.</a:t>
            </a:r>
          </a:p>
          <a:p>
            <a:pPr marL="0" indent="0" algn="ctr">
              <a:buFont typeface="Wingdings" pitchFamily="2" charset="2"/>
              <a:buNone/>
            </a:pPr>
            <a:endParaRPr lang="en-US" altLang="en-US" dirty="0"/>
          </a:p>
          <a:p>
            <a:pPr marL="0" indent="0" algn="ctr">
              <a:buFont typeface="Wingdings" pitchFamily="2" charset="2"/>
              <a:buNone/>
            </a:pPr>
            <a:endParaRPr lang="en-US" altLang="en-US" sz="3600" dirty="0"/>
          </a:p>
        </p:txBody>
      </p:sp>
    </p:spTree>
    <p:extLst>
      <p:ext uri="{BB962C8B-B14F-4D97-AF65-F5344CB8AC3E}">
        <p14:creationId xmlns:p14="http://schemas.microsoft.com/office/powerpoint/2010/main" val="242121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533400"/>
            <a:ext cx="8763000" cy="914400"/>
          </a:xfrm>
        </p:spPr>
        <p:txBody>
          <a:bodyPr/>
          <a:lstStyle/>
          <a:p>
            <a:pPr eaLnBrk="1" hangingPunct="1"/>
            <a:r>
              <a:rPr lang="en-US" altLang="en-US" sz="3600" dirty="0">
                <a:latin typeface="Calibri" panose="020F0502020204030204" pitchFamily="34" charset="0"/>
                <a:cs typeface="Calibri" panose="020F0502020204030204" pitchFamily="34" charset="0"/>
              </a:rPr>
              <a:t>BC Pass Rate all Candidates: 2014-2019</a:t>
            </a:r>
          </a:p>
        </p:txBody>
      </p:sp>
      <p:graphicFrame>
        <p:nvGraphicFramePr>
          <p:cNvPr id="8" name="Chart 7"/>
          <p:cNvGraphicFramePr>
            <a:graphicFrameLocks/>
          </p:cNvGraphicFramePr>
          <p:nvPr>
            <p:extLst>
              <p:ext uri="{D42A27DB-BD31-4B8C-83A1-F6EECF244321}">
                <p14:modId xmlns:p14="http://schemas.microsoft.com/office/powerpoint/2010/main" val="1166138490"/>
              </p:ext>
            </p:extLst>
          </p:nvPr>
        </p:nvGraphicFramePr>
        <p:xfrm>
          <a:off x="685800" y="1752600"/>
          <a:ext cx="76200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9591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533400"/>
            <a:ext cx="9144000" cy="914400"/>
          </a:xfrm>
        </p:spPr>
        <p:txBody>
          <a:bodyPr/>
          <a:lstStyle/>
          <a:p>
            <a:pPr eaLnBrk="1" hangingPunct="1"/>
            <a:r>
              <a:rPr lang="en-US" altLang="en-US" sz="3600" dirty="0">
                <a:latin typeface="Calibri" panose="020F0502020204030204" pitchFamily="34" charset="0"/>
                <a:cs typeface="Calibri" panose="020F0502020204030204" pitchFamily="34" charset="0"/>
              </a:rPr>
              <a:t>BC Pass Rate First Time Candidates: 2014-2019</a:t>
            </a:r>
          </a:p>
        </p:txBody>
      </p:sp>
      <p:graphicFrame>
        <p:nvGraphicFramePr>
          <p:cNvPr id="5" name="Chart 4"/>
          <p:cNvGraphicFramePr>
            <a:graphicFrameLocks/>
          </p:cNvGraphicFramePr>
          <p:nvPr>
            <p:extLst>
              <p:ext uri="{D42A27DB-BD31-4B8C-83A1-F6EECF244321}">
                <p14:modId xmlns:p14="http://schemas.microsoft.com/office/powerpoint/2010/main" val="741077224"/>
              </p:ext>
            </p:extLst>
          </p:nvPr>
        </p:nvGraphicFramePr>
        <p:xfrm>
          <a:off x="914400" y="1828800"/>
          <a:ext cx="7620000"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4724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838200"/>
          </a:xfrm>
        </p:spPr>
        <p:txBody>
          <a:bodyPr/>
          <a:lstStyle/>
          <a:p>
            <a:r>
              <a:rPr lang="en-US" sz="4000" dirty="0">
                <a:latin typeface="Calibri" panose="020F0502020204030204" pitchFamily="34" charset="0"/>
                <a:cs typeface="Calibri" panose="020F0502020204030204" pitchFamily="34" charset="0"/>
              </a:rPr>
              <a:t>Agenda</a:t>
            </a:r>
          </a:p>
        </p:txBody>
      </p:sp>
      <p:sp>
        <p:nvSpPr>
          <p:cNvPr id="3" name="Content Placeholder 2"/>
          <p:cNvSpPr>
            <a:spLocks noGrp="1"/>
          </p:cNvSpPr>
          <p:nvPr>
            <p:ph idx="1"/>
          </p:nvPr>
        </p:nvSpPr>
        <p:spPr>
          <a:xfrm>
            <a:off x="457200" y="1676400"/>
            <a:ext cx="8458200" cy="4800600"/>
          </a:xfrm>
        </p:spPr>
        <p:txBody>
          <a:bodyPr/>
          <a:lstStyle/>
          <a:p>
            <a:r>
              <a:rPr lang="en-US" sz="2800" dirty="0">
                <a:latin typeface="Calibri" panose="020F0502020204030204" pitchFamily="34" charset="0"/>
                <a:cs typeface="Calibri" panose="020F0502020204030204" pitchFamily="34" charset="0"/>
              </a:rPr>
              <a:t>Panelist Introductions</a:t>
            </a:r>
          </a:p>
          <a:p>
            <a:r>
              <a:rPr lang="en-US" sz="2800" dirty="0">
                <a:latin typeface="Calibri" panose="020F0502020204030204" pitchFamily="34" charset="0"/>
                <a:cs typeface="Calibri" panose="020F0502020204030204" pitchFamily="34" charset="0"/>
              </a:rPr>
              <a:t>CPA License and Exam General Information</a:t>
            </a:r>
          </a:p>
          <a:p>
            <a:r>
              <a:rPr lang="en-US" sz="2800" dirty="0">
                <a:latin typeface="Calibri" panose="020F0502020204030204" pitchFamily="34" charset="0"/>
                <a:cs typeface="Calibri" panose="020F0502020204030204" pitchFamily="34" charset="0"/>
              </a:rPr>
              <a:t>The CPA Exam – process, format and test taking</a:t>
            </a:r>
          </a:p>
          <a:p>
            <a:r>
              <a:rPr lang="en-US" sz="2800" dirty="0">
                <a:latin typeface="Calibri" panose="020F0502020204030204" pitchFamily="34" charset="0"/>
                <a:cs typeface="Calibri" panose="020F0502020204030204" pitchFamily="34" charset="0"/>
              </a:rPr>
              <a:t>Requirements to take the CPA Exam</a:t>
            </a:r>
          </a:p>
          <a:p>
            <a:r>
              <a:rPr lang="en-US" sz="2800" dirty="0">
                <a:latin typeface="Calibri" panose="020F0502020204030204" pitchFamily="34" charset="0"/>
                <a:cs typeface="Calibri" panose="020F0502020204030204" pitchFamily="34" charset="0"/>
              </a:rPr>
              <a:t>The Application Process</a:t>
            </a:r>
          </a:p>
          <a:p>
            <a:r>
              <a:rPr lang="en-US" sz="2800" dirty="0">
                <a:latin typeface="Calibri" panose="020F0502020204030204" pitchFamily="34" charset="0"/>
                <a:cs typeface="Calibri" panose="020F0502020204030204" pitchFamily="34" charset="0"/>
              </a:rPr>
              <a:t>Timing and Order of Sections</a:t>
            </a:r>
          </a:p>
          <a:p>
            <a:r>
              <a:rPr lang="en-US" sz="2800" dirty="0">
                <a:latin typeface="Calibri" panose="020F0502020204030204" pitchFamily="34" charset="0"/>
                <a:cs typeface="Calibri" panose="020F0502020204030204" pitchFamily="34" charset="0"/>
              </a:rPr>
              <a:t>Panelist Advice and Lessons Learned</a:t>
            </a:r>
          </a:p>
          <a:p>
            <a:r>
              <a:rPr lang="en-US" sz="2800" dirty="0">
                <a:latin typeface="Calibri" panose="020F0502020204030204" pitchFamily="34" charset="0"/>
                <a:cs typeface="Calibri" panose="020F0502020204030204" pitchFamily="34" charset="0"/>
              </a:rPr>
              <a:t>Q&amp;A</a:t>
            </a:r>
          </a:p>
          <a:p>
            <a:endParaRPr lang="en-US" sz="2400" dirty="0">
              <a:latin typeface="Calibri" panose="020F0502020204030204" pitchFamily="34" charset="0"/>
              <a:cs typeface="Calibri" panose="020F0502020204030204" pitchFamily="34" charset="0"/>
            </a:endParaRPr>
          </a:p>
          <a:p>
            <a:pPr marL="0" indent="0">
              <a:buNone/>
            </a:pPr>
            <a:endParaRPr lang="en-US" sz="2800" dirty="0"/>
          </a:p>
        </p:txBody>
      </p:sp>
    </p:spTree>
    <p:extLst>
      <p:ext uri="{BB962C8B-B14F-4D97-AF65-F5344CB8AC3E}">
        <p14:creationId xmlns:p14="http://schemas.microsoft.com/office/powerpoint/2010/main" val="1905447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 y="533400"/>
            <a:ext cx="9296400" cy="914400"/>
          </a:xfrm>
        </p:spPr>
        <p:txBody>
          <a:bodyPr/>
          <a:lstStyle/>
          <a:p>
            <a:pPr algn="ctr" eaLnBrk="1" hangingPunct="1"/>
            <a:r>
              <a:rPr lang="en-US" altLang="en-US" sz="3200" dirty="0">
                <a:latin typeface="Calibri" panose="020F0502020204030204" pitchFamily="34" charset="0"/>
                <a:cs typeface="Calibri" panose="020F0502020204030204" pitchFamily="34" charset="0"/>
              </a:rPr>
              <a:t>BC Pass Rate First Time Takers by Section: 2014-2019</a:t>
            </a:r>
          </a:p>
        </p:txBody>
      </p:sp>
      <p:graphicFrame>
        <p:nvGraphicFramePr>
          <p:cNvPr id="5" name="Chart 4"/>
          <p:cNvGraphicFramePr>
            <a:graphicFrameLocks/>
          </p:cNvGraphicFramePr>
          <p:nvPr>
            <p:extLst>
              <p:ext uri="{D42A27DB-BD31-4B8C-83A1-F6EECF244321}">
                <p14:modId xmlns:p14="http://schemas.microsoft.com/office/powerpoint/2010/main" val="1168433244"/>
              </p:ext>
            </p:extLst>
          </p:nvPr>
        </p:nvGraphicFramePr>
        <p:xfrm>
          <a:off x="800100" y="1828800"/>
          <a:ext cx="76581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8517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What order to take the exams?</a:t>
            </a:r>
          </a:p>
        </p:txBody>
      </p:sp>
      <p:sp>
        <p:nvSpPr>
          <p:cNvPr id="25603" name="Content Placeholder 2"/>
          <p:cNvSpPr>
            <a:spLocks noGrp="1"/>
          </p:cNvSpPr>
          <p:nvPr>
            <p:ph idx="1"/>
          </p:nvPr>
        </p:nvSpPr>
        <p:spPr>
          <a:xfrm>
            <a:off x="457200" y="1524000"/>
            <a:ext cx="8229600" cy="4800600"/>
          </a:xfrm>
        </p:spPr>
        <p:txBody>
          <a:bodyPr/>
          <a:lstStyle/>
          <a:p>
            <a:pPr marL="463550" indent="-463550"/>
            <a:r>
              <a:rPr lang="en-US" altLang="en-US" sz="2400" dirty="0">
                <a:latin typeface="Calibri" panose="020F0502020204030204" pitchFamily="34" charset="0"/>
              </a:rPr>
              <a:t>What classes will you be taking just before or during the review?</a:t>
            </a:r>
          </a:p>
          <a:p>
            <a:pPr marL="914400" lvl="1" indent="-476250"/>
            <a:r>
              <a:rPr lang="en-US" altLang="en-US" sz="2400" dirty="0">
                <a:latin typeface="Calibri" panose="020F0502020204030204" pitchFamily="34" charset="0"/>
              </a:rPr>
              <a:t>Take that part of the exam that is most consistent with the classes you’re taking. </a:t>
            </a:r>
          </a:p>
          <a:p>
            <a:pPr marL="463550" indent="-463550"/>
            <a:r>
              <a:rPr lang="en-US" altLang="en-US" sz="2400" dirty="0">
                <a:latin typeface="Calibri" panose="020F0502020204030204" pitchFamily="34" charset="0"/>
              </a:rPr>
              <a:t>Avoid leaving the hardest sections (FAR or REG) for last.  </a:t>
            </a:r>
          </a:p>
          <a:p>
            <a:pPr marL="476250" indent="-403225"/>
            <a:r>
              <a:rPr lang="en-US" altLang="en-US" sz="2400" dirty="0">
                <a:latin typeface="Calibri" panose="020F0502020204030204" pitchFamily="34" charset="0"/>
              </a:rPr>
              <a:t>Remember, you only have 18 months from the time you pass the first part to get the rest of the parts completed.  </a:t>
            </a:r>
          </a:p>
          <a:p>
            <a:pPr marL="476250" indent="-403225"/>
            <a:r>
              <a:rPr lang="en-US" altLang="en-US" sz="2400" dirty="0">
                <a:latin typeface="Calibri" panose="020F0502020204030204" pitchFamily="34" charset="0"/>
              </a:rPr>
              <a:t>If you’re taking the exam continuously, your mind and concentration start to lag after the first two parts.</a:t>
            </a:r>
          </a:p>
          <a:p>
            <a:pPr marL="476250" indent="-403225"/>
            <a:r>
              <a:rPr lang="en-US" altLang="en-US" sz="2400" dirty="0">
                <a:latin typeface="Calibri" panose="020F0502020204030204" pitchFamily="34" charset="0"/>
              </a:rPr>
              <a:t>What to do if you fail a section?</a:t>
            </a:r>
          </a:p>
          <a:p>
            <a:pPr marL="476250" indent="-476250"/>
            <a:endParaRPr lang="en-US" altLang="en-US" sz="2800" dirty="0">
              <a:latin typeface="Calibri" panose="020F0502020204030204" pitchFamily="34" charset="0"/>
            </a:endParaRPr>
          </a:p>
          <a:p>
            <a:pPr marL="0" indent="0" algn="ctr">
              <a:buFont typeface="Wingdings" pitchFamily="2" charset="2"/>
              <a:buNone/>
            </a:pPr>
            <a:endParaRPr lang="en-US" altLang="en-US" dirty="0"/>
          </a:p>
          <a:p>
            <a:pPr marL="0" indent="0" algn="ctr">
              <a:buFont typeface="Wingdings" pitchFamily="2" charset="2"/>
              <a:buNone/>
            </a:pPr>
            <a:endParaRPr lang="en-US" altLang="en-US" sz="3600" dirty="0"/>
          </a:p>
        </p:txBody>
      </p:sp>
    </p:spTree>
    <p:extLst>
      <p:ext uri="{BB962C8B-B14F-4D97-AF65-F5344CB8AC3E}">
        <p14:creationId xmlns:p14="http://schemas.microsoft.com/office/powerpoint/2010/main" val="135835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When to register and exam order?</a:t>
            </a:r>
          </a:p>
        </p:txBody>
      </p:sp>
      <p:sp>
        <p:nvSpPr>
          <p:cNvPr id="24579" name="Content Placeholder 2"/>
          <p:cNvSpPr>
            <a:spLocks noGrp="1"/>
          </p:cNvSpPr>
          <p:nvPr>
            <p:ph idx="1"/>
          </p:nvPr>
        </p:nvSpPr>
        <p:spPr>
          <a:xfrm>
            <a:off x="457200" y="1524000"/>
            <a:ext cx="8534400" cy="5181600"/>
          </a:xfrm>
        </p:spPr>
        <p:txBody>
          <a:bodyPr/>
          <a:lstStyle/>
          <a:p>
            <a:pPr marL="0" indent="0"/>
            <a:r>
              <a:rPr lang="en-US" altLang="en-US" dirty="0"/>
              <a:t> </a:t>
            </a:r>
            <a:r>
              <a:rPr lang="en-US" altLang="en-US" sz="2200" dirty="0">
                <a:latin typeface="Calibri" panose="020F0502020204030204" pitchFamily="34" charset="0"/>
              </a:rPr>
              <a:t>When to register (BC Seniors):</a:t>
            </a:r>
          </a:p>
          <a:p>
            <a:pPr marL="914400" lvl="1" indent="-476250"/>
            <a:r>
              <a:rPr lang="en-US" altLang="en-US" sz="1800" dirty="0">
                <a:latin typeface="Calibri" panose="020F0502020204030204" pitchFamily="34" charset="0"/>
              </a:rPr>
              <a:t>MA Candidates: Apply in mid to late March (6 month window for NTS) by completing Certificate of Enrollment.</a:t>
            </a:r>
          </a:p>
          <a:p>
            <a:pPr marL="914400" lvl="1" indent="-476250"/>
            <a:r>
              <a:rPr lang="en-US" altLang="en-US" sz="1800" dirty="0">
                <a:latin typeface="Calibri" panose="020F0502020204030204" pitchFamily="34" charset="0"/>
              </a:rPr>
              <a:t>NY Candidates: Apply in mid to late March if you have 120 credits (not including APs) as of the beginning of Spring semester.  Otherwise, must wait until graduation.</a:t>
            </a:r>
          </a:p>
          <a:p>
            <a:pPr marL="476250" indent="-476250"/>
            <a:r>
              <a:rPr lang="en-US" altLang="en-US" sz="2600" dirty="0">
                <a:latin typeface="Calibri" panose="020F0502020204030204" pitchFamily="34" charset="0"/>
              </a:rPr>
              <a:t>Exam Order and Timing (Suggestion):</a:t>
            </a:r>
          </a:p>
          <a:p>
            <a:pPr marL="914400" lvl="1" indent="-476250"/>
            <a:r>
              <a:rPr lang="en-US" altLang="en-US" sz="1800" dirty="0">
                <a:latin typeface="Calibri" panose="020F0502020204030204" pitchFamily="34" charset="0"/>
              </a:rPr>
              <a:t>Study late May and June for FAR or REG (most material and considered most challenging) – 5 to 6 weeks FT.  Take exam start of July.</a:t>
            </a:r>
          </a:p>
          <a:p>
            <a:pPr marL="914400" lvl="1" indent="-476250"/>
            <a:r>
              <a:rPr lang="en-US" altLang="en-US" sz="1800" dirty="0">
                <a:latin typeface="Calibri" panose="020F0502020204030204" pitchFamily="34" charset="0"/>
              </a:rPr>
              <a:t>Study rest of July and early August – 5 to 6 weeks FT.  Take REG or FAR early-mid August.</a:t>
            </a:r>
          </a:p>
          <a:p>
            <a:pPr marL="914400" lvl="1" indent="-476250"/>
            <a:r>
              <a:rPr lang="en-US" altLang="en-US" sz="1800" dirty="0">
                <a:latin typeface="Calibri" panose="020F0502020204030204" pitchFamily="34" charset="0"/>
              </a:rPr>
              <a:t>Study rest of August.  Take BEC – 2 to 3 weeks FT or AUD – 4 weeks FT at the end of August or early-mid September (caution – testing fatigue may set in). </a:t>
            </a:r>
          </a:p>
          <a:p>
            <a:pPr marL="914400" lvl="1" indent="-476250"/>
            <a:r>
              <a:rPr lang="en-US" altLang="en-US" sz="1800" dirty="0">
                <a:latin typeface="Calibri" panose="020F0502020204030204" pitchFamily="34" charset="0"/>
              </a:rPr>
              <a:t>Study in September for last part.  Take early October.  </a:t>
            </a:r>
            <a:r>
              <a:rPr lang="en-US" altLang="en-US" sz="1800" b="1" i="1" dirty="0">
                <a:latin typeface="Calibri" panose="020F0502020204030204" pitchFamily="34" charset="0"/>
              </a:rPr>
              <a:t>Note</a:t>
            </a:r>
            <a:r>
              <a:rPr lang="en-US" altLang="en-US" sz="1800" dirty="0">
                <a:latin typeface="Calibri" panose="020F0502020204030204" pitchFamily="34" charset="0"/>
              </a:rPr>
              <a:t>: Audit might </a:t>
            </a:r>
            <a:r>
              <a:rPr lang="en-US" altLang="en-US" sz="1800" b="1" u="sng" dirty="0">
                <a:latin typeface="Calibri" panose="020F0502020204030204" pitchFamily="34" charset="0"/>
              </a:rPr>
              <a:t>NOT</a:t>
            </a:r>
            <a:r>
              <a:rPr lang="en-US" altLang="en-US" sz="1800" dirty="0">
                <a:latin typeface="Calibri" panose="020F0502020204030204" pitchFamily="34" charset="0"/>
              </a:rPr>
              <a:t> be best to take last if working in assurance.</a:t>
            </a:r>
          </a:p>
          <a:p>
            <a:pPr marL="0" indent="0" algn="ctr">
              <a:buFont typeface="Wingdings" pitchFamily="2" charset="2"/>
              <a:buNone/>
            </a:pPr>
            <a:endParaRPr lang="en-US" altLang="en-US" sz="2000" dirty="0"/>
          </a:p>
        </p:txBody>
      </p:sp>
    </p:spTree>
    <p:extLst>
      <p:ext uri="{BB962C8B-B14F-4D97-AF65-F5344CB8AC3E}">
        <p14:creationId xmlns:p14="http://schemas.microsoft.com/office/powerpoint/2010/main" val="334379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45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DB1A-C2A0-4A99-A42D-9C33BBD9775F}"/>
              </a:ext>
            </a:extLst>
          </p:cNvPr>
          <p:cNvSpPr>
            <a:spLocks noGrp="1"/>
          </p:cNvSpPr>
          <p:nvPr>
            <p:ph type="title"/>
          </p:nvPr>
        </p:nvSpPr>
        <p:spPr/>
        <p:txBody>
          <a:bodyPr/>
          <a:lstStyle/>
          <a:p>
            <a:r>
              <a:rPr lang="en-US" sz="4000" dirty="0">
                <a:latin typeface="Calibri" panose="020F0502020204030204" pitchFamily="34" charset="0"/>
                <a:cs typeface="Calibri" panose="020F0502020204030204" pitchFamily="34" charset="0"/>
              </a:rPr>
              <a:t>Panelist Advice &amp; Lessons Learned</a:t>
            </a:r>
          </a:p>
        </p:txBody>
      </p:sp>
      <p:sp>
        <p:nvSpPr>
          <p:cNvPr id="3" name="Content Placeholder 2">
            <a:extLst>
              <a:ext uri="{FF2B5EF4-FFF2-40B4-BE49-F238E27FC236}">
                <a16:creationId xmlns:a16="http://schemas.microsoft.com/office/drawing/2014/main" id="{FB0C2899-E537-4311-AEAF-40D3C9868A8E}"/>
              </a:ext>
            </a:extLst>
          </p:cNvPr>
          <p:cNvSpPr>
            <a:spLocks noGrp="1"/>
          </p:cNvSpPr>
          <p:nvPr>
            <p:ph idx="1"/>
          </p:nvPr>
        </p:nvSpPr>
        <p:spPr>
          <a:xfrm>
            <a:off x="381000" y="1447800"/>
            <a:ext cx="8229600" cy="5410200"/>
          </a:xfrm>
        </p:spPr>
        <p:txBody>
          <a:bodyPr/>
          <a:lstStyle/>
          <a:p>
            <a:r>
              <a:rPr lang="en-US" sz="1800" dirty="0">
                <a:latin typeface="Calibri" panose="020F0502020204030204" pitchFamily="34" charset="0"/>
                <a:cs typeface="Calibri" panose="020F0502020204030204" pitchFamily="34" charset="0"/>
              </a:rPr>
              <a:t>Jacob</a:t>
            </a:r>
          </a:p>
          <a:p>
            <a:pPr lvl="1"/>
            <a:r>
              <a:rPr lang="en-US" sz="1400" dirty="0">
                <a:latin typeface="Calibri" panose="020F0502020204030204" pitchFamily="34" charset="0"/>
                <a:cs typeface="Calibri" panose="020F0502020204030204" pitchFamily="34" charset="0"/>
              </a:rPr>
              <a:t>Divide the Becker modules by 5 each week – this drives how much to cover each day</a:t>
            </a:r>
          </a:p>
          <a:p>
            <a:pPr lvl="1"/>
            <a:r>
              <a:rPr lang="en-US" sz="1400" dirty="0">
                <a:latin typeface="Calibri" panose="020F0502020204030204" pitchFamily="34" charset="0"/>
                <a:cs typeface="Calibri" panose="020F0502020204030204" pitchFamily="34" charset="0"/>
              </a:rPr>
              <a:t>Bluetooth numeric keypad</a:t>
            </a:r>
          </a:p>
          <a:p>
            <a:pPr lvl="1"/>
            <a:r>
              <a:rPr lang="en-US" sz="1400" dirty="0">
                <a:latin typeface="Calibri" panose="020F0502020204030204" pitchFamily="34" charset="0"/>
                <a:cs typeface="Calibri" panose="020F0502020204030204" pitchFamily="34" charset="0"/>
              </a:rPr>
              <a:t>Pay attention to the Becker test blueprint</a:t>
            </a:r>
          </a:p>
          <a:p>
            <a:pPr lvl="1"/>
            <a:r>
              <a:rPr lang="en-US" sz="1400" dirty="0">
                <a:latin typeface="Calibri" panose="020F0502020204030204" pitchFamily="34" charset="0"/>
                <a:cs typeface="Calibri" panose="020F0502020204030204" pitchFamily="34" charset="0"/>
              </a:rPr>
              <a:t>Be social and seek support</a:t>
            </a:r>
          </a:p>
          <a:p>
            <a:pPr lvl="1"/>
            <a:r>
              <a:rPr lang="en-US" sz="1400" dirty="0">
                <a:latin typeface="Calibri" panose="020F0502020204030204" pitchFamily="34" charset="0"/>
                <a:cs typeface="Calibri" panose="020F0502020204030204" pitchFamily="34" charset="0"/>
              </a:rPr>
              <a:t>Understand the score release calendar</a:t>
            </a:r>
          </a:p>
          <a:p>
            <a:pPr lvl="1"/>
            <a:r>
              <a:rPr lang="en-US" sz="1400" dirty="0">
                <a:latin typeface="Calibri" panose="020F0502020204030204" pitchFamily="34" charset="0"/>
                <a:cs typeface="Calibri" panose="020F0502020204030204" pitchFamily="34" charset="0"/>
              </a:rPr>
              <a:t>Watch the Becker </a:t>
            </a:r>
            <a:r>
              <a:rPr lang="en-US" sz="1400" dirty="0" err="1">
                <a:latin typeface="Calibri" panose="020F0502020204030204" pitchFamily="34" charset="0"/>
                <a:cs typeface="Calibri" panose="020F0502020204030204" pitchFamily="34" charset="0"/>
              </a:rPr>
              <a:t>Skillmaster</a:t>
            </a:r>
            <a:r>
              <a:rPr lang="en-US" sz="1400" dirty="0">
                <a:latin typeface="Calibri" panose="020F0502020204030204" pitchFamily="34" charset="0"/>
                <a:cs typeface="Calibri" panose="020F0502020204030204" pitchFamily="34" charset="0"/>
              </a:rPr>
              <a:t> videos and use the Academic support</a:t>
            </a:r>
          </a:p>
          <a:p>
            <a:pPr lvl="1"/>
            <a:r>
              <a:rPr lang="en-US" sz="1400" dirty="0">
                <a:latin typeface="Calibri" panose="020F0502020204030204" pitchFamily="34" charset="0"/>
                <a:cs typeface="Calibri" panose="020F0502020204030204" pitchFamily="34" charset="0"/>
              </a:rPr>
              <a:t>Have something mindless to do at the end of the study day</a:t>
            </a:r>
          </a:p>
          <a:p>
            <a:r>
              <a:rPr lang="en-US" sz="1800" dirty="0">
                <a:latin typeface="Calibri" panose="020F0502020204030204" pitchFamily="34" charset="0"/>
                <a:cs typeface="Calibri" panose="020F0502020204030204" pitchFamily="34" charset="0"/>
              </a:rPr>
              <a:t>Nick</a:t>
            </a:r>
          </a:p>
          <a:p>
            <a:pPr lvl="1"/>
            <a:r>
              <a:rPr lang="en-US" sz="1400" dirty="0">
                <a:latin typeface="Calibri" panose="020F0502020204030204" pitchFamily="34" charset="0"/>
                <a:cs typeface="Calibri" panose="020F0502020204030204" pitchFamily="34" charset="0"/>
              </a:rPr>
              <a:t>Save BEC for last</a:t>
            </a:r>
          </a:p>
          <a:p>
            <a:pPr lvl="1"/>
            <a:r>
              <a:rPr lang="en-US" sz="1400" dirty="0">
                <a:latin typeface="Calibri" panose="020F0502020204030204" pitchFamily="34" charset="0"/>
                <a:cs typeface="Calibri" panose="020F0502020204030204" pitchFamily="34" charset="0"/>
              </a:rPr>
              <a:t>Do not stress to take all 4 exams before your start date</a:t>
            </a:r>
          </a:p>
          <a:p>
            <a:pPr lvl="1"/>
            <a:r>
              <a:rPr lang="en-US" sz="1400" dirty="0">
                <a:latin typeface="Calibri" panose="020F0502020204030204" pitchFamily="34" charset="0"/>
                <a:cs typeface="Calibri" panose="020F0502020204030204" pitchFamily="34" charset="0"/>
              </a:rPr>
              <a:t>Enjoy your summer – spend time with family and friends; start a new hobby</a:t>
            </a:r>
          </a:p>
          <a:p>
            <a:pPr lvl="1"/>
            <a:r>
              <a:rPr lang="en-US" sz="1400" dirty="0">
                <a:latin typeface="Calibri" panose="020F0502020204030204" pitchFamily="34" charset="0"/>
                <a:cs typeface="Calibri" panose="020F0502020204030204" pitchFamily="34" charset="0"/>
              </a:rPr>
              <a:t>Set a daily routine to integrate study with other activities</a:t>
            </a:r>
          </a:p>
          <a:p>
            <a:pPr lvl="1"/>
            <a:r>
              <a:rPr lang="en-US" sz="1400" dirty="0">
                <a:latin typeface="Calibri" panose="020F0502020204030204" pitchFamily="34" charset="0"/>
                <a:cs typeface="Calibri" panose="020F0502020204030204" pitchFamily="34" charset="0"/>
              </a:rPr>
              <a:t>Set a study schedule ahead of time and try not to deviate</a:t>
            </a:r>
          </a:p>
          <a:p>
            <a:r>
              <a:rPr lang="en-US" sz="1800" dirty="0">
                <a:latin typeface="Calibri" panose="020F0502020204030204" pitchFamily="34" charset="0"/>
                <a:cs typeface="Calibri" panose="020F0502020204030204" pitchFamily="34" charset="0"/>
              </a:rPr>
              <a:t>Katie</a:t>
            </a:r>
          </a:p>
          <a:p>
            <a:pPr lvl="1"/>
            <a:r>
              <a:rPr lang="en-US" sz="1400" dirty="0">
                <a:latin typeface="Calibri" panose="020F0502020204030204" pitchFamily="34" charset="0"/>
                <a:cs typeface="Calibri" panose="020F0502020204030204" pitchFamily="34" charset="0"/>
              </a:rPr>
              <a:t>Schedule things to look forward to</a:t>
            </a:r>
          </a:p>
          <a:p>
            <a:pPr lvl="1"/>
            <a:r>
              <a:rPr lang="en-US" sz="1400" dirty="0">
                <a:latin typeface="Calibri" panose="020F0502020204030204" pitchFamily="34" charset="0"/>
                <a:cs typeface="Calibri" panose="020F0502020204030204" pitchFamily="34" charset="0"/>
              </a:rPr>
              <a:t>Study/commiserate with others</a:t>
            </a:r>
          </a:p>
          <a:p>
            <a:pPr lvl="1"/>
            <a:r>
              <a:rPr lang="en-US" sz="1400" dirty="0">
                <a:latin typeface="Calibri" panose="020F0502020204030204" pitchFamily="34" charset="0"/>
                <a:cs typeface="Calibri" panose="020F0502020204030204" pitchFamily="34" charset="0"/>
              </a:rPr>
              <a:t>Pick a de-stress activity for the day before taking the exams</a:t>
            </a:r>
          </a:p>
          <a:p>
            <a:pPr lvl="1"/>
            <a:r>
              <a:rPr lang="en-US" sz="1400" dirty="0">
                <a:latin typeface="Calibri" panose="020F0502020204030204" pitchFamily="34" charset="0"/>
                <a:cs typeface="Calibri" panose="020F0502020204030204" pitchFamily="34" charset="0"/>
              </a:rPr>
              <a:t>Treat this as an investment in your future</a:t>
            </a:r>
          </a:p>
          <a:p>
            <a:pPr lvl="1"/>
            <a:r>
              <a:rPr lang="en-US" sz="1400" dirty="0">
                <a:latin typeface="Calibri" panose="020F0502020204030204" pitchFamily="34" charset="0"/>
                <a:cs typeface="Calibri" panose="020F0502020204030204" pitchFamily="34" charset="0"/>
              </a:rPr>
              <a:t>The unknown might be the worst part – it gets easier after the first one</a:t>
            </a:r>
          </a:p>
        </p:txBody>
      </p:sp>
    </p:spTree>
    <p:extLst>
      <p:ext uri="{BB962C8B-B14F-4D97-AF65-F5344CB8AC3E}">
        <p14:creationId xmlns:p14="http://schemas.microsoft.com/office/powerpoint/2010/main" val="1137340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DB1A-C2A0-4A99-A42D-9C33BBD9775F}"/>
              </a:ext>
            </a:extLst>
          </p:cNvPr>
          <p:cNvSpPr>
            <a:spLocks noGrp="1"/>
          </p:cNvSpPr>
          <p:nvPr>
            <p:ph type="title"/>
          </p:nvPr>
        </p:nvSpPr>
        <p:spPr/>
        <p:txBody>
          <a:bodyPr/>
          <a:lstStyle/>
          <a:p>
            <a:r>
              <a:rPr lang="en-US" sz="4000" dirty="0">
                <a:latin typeface="Calibri" panose="020F0502020204030204" pitchFamily="34" charset="0"/>
                <a:cs typeface="Calibri" panose="020F0502020204030204" pitchFamily="34" charset="0"/>
              </a:rPr>
              <a:t>Panelist Advice &amp; Lessons Learned</a:t>
            </a:r>
          </a:p>
        </p:txBody>
      </p:sp>
      <p:sp>
        <p:nvSpPr>
          <p:cNvPr id="6" name="Content Placeholder 2">
            <a:extLst>
              <a:ext uri="{FF2B5EF4-FFF2-40B4-BE49-F238E27FC236}">
                <a16:creationId xmlns:a16="http://schemas.microsoft.com/office/drawing/2014/main" id="{BE93D3EA-5CBB-4991-962A-BCFF5580BB83}"/>
              </a:ext>
            </a:extLst>
          </p:cNvPr>
          <p:cNvSpPr>
            <a:spLocks noGrp="1"/>
          </p:cNvSpPr>
          <p:nvPr>
            <p:ph idx="1"/>
          </p:nvPr>
        </p:nvSpPr>
        <p:spPr>
          <a:xfrm>
            <a:off x="457200" y="1600200"/>
            <a:ext cx="8229600" cy="4800600"/>
          </a:xfrm>
        </p:spPr>
        <p:txBody>
          <a:bodyPr/>
          <a:lstStyle/>
          <a:p>
            <a:r>
              <a:rPr lang="en-US" sz="1800" dirty="0">
                <a:latin typeface="Calibri" panose="020F0502020204030204" pitchFamily="34" charset="0"/>
                <a:cs typeface="Calibri" panose="020F0502020204030204" pitchFamily="34" charset="0"/>
              </a:rPr>
              <a:t>CJ</a:t>
            </a:r>
          </a:p>
          <a:p>
            <a:pPr lvl="1"/>
            <a:r>
              <a:rPr lang="en-US" sz="1400" dirty="0">
                <a:latin typeface="Calibri" panose="020F0502020204030204" pitchFamily="34" charset="0"/>
                <a:cs typeface="Calibri" panose="020F0502020204030204" pitchFamily="34" charset="0"/>
              </a:rPr>
              <a:t>Get as much done before work starts as you can</a:t>
            </a:r>
          </a:p>
          <a:p>
            <a:pPr lvl="1"/>
            <a:r>
              <a:rPr lang="en-US" sz="1400" dirty="0">
                <a:latin typeface="Calibri" panose="020F0502020204030204" pitchFamily="34" charset="0"/>
                <a:cs typeface="Calibri" panose="020F0502020204030204" pitchFamily="34" charset="0"/>
              </a:rPr>
              <a:t>Memorizing will only help so much, you need to grasp the bigger picture</a:t>
            </a:r>
          </a:p>
          <a:p>
            <a:pPr lvl="1"/>
            <a:r>
              <a:rPr lang="en-US" sz="1400" dirty="0">
                <a:latin typeface="Calibri" panose="020F0502020204030204" pitchFamily="34" charset="0"/>
                <a:cs typeface="Calibri" panose="020F0502020204030204" pitchFamily="34" charset="0"/>
              </a:rPr>
              <a:t>Communicate your schedule with the people around you </a:t>
            </a:r>
          </a:p>
          <a:p>
            <a:pPr lvl="1"/>
            <a:r>
              <a:rPr lang="en-US" sz="1400" dirty="0">
                <a:latin typeface="Calibri" panose="020F0502020204030204" pitchFamily="34" charset="0"/>
                <a:cs typeface="Calibri" panose="020F0502020204030204" pitchFamily="34" charset="0"/>
              </a:rPr>
              <a:t>Watch the Becker videos at 1.5 speed and pause when necessary</a:t>
            </a:r>
          </a:p>
          <a:p>
            <a:pPr lvl="1"/>
            <a:r>
              <a:rPr lang="en-US" sz="1400" dirty="0">
                <a:latin typeface="Calibri" panose="020F0502020204030204" pitchFamily="34" charset="0"/>
                <a:cs typeface="Calibri" panose="020F0502020204030204" pitchFamily="34" charset="0"/>
              </a:rPr>
              <a:t>Set your exam date and stick to it</a:t>
            </a:r>
          </a:p>
          <a:p>
            <a:r>
              <a:rPr lang="en-US" sz="1800" dirty="0">
                <a:latin typeface="Calibri" panose="020F0502020204030204" pitchFamily="34" charset="0"/>
                <a:cs typeface="Calibri" panose="020F0502020204030204" pitchFamily="34" charset="0"/>
              </a:rPr>
              <a:t>David</a:t>
            </a:r>
          </a:p>
          <a:p>
            <a:pPr lvl="1"/>
            <a:r>
              <a:rPr lang="en-US" sz="1400" dirty="0">
                <a:latin typeface="Calibri" panose="020F0502020204030204" pitchFamily="34" charset="0"/>
                <a:cs typeface="Calibri" panose="020F0502020204030204" pitchFamily="34" charset="0"/>
              </a:rPr>
              <a:t>Take FAR and REG first and second</a:t>
            </a:r>
          </a:p>
          <a:p>
            <a:pPr lvl="1"/>
            <a:r>
              <a:rPr lang="en-US" sz="1400" dirty="0">
                <a:latin typeface="Calibri" panose="020F0502020204030204" pitchFamily="34" charset="0"/>
                <a:cs typeface="Calibri" panose="020F0502020204030204" pitchFamily="34" charset="0"/>
              </a:rPr>
              <a:t>Don’t take AUD after you start working in Audit – it becomes more confusing (counter-intuitive)</a:t>
            </a:r>
          </a:p>
          <a:p>
            <a:pPr lvl="1"/>
            <a:r>
              <a:rPr lang="en-US" sz="1400" dirty="0">
                <a:latin typeface="Calibri" panose="020F0502020204030204" pitchFamily="34" charset="0"/>
                <a:cs typeface="Calibri" panose="020F0502020204030204" pitchFamily="34" charset="0"/>
              </a:rPr>
              <a:t>Stay on top of NASBA – they “lose” a lot of things</a:t>
            </a:r>
          </a:p>
          <a:p>
            <a:pPr lvl="1"/>
            <a:r>
              <a:rPr lang="en-US" sz="1400" dirty="0">
                <a:latin typeface="Calibri" panose="020F0502020204030204" pitchFamily="34" charset="0"/>
                <a:cs typeface="Calibri" panose="020F0502020204030204" pitchFamily="34" charset="0"/>
              </a:rPr>
              <a:t>Use your peers for support</a:t>
            </a:r>
          </a:p>
          <a:p>
            <a:pPr lvl="1"/>
            <a:r>
              <a:rPr lang="en-US" sz="1400" dirty="0">
                <a:latin typeface="Calibri" panose="020F0502020204030204" pitchFamily="34" charset="0"/>
                <a:cs typeface="Calibri" panose="020F0502020204030204" pitchFamily="34" charset="0"/>
              </a:rPr>
              <a:t>Try to enjoy the summer while studying – take a trip or do a fun activity</a:t>
            </a:r>
          </a:p>
          <a:p>
            <a:pPr lvl="1"/>
            <a:r>
              <a:rPr lang="en-US" sz="1400" dirty="0">
                <a:latin typeface="Calibri" panose="020F0502020204030204" pitchFamily="34" charset="0"/>
                <a:cs typeface="Calibri" panose="020F0502020204030204" pitchFamily="34" charset="0"/>
              </a:rPr>
              <a:t>Use the Becker app to study on the go</a:t>
            </a:r>
          </a:p>
          <a:p>
            <a:pPr lvl="1"/>
            <a:r>
              <a:rPr lang="en-US" sz="1400" dirty="0">
                <a:latin typeface="Calibri" panose="020F0502020204030204" pitchFamily="34" charset="0"/>
                <a:cs typeface="Calibri" panose="020F0502020204030204" pitchFamily="34" charset="0"/>
              </a:rPr>
              <a:t>Make a calendar that includes “buffer” days</a:t>
            </a:r>
          </a:p>
        </p:txBody>
      </p:sp>
    </p:spTree>
    <p:extLst>
      <p:ext uri="{BB962C8B-B14F-4D97-AF65-F5344CB8AC3E}">
        <p14:creationId xmlns:p14="http://schemas.microsoft.com/office/powerpoint/2010/main" val="1489751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a:latin typeface="Calibri" panose="020F0502020204030204" pitchFamily="34" charset="0"/>
                <a:cs typeface="Calibri" panose="020F0502020204030204" pitchFamily="34" charset="0"/>
              </a:rPr>
              <a:t>Questions???</a:t>
            </a:r>
          </a:p>
        </p:txBody>
      </p:sp>
    </p:spTree>
    <p:extLst>
      <p:ext uri="{BB962C8B-B14F-4D97-AF65-F5344CB8AC3E}">
        <p14:creationId xmlns:p14="http://schemas.microsoft.com/office/powerpoint/2010/main" val="3310428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838200"/>
          </a:xfrm>
        </p:spPr>
        <p:txBody>
          <a:bodyPr/>
          <a:lstStyle/>
          <a:p>
            <a:r>
              <a:rPr lang="en-US" sz="4000" dirty="0">
                <a:latin typeface="Calibri" panose="020F0502020204030204" pitchFamily="34" charset="0"/>
                <a:cs typeface="Calibri" panose="020F0502020204030204" pitchFamily="34" charset="0"/>
              </a:rPr>
              <a:t>Introductions &amp; Contact Information</a:t>
            </a:r>
          </a:p>
        </p:txBody>
      </p:sp>
      <p:sp>
        <p:nvSpPr>
          <p:cNvPr id="3" name="Content Placeholder 2"/>
          <p:cNvSpPr>
            <a:spLocks noGrp="1"/>
          </p:cNvSpPr>
          <p:nvPr>
            <p:ph idx="1"/>
          </p:nvPr>
        </p:nvSpPr>
        <p:spPr>
          <a:xfrm>
            <a:off x="381000" y="1524000"/>
            <a:ext cx="8458200" cy="5334000"/>
          </a:xfrm>
        </p:spPr>
        <p:txBody>
          <a:bodyPr/>
          <a:lstStyle/>
          <a:p>
            <a:r>
              <a:rPr lang="en-US" sz="2400" dirty="0">
                <a:latin typeface="Arial" panose="020B0604020202020204" pitchFamily="34" charset="0"/>
                <a:cs typeface="Arial" panose="020B0604020202020204" pitchFamily="34" charset="0"/>
              </a:rPr>
              <a:t>Jacob </a:t>
            </a:r>
            <a:r>
              <a:rPr lang="en-US" sz="2400" dirty="0" err="1">
                <a:latin typeface="Arial" panose="020B0604020202020204" pitchFamily="34" charset="0"/>
                <a:cs typeface="Arial" panose="020B0604020202020204" pitchFamily="34" charset="0"/>
              </a:rPr>
              <a:t>Cornelisse</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2"/>
              </a:rPr>
              <a:t>Jacob.cornelisse@gmail.com</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				(339) 225-2378</a:t>
            </a:r>
          </a:p>
          <a:p>
            <a:r>
              <a:rPr lang="en-US" sz="2400" dirty="0">
                <a:latin typeface="Arial" panose="020B0604020202020204" pitchFamily="34" charset="0"/>
                <a:cs typeface="Arial" panose="020B0604020202020204" pitchFamily="34" charset="0"/>
              </a:rPr>
              <a:t>Nick </a:t>
            </a:r>
            <a:r>
              <a:rPr lang="en-US" sz="2400" dirty="0" err="1">
                <a:latin typeface="Arial" panose="020B0604020202020204" pitchFamily="34" charset="0"/>
                <a:cs typeface="Arial" panose="020B0604020202020204" pitchFamily="34" charset="0"/>
              </a:rPr>
              <a:t>Guerriero</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3"/>
              </a:rPr>
              <a:t>nguerriero@kpmg.com</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				(781) 248-4741</a:t>
            </a:r>
          </a:p>
          <a:p>
            <a:r>
              <a:rPr lang="en-US" sz="2400" dirty="0">
                <a:latin typeface="Arial" panose="020B0604020202020204" pitchFamily="34" charset="0"/>
                <a:cs typeface="Arial" panose="020B0604020202020204" pitchFamily="34" charset="0"/>
              </a:rPr>
              <a:t>Katie Keating:		</a:t>
            </a:r>
            <a:r>
              <a:rPr lang="en-US" sz="2400" dirty="0">
                <a:latin typeface="Arial" panose="020B0604020202020204" pitchFamily="34" charset="0"/>
                <a:cs typeface="Arial" panose="020B0604020202020204" pitchFamily="34" charset="0"/>
                <a:hlinkClick r:id="rId4"/>
              </a:rPr>
              <a:t>katiekeating2@gmail.com</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				(774) 277-7681</a:t>
            </a:r>
          </a:p>
          <a:p>
            <a:r>
              <a:rPr lang="en-US" sz="2400" dirty="0">
                <a:latin typeface="Arial" panose="020B0604020202020204" pitchFamily="34" charset="0"/>
                <a:cs typeface="Arial" panose="020B0604020202020204" pitchFamily="34" charset="0"/>
              </a:rPr>
              <a:t>C.J. Keyes:		</a:t>
            </a:r>
            <a:r>
              <a:rPr lang="en-US" sz="2400" dirty="0">
                <a:latin typeface="Arial" panose="020B0604020202020204" pitchFamily="34" charset="0"/>
                <a:cs typeface="Arial" panose="020B0604020202020204" pitchFamily="34" charset="0"/>
                <a:hlinkClick r:id="rId5"/>
              </a:rPr>
              <a:t>cjkeyes11@gmail.com</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				(262) 893-8862</a:t>
            </a:r>
          </a:p>
          <a:p>
            <a:r>
              <a:rPr lang="en-US" sz="2400" dirty="0">
                <a:latin typeface="Arial" panose="020B0604020202020204" pitchFamily="34" charset="0"/>
                <a:cs typeface="Arial" panose="020B0604020202020204" pitchFamily="34" charset="0"/>
              </a:rPr>
              <a:t>David </a:t>
            </a:r>
            <a:r>
              <a:rPr lang="en-US" sz="2400" dirty="0" err="1">
                <a:latin typeface="Arial" panose="020B0604020202020204" pitchFamily="34" charset="0"/>
                <a:cs typeface="Arial" panose="020B0604020202020204" pitchFamily="34" charset="0"/>
              </a:rPr>
              <a:t>Sciaudone</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6"/>
              </a:rPr>
              <a:t>davidsciaudone3@gmail.com</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				(978) 933-1002</a:t>
            </a:r>
          </a:p>
        </p:txBody>
      </p:sp>
    </p:spTree>
    <p:extLst>
      <p:ext uri="{BB962C8B-B14F-4D97-AF65-F5344CB8AC3E}">
        <p14:creationId xmlns:p14="http://schemas.microsoft.com/office/powerpoint/2010/main" val="370774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Players</a:t>
            </a:r>
          </a:p>
        </p:txBody>
      </p:sp>
      <p:sp>
        <p:nvSpPr>
          <p:cNvPr id="182275" name="Rectangle 3"/>
          <p:cNvSpPr>
            <a:spLocks noGrp="1" noChangeArrowheads="1"/>
          </p:cNvSpPr>
          <p:nvPr>
            <p:ph type="body" idx="1"/>
          </p:nvPr>
        </p:nvSpPr>
        <p:spPr>
          <a:xfrm>
            <a:off x="168966" y="1447800"/>
            <a:ext cx="8915400" cy="5257800"/>
          </a:xfrm>
        </p:spPr>
        <p:txBody>
          <a:bodyPr/>
          <a:lstStyle/>
          <a:p>
            <a:pPr eaLnBrk="1" hangingPunct="1">
              <a:lnSpc>
                <a:spcPct val="90000"/>
              </a:lnSpc>
            </a:pPr>
            <a:r>
              <a:rPr lang="en-US" sz="2000" b="1" dirty="0">
                <a:latin typeface="Calibri" panose="020F0502020204030204" pitchFamily="34" charset="0"/>
                <a:cs typeface="Calibri" panose="020F0502020204030204" pitchFamily="34" charset="0"/>
              </a:rPr>
              <a:t>The American Institute of Certified Public Accountants (AICPA): </a:t>
            </a:r>
            <a:r>
              <a:rPr lang="en-US" sz="2000" dirty="0">
                <a:latin typeface="Calibri" panose="020F0502020204030204" pitchFamily="34" charset="0"/>
                <a:cs typeface="Calibri" panose="020F0502020204030204" pitchFamily="34" charset="0"/>
              </a:rPr>
              <a:t>The AICPA is the largest national, professional organization for CPAs.  The AICPA determines the content of the CPA examination, prepares the examination questions, determines the method of scoring, prepares advisory scores and conducts statistical analyses of examination results.</a:t>
            </a:r>
          </a:p>
          <a:p>
            <a:pPr eaLnBrk="1" hangingPunct="1">
              <a:lnSpc>
                <a:spcPct val="90000"/>
              </a:lnSpc>
            </a:pPr>
            <a:r>
              <a:rPr lang="en-US" sz="2000" b="1" dirty="0">
                <a:latin typeface="Calibri" panose="020F0502020204030204" pitchFamily="34" charset="0"/>
                <a:cs typeface="Calibri" panose="020F0502020204030204" pitchFamily="34" charset="0"/>
              </a:rPr>
              <a:t>The National Association of State Boards of Accountancy (NASBA): </a:t>
            </a:r>
            <a:r>
              <a:rPr lang="en-US" sz="2000" dirty="0">
                <a:latin typeface="Calibri" panose="020F0502020204030204" pitchFamily="34" charset="0"/>
                <a:cs typeface="Calibri" panose="020F0502020204030204" pitchFamily="34" charset="0"/>
              </a:rPr>
              <a:t>The 55 U.S. and territorial Boards of Accountancy are the members of NASBA. NASBA exists to serve its members.  NASBA takes on the role of a central clearinghouse where all jurisdictions submit information on eligible candidates and from which all jurisdictions receive advisory scores and other examination data.  You may access the site here: </a:t>
            </a:r>
            <a:r>
              <a:rPr lang="en-US"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NASBA</a:t>
            </a:r>
            <a:endParaRPr lang="en-US" sz="2000" dirty="0">
              <a:latin typeface="Calibri" panose="020F0502020204030204" pitchFamily="34" charset="0"/>
              <a:cs typeface="Calibri" panose="020F0502020204030204" pitchFamily="34" charset="0"/>
            </a:endParaRPr>
          </a:p>
          <a:p>
            <a:pPr eaLnBrk="1" hangingPunct="1">
              <a:lnSpc>
                <a:spcPct val="90000"/>
              </a:lnSpc>
            </a:pPr>
            <a:r>
              <a:rPr lang="en-US" altLang="en-US" sz="2000" b="1" dirty="0">
                <a:latin typeface="Calibri" panose="020F0502020204030204" pitchFamily="34" charset="0"/>
                <a:cs typeface="Calibri" panose="020F0502020204030204" pitchFamily="34" charset="0"/>
              </a:rPr>
              <a:t>CPA Central</a:t>
            </a:r>
            <a:r>
              <a:rPr lang="en-US" altLang="en-US" sz="2000" dirty="0">
                <a:latin typeface="Calibri" panose="020F0502020204030204" pitchFamily="34" charset="0"/>
                <a:cs typeface="Calibri" panose="020F0502020204030204" pitchFamily="34" charset="0"/>
              </a:rPr>
              <a:t>: You may request, complete and submit an application online in most states at: </a:t>
            </a:r>
            <a:r>
              <a:rPr lang="en-US"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CPA Central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90000"/>
              </a:lnSpc>
            </a:pPr>
            <a:r>
              <a:rPr lang="en-US" sz="2000" b="1" dirty="0">
                <a:latin typeface="Calibri" panose="020F0502020204030204" pitchFamily="34" charset="0"/>
                <a:cs typeface="Calibri" panose="020F0502020204030204" pitchFamily="34" charset="0"/>
              </a:rPr>
              <a:t>Prometric: </a:t>
            </a:r>
            <a:r>
              <a:rPr lang="en-US" sz="2000" dirty="0">
                <a:latin typeface="Calibri" panose="020F0502020204030204" pitchFamily="34" charset="0"/>
                <a:cs typeface="Calibri" panose="020F0502020204030204" pitchFamily="34" charset="0"/>
              </a:rPr>
              <a:t>Prometric is the only testing and assessment services for the Uniform CPA exam. Prometric operates test centers around the world. </a:t>
            </a:r>
            <a:r>
              <a:rPr lang="en-US" sz="2000" dirty="0">
                <a:latin typeface="Calibri" panose="020F0502020204030204" pitchFamily="34" charset="0"/>
                <a:cs typeface="Calibri" panose="020F0502020204030204" pitchFamily="34" charset="0"/>
                <a:hlinkClick r:id="rId5"/>
              </a:rPr>
              <a:t>Prometric</a:t>
            </a:r>
            <a:endParaRPr lang="en-US" sz="2000" dirty="0">
              <a:latin typeface="Calibri" panose="020F0502020204030204" pitchFamily="34" charset="0"/>
              <a:cs typeface="Calibri" panose="020F0502020204030204" pitchFamily="34" charset="0"/>
            </a:endParaRPr>
          </a:p>
          <a:p>
            <a:pPr eaLnBrk="1" hangingPunct="1">
              <a:lnSpc>
                <a:spcPct val="90000"/>
              </a:lnSpc>
            </a:pPr>
            <a:endParaRPr lang="en-US"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493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a:t>
            </a:r>
          </a:p>
        </p:txBody>
      </p:sp>
      <p:sp>
        <p:nvSpPr>
          <p:cNvPr id="182275" name="Rectangle 3"/>
          <p:cNvSpPr>
            <a:spLocks noGrp="1" noChangeArrowheads="1"/>
          </p:cNvSpPr>
          <p:nvPr>
            <p:ph type="body" idx="1"/>
          </p:nvPr>
        </p:nvSpPr>
        <p:spPr>
          <a:xfrm>
            <a:off x="228600" y="1461054"/>
            <a:ext cx="8458200" cy="5257800"/>
          </a:xfrm>
        </p:spPr>
        <p:txBody>
          <a:bodyPr/>
          <a:lstStyle/>
          <a:p>
            <a:pPr eaLnBrk="1" hangingPunct="1">
              <a:lnSpc>
                <a:spcPct val="90000"/>
              </a:lnSpc>
            </a:pPr>
            <a:r>
              <a:rPr lang="en-US" sz="2000" dirty="0">
                <a:latin typeface="Calibri" panose="020F0502020204030204" pitchFamily="34" charset="0"/>
              </a:rPr>
              <a:t>The Uniform Certified Public Accountant (CPA) Examination is developed by the </a:t>
            </a:r>
            <a:r>
              <a:rPr lang="en-US" sz="2000" b="1" dirty="0">
                <a:latin typeface="Calibri" panose="020F0502020204030204" pitchFamily="34" charset="0"/>
              </a:rPr>
              <a:t>AICPA </a:t>
            </a:r>
            <a:r>
              <a:rPr lang="en-US" sz="2000" dirty="0">
                <a:latin typeface="Calibri" panose="020F0502020204030204" pitchFamily="34" charset="0"/>
              </a:rPr>
              <a:t>with significant input and assistance by NASBA and state boards of accountancy. It is designed to assess the knowledge and skills entry-level CPAs need to practice public accountancy.</a:t>
            </a:r>
          </a:p>
          <a:p>
            <a:pPr eaLnBrk="1" hangingPunct="1">
              <a:lnSpc>
                <a:spcPct val="90000"/>
              </a:lnSpc>
            </a:pPr>
            <a:endParaRPr lang="en-US" sz="2000" dirty="0">
              <a:latin typeface="Calibri" panose="020F0502020204030204" pitchFamily="34" charset="0"/>
            </a:endParaRPr>
          </a:p>
          <a:p>
            <a:r>
              <a:rPr lang="en-US" sz="2000" dirty="0">
                <a:latin typeface="Calibri" panose="020F0502020204030204" pitchFamily="34" charset="0"/>
              </a:rPr>
              <a:t>On April 1, 2017, the AICPA launched the most recent version of the Uniform CPA Examination, a four-section (AUD, BEC, FAR and REG), 16-hour assessment (four hours per section) that </a:t>
            </a:r>
            <a:r>
              <a:rPr lang="en-US" sz="2000" b="1" dirty="0">
                <a:latin typeface="Calibri" panose="020F0502020204030204" pitchFamily="34" charset="0"/>
              </a:rPr>
              <a:t>places a emphasis on testing a candidate’s higher-order cognitive skills such as critical thinking, analytical ability, problem solving and professional skepticism</a:t>
            </a:r>
            <a:r>
              <a:rPr lang="en-US" sz="2000" dirty="0">
                <a:latin typeface="Calibri" panose="020F0502020204030204" pitchFamily="34" charset="0"/>
              </a:rPr>
              <a:t>. </a:t>
            </a:r>
          </a:p>
          <a:p>
            <a:pPr lvl="1"/>
            <a:r>
              <a:rPr lang="en-US" altLang="en-US" sz="1800" dirty="0">
                <a:latin typeface="Calibri" panose="020F0502020204030204" pitchFamily="34" charset="0"/>
              </a:rPr>
              <a:t>Auditing &amp; Attestation (AUD) – 4 hours</a:t>
            </a:r>
          </a:p>
          <a:p>
            <a:pPr lvl="1" eaLnBrk="1" hangingPunct="1">
              <a:lnSpc>
                <a:spcPct val="90000"/>
              </a:lnSpc>
            </a:pPr>
            <a:r>
              <a:rPr lang="en-US" altLang="en-US" sz="1800" dirty="0">
                <a:latin typeface="Calibri" panose="020F0502020204030204" pitchFamily="34" charset="0"/>
              </a:rPr>
              <a:t>Business Environment &amp; Concepts (BEC) – 4 hours</a:t>
            </a:r>
          </a:p>
          <a:p>
            <a:pPr lvl="1" eaLnBrk="1" hangingPunct="1">
              <a:lnSpc>
                <a:spcPct val="90000"/>
              </a:lnSpc>
            </a:pPr>
            <a:r>
              <a:rPr lang="en-US" altLang="en-US" sz="1800" dirty="0">
                <a:latin typeface="Calibri" panose="020F0502020204030204" pitchFamily="34" charset="0"/>
              </a:rPr>
              <a:t>Financial Accounting &amp; Reporting (FAR) – 4 hours</a:t>
            </a:r>
          </a:p>
          <a:p>
            <a:pPr lvl="1" eaLnBrk="1" hangingPunct="1">
              <a:lnSpc>
                <a:spcPct val="90000"/>
              </a:lnSpc>
            </a:pPr>
            <a:r>
              <a:rPr lang="en-US" altLang="en-US" sz="1800" dirty="0">
                <a:latin typeface="Calibri" panose="020F0502020204030204" pitchFamily="34" charset="0"/>
              </a:rPr>
              <a:t>Regulation (Tax &amp; Business Law) (REG) – 4 hours</a:t>
            </a:r>
          </a:p>
          <a:p>
            <a:pPr lvl="1" eaLnBrk="1" hangingPunct="1">
              <a:lnSpc>
                <a:spcPct val="90000"/>
              </a:lnSpc>
            </a:pPr>
            <a:endParaRPr lang="en-US" altLang="en-US" sz="1800" dirty="0">
              <a:latin typeface="Calibri" panose="020F0502020204030204" pitchFamily="34" charset="0"/>
            </a:endParaRPr>
          </a:p>
          <a:p>
            <a:pPr eaLnBrk="1" hangingPunct="1">
              <a:lnSpc>
                <a:spcPct val="90000"/>
              </a:lnSpc>
            </a:pPr>
            <a:r>
              <a:rPr lang="en-US" altLang="en-US" sz="2000" dirty="0">
                <a:latin typeface="Calibri" panose="020F0502020204030204" pitchFamily="34" charset="0"/>
              </a:rPr>
              <a:t>Effective January 1, 2024 the next version of the exam will be launched – referred to as CPA Evolution Model.  </a:t>
            </a:r>
          </a:p>
          <a:p>
            <a:pPr marL="0" indent="0" eaLnBrk="1" hangingPunct="1">
              <a:lnSpc>
                <a:spcPct val="90000"/>
              </a:lnSpc>
              <a:buNone/>
            </a:pPr>
            <a:endParaRPr lang="en-US" altLang="en-US" dirty="0"/>
          </a:p>
        </p:txBody>
      </p:sp>
    </p:spTree>
    <p:extLst>
      <p:ext uri="{BB962C8B-B14F-4D97-AF65-F5344CB8AC3E}">
        <p14:creationId xmlns:p14="http://schemas.microsoft.com/office/powerpoint/2010/main" val="254513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227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227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22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General Information</a:t>
            </a:r>
          </a:p>
        </p:txBody>
      </p:sp>
      <p:sp>
        <p:nvSpPr>
          <p:cNvPr id="199683" name="Rectangle 3"/>
          <p:cNvSpPr>
            <a:spLocks noGrp="1" noChangeArrowheads="1"/>
          </p:cNvSpPr>
          <p:nvPr>
            <p:ph type="body" idx="1"/>
          </p:nvPr>
        </p:nvSpPr>
        <p:spPr>
          <a:xfrm>
            <a:off x="228600" y="1447800"/>
            <a:ext cx="8915400" cy="5257800"/>
          </a:xfrm>
        </p:spPr>
        <p:txBody>
          <a:bodyPr/>
          <a:lstStyle/>
          <a:p>
            <a:pPr marL="236538" indent="-236538" eaLnBrk="1" hangingPunct="1">
              <a:lnSpc>
                <a:spcPct val="90000"/>
              </a:lnSpc>
            </a:pPr>
            <a:r>
              <a:rPr lang="en-US" altLang="en-US" sz="1950" dirty="0">
                <a:latin typeface="Calibri" panose="020F0502020204030204" pitchFamily="34" charset="0"/>
              </a:rPr>
              <a:t>The requirements to take the CPA exam are a subset of the requirements to be licensed as a CPA.</a:t>
            </a:r>
          </a:p>
          <a:p>
            <a:pPr marL="236538" indent="-236538" eaLnBrk="1" hangingPunct="1">
              <a:lnSpc>
                <a:spcPct val="90000"/>
              </a:lnSpc>
            </a:pPr>
            <a:r>
              <a:rPr lang="en-US" altLang="en-US" sz="1950" dirty="0">
                <a:latin typeface="Calibri" panose="020F0502020204030204" pitchFamily="34" charset="0"/>
              </a:rPr>
              <a:t>You can take the 4 different parts in any order.</a:t>
            </a:r>
          </a:p>
          <a:p>
            <a:pPr marL="236538" indent="-236538" eaLnBrk="1" hangingPunct="1">
              <a:lnSpc>
                <a:spcPct val="90000"/>
              </a:lnSpc>
            </a:pPr>
            <a:r>
              <a:rPr lang="en-US" altLang="en-US" sz="1950" dirty="0">
                <a:latin typeface="Calibri" panose="020F0502020204030204" pitchFamily="34" charset="0"/>
              </a:rPr>
              <a:t>75 is the passing grade.</a:t>
            </a:r>
          </a:p>
          <a:p>
            <a:pPr marL="236538" indent="-236538" eaLnBrk="1" hangingPunct="1">
              <a:lnSpc>
                <a:spcPct val="90000"/>
              </a:lnSpc>
            </a:pPr>
            <a:r>
              <a:rPr lang="en-US" altLang="en-US" sz="1950" dirty="0">
                <a:latin typeface="Calibri" panose="020F0502020204030204" pitchFamily="34" charset="0"/>
              </a:rPr>
              <a:t>The current computerized CPA exam is </a:t>
            </a:r>
            <a:r>
              <a:rPr lang="en-US" altLang="en-US" sz="1950" u="sng" dirty="0">
                <a:latin typeface="Calibri" panose="020F0502020204030204" pitchFamily="34" charset="0"/>
              </a:rPr>
              <a:t>adaptive</a:t>
            </a:r>
            <a:r>
              <a:rPr lang="en-US" altLang="en-US" sz="1950" dirty="0">
                <a:latin typeface="Calibri" panose="020F0502020204030204" pitchFamily="34" charset="0"/>
              </a:rPr>
              <a:t>, i.e., the level of difficulty changes according to your performance.</a:t>
            </a:r>
          </a:p>
          <a:p>
            <a:pPr marL="236538" indent="-236538" eaLnBrk="1" hangingPunct="1"/>
            <a:r>
              <a:rPr lang="en-US" sz="1950" dirty="0">
                <a:latin typeface="Calibri" panose="020F0502020204030204" pitchFamily="34" charset="0"/>
                <a:cs typeface="Calibri" panose="020F0502020204030204" pitchFamily="34" charset="0"/>
              </a:rPr>
              <a:t>You may schedule your examination at any Prometric site in any of the jurisdictions. </a:t>
            </a:r>
            <a:r>
              <a:rPr lang="en-US" sz="1950" b="1" dirty="0">
                <a:latin typeface="Calibri" panose="020F0502020204030204" pitchFamily="34" charset="0"/>
                <a:cs typeface="Calibri" panose="020F0502020204030204" pitchFamily="34" charset="0"/>
              </a:rPr>
              <a:t>You do not have to sit in the same state where you applied to be licensed.  </a:t>
            </a:r>
          </a:p>
          <a:p>
            <a:pPr marL="236538" indent="-236538" eaLnBrk="1" hangingPunct="1"/>
            <a:r>
              <a:rPr lang="en-US" sz="1950" dirty="0">
                <a:latin typeface="Calibri" panose="020F0502020204030204" pitchFamily="34" charset="0"/>
                <a:cs typeface="Calibri" panose="020F0502020204030204" pitchFamily="34" charset="0"/>
              </a:rPr>
              <a:t>Testing windows have been eliminated, the exam in now administered on a continuous basis.  (Note: this will change with the next version effective January 1, 2024). </a:t>
            </a:r>
            <a:endParaRPr lang="en-US" altLang="en-US" sz="1950" dirty="0">
              <a:latin typeface="Calibri" panose="020F0502020204030204" pitchFamily="34" charset="0"/>
              <a:cs typeface="Calibri" panose="020F0502020204030204" pitchFamily="34" charset="0"/>
            </a:endParaRPr>
          </a:p>
          <a:p>
            <a:pPr marL="236538" indent="-236538" eaLnBrk="1" hangingPunct="1"/>
            <a:r>
              <a:rPr lang="en-US" altLang="en-US" sz="1950" dirty="0">
                <a:latin typeface="Calibri" panose="020F0502020204030204" pitchFamily="34" charset="0"/>
              </a:rPr>
              <a:t>Once you pass one part of the exam, you have 18 months to complete the remaining parts.  Otherwise, you will need to retake the part(s) that you passed that is (are) over 18 months old.</a:t>
            </a:r>
          </a:p>
          <a:p>
            <a:pPr marL="236538" indent="-236538" eaLnBrk="1" hangingPunct="1"/>
            <a:r>
              <a:rPr lang="en-US" altLang="en-US" sz="1950" dirty="0">
                <a:latin typeface="Calibri" panose="020F0502020204030204" pitchFamily="34" charset="0"/>
              </a:rPr>
              <a:t>If you do not pass a section, you no longer have to wait to reschedule, you may do so as soon as your official score is released (you can have 2 NTS open at same time).</a:t>
            </a:r>
          </a:p>
        </p:txBody>
      </p:sp>
    </p:spTree>
    <p:extLst>
      <p:ext uri="{BB962C8B-B14F-4D97-AF65-F5344CB8AC3E}">
        <p14:creationId xmlns:p14="http://schemas.microsoft.com/office/powerpoint/2010/main" val="6106993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9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9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9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96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968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96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419281"/>
            <a:ext cx="7524750" cy="3190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Question Formats</a:t>
            </a:r>
          </a:p>
        </p:txBody>
      </p:sp>
      <p:sp>
        <p:nvSpPr>
          <p:cNvPr id="182275" name="Rectangle 3"/>
          <p:cNvSpPr>
            <a:spLocks noGrp="1" noChangeArrowheads="1"/>
          </p:cNvSpPr>
          <p:nvPr>
            <p:ph type="body" idx="1"/>
          </p:nvPr>
        </p:nvSpPr>
        <p:spPr>
          <a:xfrm>
            <a:off x="152400" y="1447800"/>
            <a:ext cx="8915400" cy="4876800"/>
          </a:xfrm>
        </p:spPr>
        <p:txBody>
          <a:bodyPr/>
          <a:lstStyle/>
          <a:p>
            <a:pPr marL="236538" indent="-236538" eaLnBrk="1" hangingPunct="1">
              <a:lnSpc>
                <a:spcPct val="90000"/>
              </a:lnSpc>
            </a:pPr>
            <a:r>
              <a:rPr lang="en-US" sz="1800" dirty="0">
                <a:latin typeface="Calibri" panose="020F0502020204030204" pitchFamily="34" charset="0"/>
              </a:rPr>
              <a:t>The CPA exam employs a combination of question formats. It includes the traditional multiple choice questions and written responses, as well as highly innovative simulations – questions that replicate workplace situations and require the application of knowledge and skills to arrive at solutions.</a:t>
            </a:r>
          </a:p>
          <a:p>
            <a:pPr marL="0" indent="0" eaLnBrk="1" hangingPunct="1">
              <a:lnSpc>
                <a:spcPct val="90000"/>
              </a:lnSpc>
              <a:buNone/>
            </a:pPr>
            <a:endParaRPr lang="en-US" altLang="en-US" dirty="0"/>
          </a:p>
        </p:txBody>
      </p:sp>
      <p:sp>
        <p:nvSpPr>
          <p:cNvPr id="5" name="Rectangle 3"/>
          <p:cNvSpPr txBox="1">
            <a:spLocks noChangeArrowheads="1"/>
          </p:cNvSpPr>
          <p:nvPr/>
        </p:nvSpPr>
        <p:spPr bwMode="auto">
          <a:xfrm>
            <a:off x="152400" y="5486400"/>
            <a:ext cx="8915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225425" indent="-225425" eaLnBrk="1" hangingPunct="1">
              <a:lnSpc>
                <a:spcPct val="90000"/>
              </a:lnSpc>
            </a:pPr>
            <a:r>
              <a:rPr lang="en-US" sz="1800" dirty="0">
                <a:latin typeface="Calibri" panose="020F0502020204030204" pitchFamily="34" charset="0"/>
              </a:rPr>
              <a:t>Candidates will receive at least one research question (research-oriented TBS) in the AUD, FAR and REG sections that require the candidate to search the applicable authoritative literature and find an appropriate reference. </a:t>
            </a:r>
            <a:endParaRPr lang="en-US" altLang="en-US" sz="1800" kern="0" dirty="0">
              <a:latin typeface="Calibri" panose="020F0502020204030204" pitchFamily="34" charset="0"/>
            </a:endParaRPr>
          </a:p>
          <a:p>
            <a:pPr marL="225425" indent="-225425" eaLnBrk="1" hangingPunct="1">
              <a:lnSpc>
                <a:spcPct val="90000"/>
              </a:lnSpc>
            </a:pPr>
            <a:r>
              <a:rPr lang="en-US" altLang="en-US" sz="1800" kern="0" dirty="0">
                <a:latin typeface="Calibri" panose="020F0502020204030204" pitchFamily="34" charset="0"/>
              </a:rPr>
              <a:t>Pretest items are used to develop future examinations.  They are not used in computing examination scores.  Any section may include pretest items.</a:t>
            </a:r>
          </a:p>
          <a:p>
            <a:pPr marL="0" indent="0" eaLnBrk="1" hangingPunct="1">
              <a:lnSpc>
                <a:spcPct val="90000"/>
              </a:lnSpc>
              <a:buFont typeface="Wingdings" pitchFamily="2" charset="2"/>
              <a:buNone/>
            </a:pPr>
            <a:endParaRPr lang="en-US" altLang="en-US" kern="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cs typeface="Calibri" panose="020F0502020204030204" pitchFamily="34" charset="0"/>
              </a:rPr>
              <a:t>CPA Exam: Testlets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359331"/>
            <a:ext cx="5976938" cy="4053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52400" y="6412468"/>
            <a:ext cx="7777514" cy="646331"/>
          </a:xfrm>
          <a:prstGeom prst="rect">
            <a:avLst/>
          </a:prstGeom>
          <a:noFill/>
        </p:spPr>
        <p:txBody>
          <a:bodyPr wrap="none" rtlCol="0">
            <a:spAutoFit/>
          </a:bodyPr>
          <a:lstStyle/>
          <a:p>
            <a:r>
              <a:rPr lang="en-US" dirty="0">
                <a:latin typeface="Calibri" panose="020F0502020204030204" pitchFamily="34" charset="0"/>
              </a:rPr>
              <a:t>Tutorials and Sample Tests can be accessed at the AICPA website at: </a:t>
            </a:r>
            <a:r>
              <a:rPr lang="en-US" u="sng" dirty="0">
                <a:latin typeface="Calibri" panose="020F0502020204030204" pitchFamily="34" charset="0"/>
                <a:cs typeface="Calibri" panose="020F0502020204030204" pitchFamily="34" charset="0"/>
                <a:hlinkClick r:id="rId3"/>
              </a:rPr>
              <a:t>Sample Tests</a:t>
            </a:r>
            <a:endParaRPr lang="en-US" dirty="0">
              <a:latin typeface="Calibri" panose="020F0502020204030204" pitchFamily="34" charset="0"/>
              <a:cs typeface="Calibri" panose="020F0502020204030204" pitchFamily="34" charset="0"/>
            </a:endParaRPr>
          </a:p>
          <a:p>
            <a:endParaRPr lang="en-US" dirty="0">
              <a:solidFill>
                <a:schemeClr val="bg2"/>
              </a:solidFill>
              <a:latin typeface="Calibri" panose="020F0502020204030204" pitchFamily="34" charset="0"/>
              <a:cs typeface="Calibri" panose="020F0502020204030204" pitchFamily="34" charset="0"/>
            </a:endParaRPr>
          </a:p>
        </p:txBody>
      </p:sp>
      <p:sp>
        <p:nvSpPr>
          <p:cNvPr id="4" name="Rectangle 3"/>
          <p:cNvSpPr/>
          <p:nvPr/>
        </p:nvSpPr>
        <p:spPr>
          <a:xfrm>
            <a:off x="398051" y="1469600"/>
            <a:ext cx="8406581" cy="867930"/>
          </a:xfrm>
          <a:prstGeom prst="rect">
            <a:avLst/>
          </a:prstGeom>
        </p:spPr>
        <p:txBody>
          <a:bodyPr wrap="square">
            <a:spAutoFit/>
          </a:bodyPr>
          <a:lstStyle/>
          <a:p>
            <a:pPr marL="285750" indent="-285750" eaLnBrk="1" hangingPunct="1">
              <a:lnSpc>
                <a:spcPct val="90000"/>
              </a:lnSpc>
              <a:buClr>
                <a:srgbClr val="990033"/>
              </a:buClr>
              <a:buSzPct val="70000"/>
              <a:buFont typeface="Wingdings" panose="05000000000000000000" pitchFamily="2" charset="2"/>
              <a:buChar char="q"/>
            </a:pPr>
            <a:r>
              <a:rPr lang="en-US" dirty="0">
                <a:latin typeface="Calibri" panose="020F0502020204030204" pitchFamily="34" charset="0"/>
              </a:rPr>
              <a:t>The exam sections are administered in five blocks called testlets, with MCQs and task based simulations (TBSs) in all sections and three written communication tasks only in BEC.  The number of MCQs and TBSs vary depending upon the section.  </a:t>
            </a:r>
            <a:endParaRPr lang="en-US" altLang="en-US" sz="2000" dirty="0">
              <a:latin typeface="Calibri" panose="020F0502020204030204" pitchFamily="34" charset="0"/>
            </a:endParaRPr>
          </a:p>
        </p:txBody>
      </p:sp>
      <p:sp>
        <p:nvSpPr>
          <p:cNvPr id="5" name="TextBox 4">
            <a:extLst>
              <a:ext uri="{FF2B5EF4-FFF2-40B4-BE49-F238E27FC236}">
                <a16:creationId xmlns:a16="http://schemas.microsoft.com/office/drawing/2014/main" id="{681449FE-DD80-4CEA-BC9F-7C22F5475AB7}"/>
              </a:ext>
            </a:extLst>
          </p:cNvPr>
          <p:cNvSpPr txBox="1"/>
          <p:nvPr/>
        </p:nvSpPr>
        <p:spPr>
          <a:xfrm>
            <a:off x="7795039" y="3657600"/>
            <a:ext cx="1143000" cy="1384995"/>
          </a:xfrm>
          <a:prstGeom prst="rect">
            <a:avLst/>
          </a:prstGeom>
          <a:noFill/>
          <a:ln>
            <a:solidFill>
              <a:schemeClr val="tx1"/>
            </a:solidFill>
          </a:ln>
        </p:spPr>
        <p:txBody>
          <a:bodyPr wrap="square" rtlCol="0">
            <a:spAutoFit/>
          </a:bodyPr>
          <a:lstStyle/>
          <a:p>
            <a:pPr algn="ctr"/>
            <a:r>
              <a:rPr lang="en-US" sz="1400" dirty="0">
                <a:latin typeface="Calibri" panose="020F0502020204030204" pitchFamily="34" charset="0"/>
                <a:cs typeface="Calibri" panose="020F0502020204030204" pitchFamily="34" charset="0"/>
              </a:rPr>
              <a:t>Optional 15 minute break – does not count against total time.</a:t>
            </a:r>
          </a:p>
        </p:txBody>
      </p:sp>
      <p:cxnSp>
        <p:nvCxnSpPr>
          <p:cNvPr id="21" name="Connector: Elbow 20">
            <a:extLst>
              <a:ext uri="{FF2B5EF4-FFF2-40B4-BE49-F238E27FC236}">
                <a16:creationId xmlns:a16="http://schemas.microsoft.com/office/drawing/2014/main" id="{8CE60335-5F7F-493C-9593-D02127B550AC}"/>
              </a:ext>
            </a:extLst>
          </p:cNvPr>
          <p:cNvCxnSpPr>
            <a:cxnSpLocks/>
          </p:cNvCxnSpPr>
          <p:nvPr/>
        </p:nvCxnSpPr>
        <p:spPr bwMode="auto">
          <a:xfrm rot="10800000">
            <a:off x="5864639" y="3276600"/>
            <a:ext cx="1905000" cy="1073498"/>
          </a:xfrm>
          <a:prstGeom prst="bentConnector3">
            <a:avLst>
              <a:gd name="adj1" fmla="val 30696"/>
            </a:avLst>
          </a:prstGeom>
          <a:solidFill>
            <a:schemeClr val="accent1"/>
          </a:solidFill>
          <a:ln w="952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188156FB-DAFE-4714-B49E-277E92949DFC}"/>
              </a:ext>
            </a:extLst>
          </p:cNvPr>
          <p:cNvCxnSpPr/>
          <p:nvPr/>
        </p:nvCxnSpPr>
        <p:spPr bwMode="auto">
          <a:xfrm flipH="1">
            <a:off x="5886450" y="4114800"/>
            <a:ext cx="12954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Connector: Elbow 25">
            <a:extLst>
              <a:ext uri="{FF2B5EF4-FFF2-40B4-BE49-F238E27FC236}">
                <a16:creationId xmlns:a16="http://schemas.microsoft.com/office/drawing/2014/main" id="{8C04C5FA-A4CC-4CA7-AF10-9C471E17D6F6}"/>
              </a:ext>
            </a:extLst>
          </p:cNvPr>
          <p:cNvCxnSpPr>
            <a:cxnSpLocks/>
          </p:cNvCxnSpPr>
          <p:nvPr/>
        </p:nvCxnSpPr>
        <p:spPr bwMode="auto">
          <a:xfrm rot="10800000" flipV="1">
            <a:off x="5907156" y="4350098"/>
            <a:ext cx="1905001" cy="1517302"/>
          </a:xfrm>
          <a:prstGeom prst="bentConnector3">
            <a:avLst>
              <a:gd name="adj1" fmla="val 32783"/>
            </a:avLst>
          </a:prstGeom>
          <a:solidFill>
            <a:schemeClr val="accent1"/>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D3393201-3E59-4FA5-B07B-6A5250ACEBE1}"/>
              </a:ext>
            </a:extLst>
          </p:cNvPr>
          <p:cNvCxnSpPr/>
          <p:nvPr/>
        </p:nvCxnSpPr>
        <p:spPr bwMode="auto">
          <a:xfrm flipH="1">
            <a:off x="5903844" y="5029200"/>
            <a:ext cx="12954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72080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cs typeface="Calibri" panose="020F0502020204030204" pitchFamily="34" charset="0"/>
              </a:rPr>
              <a:t>CPA Examination Process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 y="1515278"/>
            <a:ext cx="8905875" cy="511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a:extLst>
              <a:ext uri="{FF2B5EF4-FFF2-40B4-BE49-F238E27FC236}">
                <a16:creationId xmlns:a16="http://schemas.microsoft.com/office/drawing/2014/main" id="{BE8D3B9F-7452-4868-B535-341945122FAD}"/>
              </a:ext>
            </a:extLst>
          </p:cNvPr>
          <p:cNvSpPr/>
          <p:nvPr/>
        </p:nvSpPr>
        <p:spPr>
          <a:xfrm>
            <a:off x="6498266" y="2775668"/>
            <a:ext cx="1745927" cy="424732"/>
          </a:xfrm>
          <a:prstGeom prst="rect">
            <a:avLst/>
          </a:prstGeom>
        </p:spPr>
        <p:txBody>
          <a:bodyPr wrap="none">
            <a:spAutoFit/>
          </a:bodyPr>
          <a:lstStyle/>
          <a:p>
            <a:pPr eaLnBrk="1" hangingPunct="1">
              <a:lnSpc>
                <a:spcPct val="90000"/>
              </a:lnSpc>
            </a:pPr>
            <a:r>
              <a:rPr lang="en-US" sz="2400" b="1" u="sng" dirty="0">
                <a:latin typeface="Calibri" panose="020F0502020204030204" pitchFamily="34" charset="0"/>
                <a:ea typeface="Calibri" panose="020F0502020204030204" pitchFamily="34" charset="0"/>
                <a:cs typeface="Calibri" panose="020F0502020204030204" pitchFamily="34" charset="0"/>
                <a:hlinkClick r:id="rId3"/>
              </a:rPr>
              <a:t>CPA Central</a:t>
            </a:r>
            <a:r>
              <a:rPr lang="en-US" sz="2400" b="1" u="sng" dirty="0">
                <a:latin typeface="Calibri" panose="020F0502020204030204" pitchFamily="34" charset="0"/>
                <a:ea typeface="Calibri" panose="020F0502020204030204" pitchFamily="34" charset="0"/>
                <a:cs typeface="Calibri" panose="020F0502020204030204" pitchFamily="34" charset="0"/>
              </a:rPr>
              <a:t>.</a:t>
            </a:r>
            <a:endParaRPr lang="en-US" sz="2400" b="1" dirty="0">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9DA71F68-156C-4035-B064-AA7BA2AC3D78}"/>
              </a:ext>
            </a:extLst>
          </p:cNvPr>
          <p:cNvSpPr/>
          <p:nvPr/>
        </p:nvSpPr>
        <p:spPr>
          <a:xfrm>
            <a:off x="7239000" y="3810000"/>
            <a:ext cx="1829732" cy="461665"/>
          </a:xfrm>
          <a:prstGeom prst="rect">
            <a:avLst/>
          </a:prstGeom>
        </p:spPr>
        <p:txBody>
          <a:bodyPr wrap="none">
            <a:spAutoFit/>
          </a:bodyPr>
          <a:lstStyle/>
          <a:p>
            <a:r>
              <a:rPr lang="en-US" sz="2400" b="1" u="sng" dirty="0">
                <a:latin typeface="Calibri" panose="020F0502020204030204" pitchFamily="34" charset="0"/>
                <a:cs typeface="Calibri" panose="020F0502020204030204" pitchFamily="34" charset="0"/>
                <a:hlinkClick r:id="rId4"/>
              </a:rPr>
              <a:t>Sample Tests</a:t>
            </a:r>
            <a:endParaRPr lang="en-US" sz="2400" b="1" dirty="0"/>
          </a:p>
        </p:txBody>
      </p:sp>
      <p:sp>
        <p:nvSpPr>
          <p:cNvPr id="6" name="Rectangle 5">
            <a:extLst>
              <a:ext uri="{FF2B5EF4-FFF2-40B4-BE49-F238E27FC236}">
                <a16:creationId xmlns:a16="http://schemas.microsoft.com/office/drawing/2014/main" id="{F2CAE9AB-D662-45A3-85B0-90B4BB8867E5}"/>
              </a:ext>
            </a:extLst>
          </p:cNvPr>
          <p:cNvSpPr/>
          <p:nvPr/>
        </p:nvSpPr>
        <p:spPr>
          <a:xfrm>
            <a:off x="6172200" y="4898066"/>
            <a:ext cx="2761140" cy="470000"/>
          </a:xfrm>
          <a:prstGeom prst="rect">
            <a:avLst/>
          </a:prstGeom>
        </p:spPr>
        <p:txBody>
          <a:bodyPr wrap="none">
            <a:spAutoFit/>
          </a:bodyPr>
          <a:lstStyle/>
          <a:p>
            <a:pPr marL="0" marR="0">
              <a:lnSpc>
                <a:spcPct val="107000"/>
              </a:lnSpc>
              <a:spcBef>
                <a:spcPts val="0"/>
              </a:spcBef>
              <a:spcAft>
                <a:spcPts val="800"/>
              </a:spcAft>
            </a:pPr>
            <a:r>
              <a:rPr lang="en-US" sz="2400" b="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5"/>
              </a:rPr>
              <a:t>Prometric CPA Exam</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830596"/>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Quadrant</Template>
  <TotalTime>9253</TotalTime>
  <Words>2674</Words>
  <Application>Microsoft Office PowerPoint</Application>
  <PresentationFormat>On-screen Show (4:3)</PresentationFormat>
  <Paragraphs>173</Paragraphs>
  <Slides>25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Quadrant</vt:lpstr>
      <vt:lpstr>Preparing for the CPA Exam February 9, 2023 Slides available on the Accounting Department Homepage</vt:lpstr>
      <vt:lpstr>Agenda</vt:lpstr>
      <vt:lpstr>Introductions &amp; Contact Information</vt:lpstr>
      <vt:lpstr>CPA Exam: Players</vt:lpstr>
      <vt:lpstr>CPA Exam</vt:lpstr>
      <vt:lpstr>CPA Exam: General Information</vt:lpstr>
      <vt:lpstr>CPA Exam: Question Formats</vt:lpstr>
      <vt:lpstr>CPA Exam: Testlets</vt:lpstr>
      <vt:lpstr>CPA Examination Process</vt:lpstr>
      <vt:lpstr>Sitting for the CPA: MA requirements</vt:lpstr>
      <vt:lpstr>Sitting for the CPA: NY requirements</vt:lpstr>
      <vt:lpstr>CPA Exam: Application Process</vt:lpstr>
      <vt:lpstr>CPA Exam: Application Materials</vt:lpstr>
      <vt:lpstr>CPA Exam: Application Materials</vt:lpstr>
      <vt:lpstr>CPA Exam: Application Process</vt:lpstr>
      <vt:lpstr>Examination Blueprints</vt:lpstr>
      <vt:lpstr>When to take the exam</vt:lpstr>
      <vt:lpstr>BC Pass Rate all Candidates: 2014-2019</vt:lpstr>
      <vt:lpstr>BC Pass Rate First Time Candidates: 2014-2019</vt:lpstr>
      <vt:lpstr>BC Pass Rate First Time Takers by Section: 2014-2019</vt:lpstr>
      <vt:lpstr>What order to take the exams?</vt:lpstr>
      <vt:lpstr>When to register and exam order?</vt:lpstr>
      <vt:lpstr>Panelist Advice &amp; Lessons Learned</vt:lpstr>
      <vt:lpstr>Panelist Advice &amp; Lessons Learned</vt:lpstr>
      <vt:lpstr>Questions???</vt:lpstr>
    </vt:vector>
  </TitlesOfParts>
  <Company>Boston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every Finance Major needs to know about Accounting</dc:title>
  <dc:creator>Dianne Feldman</dc:creator>
  <cp:lastModifiedBy>Maureen Chancey</cp:lastModifiedBy>
  <cp:revision>384</cp:revision>
  <cp:lastPrinted>2023-02-09T19:44:34Z</cp:lastPrinted>
  <dcterms:created xsi:type="dcterms:W3CDTF">2006-04-11T16:43:42Z</dcterms:created>
  <dcterms:modified xsi:type="dcterms:W3CDTF">2023-02-14T19:04:05Z</dcterms:modified>
</cp:coreProperties>
</file>