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1"/>
  </p:notesMasterIdLst>
  <p:handoutMasterIdLst>
    <p:handoutMasterId r:id="rId32"/>
  </p:handoutMasterIdLst>
  <p:sldIdLst>
    <p:sldId id="310" r:id="rId2"/>
    <p:sldId id="481" r:id="rId3"/>
    <p:sldId id="417" r:id="rId4"/>
    <p:sldId id="457" r:id="rId5"/>
    <p:sldId id="490" r:id="rId6"/>
    <p:sldId id="491" r:id="rId7"/>
    <p:sldId id="493" r:id="rId8"/>
    <p:sldId id="494" r:id="rId9"/>
    <p:sldId id="495" r:id="rId10"/>
    <p:sldId id="485" r:id="rId11"/>
    <p:sldId id="496" r:id="rId12"/>
    <p:sldId id="499" r:id="rId13"/>
    <p:sldId id="492" r:id="rId14"/>
    <p:sldId id="489" r:id="rId15"/>
    <p:sldId id="503" r:id="rId16"/>
    <p:sldId id="504" r:id="rId17"/>
    <p:sldId id="505" r:id="rId18"/>
    <p:sldId id="507" r:id="rId19"/>
    <p:sldId id="508" r:id="rId20"/>
    <p:sldId id="509" r:id="rId21"/>
    <p:sldId id="513" r:id="rId22"/>
    <p:sldId id="464" r:id="rId23"/>
    <p:sldId id="510" r:id="rId24"/>
    <p:sldId id="478" r:id="rId25"/>
    <p:sldId id="472" r:id="rId26"/>
    <p:sldId id="514" r:id="rId27"/>
    <p:sldId id="512" r:id="rId28"/>
    <p:sldId id="511" r:id="rId29"/>
    <p:sldId id="480" r:id="rId30"/>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3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1116" y="54"/>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1698"/>
    </p:cViewPr>
  </p:sorterViewPr>
  <p:notesViewPr>
    <p:cSldViewPr>
      <p:cViewPr varScale="1">
        <p:scale>
          <a:sx n="82" d="100"/>
          <a:sy n="82" d="100"/>
        </p:scale>
        <p:origin x="-1392" y="-9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8.7622255294906012E-2"/>
          <c:y val="2.3815246872224468E-2"/>
          <c:w val="0.82475534177892429"/>
          <c:h val="0.95236950625555106"/>
        </c:manualLayout>
      </c:layout>
      <c:doughnutChart>
        <c:varyColors val="0"/>
        <c:ser>
          <c:idx val="0"/>
          <c:order val="0"/>
          <c:tx>
            <c:strRef>
              <c:f>Sheet1!$B$1</c:f>
              <c:strCache>
                <c:ptCount val="1"/>
                <c:pt idx="0">
                  <c:v>Sales</c:v>
                </c:pt>
              </c:strCache>
            </c:strRef>
          </c:tx>
          <c:spPr>
            <a:solidFill>
              <a:schemeClr val="accent2"/>
            </a:solidFill>
            <a:ln w="127000">
              <a:solidFill>
                <a:schemeClr val="bg1">
                  <a:lumMod val="95000"/>
                </a:schemeClr>
              </a:solidFill>
            </a:ln>
            <a:effectLst/>
          </c:spPr>
          <c:dPt>
            <c:idx val="0"/>
            <c:bubble3D val="0"/>
            <c:spPr>
              <a:solidFill>
                <a:srgbClr val="DD6B2F">
                  <a:alpha val="65000"/>
                </a:srgbClr>
              </a:solidFill>
              <a:ln w="127000">
                <a:solidFill>
                  <a:schemeClr val="bg1">
                    <a:lumMod val="95000"/>
                  </a:schemeClr>
                </a:solidFill>
              </a:ln>
              <a:effectLst/>
            </c:spPr>
            <c:extLst>
              <c:ext xmlns:c16="http://schemas.microsoft.com/office/drawing/2014/chart" uri="{C3380CC4-5D6E-409C-BE32-E72D297353CC}">
                <c16:uniqueId val="{00000001-7D26-FC44-96F1-A173EF2EDD8A}"/>
              </c:ext>
            </c:extLst>
          </c:dPt>
          <c:dPt>
            <c:idx val="1"/>
            <c:bubble3D val="0"/>
            <c:spPr>
              <a:solidFill>
                <a:srgbClr val="DD6B2F"/>
              </a:solidFill>
              <a:ln w="127000">
                <a:solidFill>
                  <a:schemeClr val="bg1">
                    <a:lumMod val="95000"/>
                  </a:schemeClr>
                </a:solidFill>
              </a:ln>
              <a:effectLst/>
            </c:spPr>
            <c:extLst>
              <c:ext xmlns:c16="http://schemas.microsoft.com/office/drawing/2014/chart" uri="{C3380CC4-5D6E-409C-BE32-E72D297353CC}">
                <c16:uniqueId val="{00000002-7D26-FC44-96F1-A173EF2EDD8A}"/>
              </c:ext>
            </c:extLst>
          </c:dPt>
          <c:dPt>
            <c:idx val="2"/>
            <c:bubble3D val="0"/>
            <c:spPr>
              <a:solidFill>
                <a:srgbClr val="A14F24"/>
              </a:solidFill>
              <a:ln w="127000">
                <a:solidFill>
                  <a:schemeClr val="bg1">
                    <a:lumMod val="95000"/>
                  </a:schemeClr>
                </a:solidFill>
              </a:ln>
              <a:effectLst/>
            </c:spPr>
            <c:extLst>
              <c:ext xmlns:c16="http://schemas.microsoft.com/office/drawing/2014/chart" uri="{C3380CC4-5D6E-409C-BE32-E72D297353CC}">
                <c16:uniqueId val="{00000003-7D26-FC44-96F1-A173EF2EDD8A}"/>
              </c:ext>
            </c:extLst>
          </c:dPt>
          <c:dPt>
            <c:idx val="3"/>
            <c:bubble3D val="0"/>
            <c:spPr>
              <a:solidFill>
                <a:srgbClr val="663117"/>
              </a:solidFill>
              <a:ln w="127000">
                <a:solidFill>
                  <a:schemeClr val="bg1">
                    <a:lumMod val="95000"/>
                  </a:schemeClr>
                </a:solidFill>
              </a:ln>
              <a:effectLst/>
            </c:spPr>
            <c:extLst>
              <c:ext xmlns:c16="http://schemas.microsoft.com/office/drawing/2014/chart" uri="{C3380CC4-5D6E-409C-BE32-E72D297353CC}">
                <c16:uniqueId val="{00000004-7D26-FC44-96F1-A173EF2EDD8A}"/>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5</c:v>
                </c:pt>
                <c:pt idx="1">
                  <c:v>15</c:v>
                </c:pt>
                <c:pt idx="2">
                  <c:v>30</c:v>
                </c:pt>
                <c:pt idx="3">
                  <c:v>30</c:v>
                </c:pt>
              </c:numCache>
            </c:numRef>
          </c:val>
          <c:extLst>
            <c:ext xmlns:c16="http://schemas.microsoft.com/office/drawing/2014/chart" uri="{C3380CC4-5D6E-409C-BE32-E72D297353CC}">
              <c16:uniqueId val="{00000000-7D26-FC44-96F1-A173EF2EDD8A}"/>
            </c:ext>
          </c:extLst>
        </c:ser>
        <c:dLbls>
          <c:showLegendKey val="0"/>
          <c:showVal val="0"/>
          <c:showCatName val="0"/>
          <c:showSerName val="0"/>
          <c:showPercent val="0"/>
          <c:showBubbleSize val="0"/>
          <c:showLeaderLines val="1"/>
        </c:dLbls>
        <c:firstSliceAng val="8"/>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doughnutChart>
        <c:varyColors val="0"/>
        <c:ser>
          <c:idx val="0"/>
          <c:order val="0"/>
          <c:tx>
            <c:strRef>
              <c:f>Sheet1!$B$1</c:f>
              <c:strCache>
                <c:ptCount val="1"/>
                <c:pt idx="0">
                  <c:v>Sales</c:v>
                </c:pt>
              </c:strCache>
            </c:strRef>
          </c:tx>
          <c:spPr>
            <a:solidFill>
              <a:srgbClr val="FEFFFF"/>
            </a:solidFill>
            <a:ln w="127000">
              <a:solidFill>
                <a:schemeClr val="bg1">
                  <a:lumMod val="95000"/>
                </a:schemeClr>
              </a:solidFill>
            </a:ln>
            <a:effectLst/>
          </c:spPr>
          <c:dPt>
            <c:idx val="0"/>
            <c:bubble3D val="0"/>
            <c:spPr>
              <a:solidFill>
                <a:srgbClr val="004986">
                  <a:alpha val="65000"/>
                </a:srgbClr>
              </a:solidFill>
              <a:ln w="127000">
                <a:solidFill>
                  <a:schemeClr val="bg1">
                    <a:lumMod val="95000"/>
                  </a:schemeClr>
                </a:solidFill>
              </a:ln>
              <a:effectLst/>
            </c:spPr>
            <c:extLst>
              <c:ext xmlns:c16="http://schemas.microsoft.com/office/drawing/2014/chart" uri="{C3380CC4-5D6E-409C-BE32-E72D297353CC}">
                <c16:uniqueId val="{00000001-7D26-FC44-96F1-A173EF2EDD8A}"/>
              </c:ext>
            </c:extLst>
          </c:dPt>
          <c:dPt>
            <c:idx val="1"/>
            <c:bubble3D val="0"/>
            <c:spPr>
              <a:solidFill>
                <a:srgbClr val="004986"/>
              </a:solidFill>
              <a:ln w="127000">
                <a:solidFill>
                  <a:schemeClr val="bg1">
                    <a:lumMod val="95000"/>
                  </a:schemeClr>
                </a:solidFill>
              </a:ln>
              <a:effectLst/>
            </c:spPr>
            <c:extLst>
              <c:ext xmlns:c16="http://schemas.microsoft.com/office/drawing/2014/chart" uri="{C3380CC4-5D6E-409C-BE32-E72D297353CC}">
                <c16:uniqueId val="{00000002-7D26-FC44-96F1-A173EF2EDD8A}"/>
              </c:ext>
            </c:extLst>
          </c:dPt>
          <c:dPt>
            <c:idx val="2"/>
            <c:bubble3D val="0"/>
            <c:spPr>
              <a:solidFill>
                <a:srgbClr val="00315B"/>
              </a:solidFill>
              <a:ln w="127000">
                <a:solidFill>
                  <a:schemeClr val="bg1">
                    <a:lumMod val="95000"/>
                  </a:schemeClr>
                </a:solidFill>
              </a:ln>
              <a:effectLst/>
            </c:spPr>
            <c:extLst>
              <c:ext xmlns:c16="http://schemas.microsoft.com/office/drawing/2014/chart" uri="{C3380CC4-5D6E-409C-BE32-E72D297353CC}">
                <c16:uniqueId val="{00000003-7D26-FC44-96F1-A173EF2EDD8A}"/>
              </c:ext>
            </c:extLst>
          </c:dPt>
          <c:dPt>
            <c:idx val="3"/>
            <c:bubble3D val="0"/>
            <c:extLst>
              <c:ext xmlns:c16="http://schemas.microsoft.com/office/drawing/2014/chart" uri="{C3380CC4-5D6E-409C-BE32-E72D297353CC}">
                <c16:uniqueId val="{00000004-7D26-FC44-96F1-A173EF2EDD8A}"/>
              </c:ext>
            </c:extLst>
          </c:dPt>
          <c:cat>
            <c:strRef>
              <c:f>Sheet1!$A$2:$A$4</c:f>
              <c:strCache>
                <c:ptCount val="3"/>
                <c:pt idx="0">
                  <c:v>1st Qtr</c:v>
                </c:pt>
                <c:pt idx="1">
                  <c:v>2nd Qtr</c:v>
                </c:pt>
                <c:pt idx="2">
                  <c:v>3rd Qtr</c:v>
                </c:pt>
              </c:strCache>
            </c:strRef>
          </c:cat>
          <c:val>
            <c:numRef>
              <c:f>Sheet1!$B$2:$B$4</c:f>
              <c:numCache>
                <c:formatCode>General</c:formatCode>
                <c:ptCount val="3"/>
                <c:pt idx="0">
                  <c:v>5</c:v>
                </c:pt>
                <c:pt idx="1">
                  <c:v>45</c:v>
                </c:pt>
                <c:pt idx="2">
                  <c:v>35</c:v>
                </c:pt>
              </c:numCache>
            </c:numRef>
          </c:val>
          <c:extLst>
            <c:ext xmlns:c16="http://schemas.microsoft.com/office/drawing/2014/chart" uri="{C3380CC4-5D6E-409C-BE32-E72D297353CC}">
              <c16:uniqueId val="{00000000-7D26-FC44-96F1-A173EF2EDD8A}"/>
            </c:ext>
          </c:extLst>
        </c:ser>
        <c:dLbls>
          <c:showLegendKey val="0"/>
          <c:showVal val="0"/>
          <c:showCatName val="0"/>
          <c:showSerName val="0"/>
          <c:showPercent val="0"/>
          <c:showBubbleSize val="0"/>
          <c:showLeaderLines val="1"/>
        </c:dLbls>
        <c:firstSliceAng val="14"/>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doughnutChart>
        <c:varyColors val="1"/>
        <c:ser>
          <c:idx val="0"/>
          <c:order val="0"/>
          <c:tx>
            <c:strRef>
              <c:f>Sheet1!$B$1</c:f>
              <c:strCache>
                <c:ptCount val="1"/>
                <c:pt idx="0">
                  <c:v>Sales</c:v>
                </c:pt>
              </c:strCache>
            </c:strRef>
          </c:tx>
          <c:spPr>
            <a:ln w="127000">
              <a:solidFill>
                <a:schemeClr val="bg1">
                  <a:lumMod val="95000"/>
                </a:schemeClr>
              </a:solidFill>
            </a:ln>
          </c:spPr>
          <c:dPt>
            <c:idx val="0"/>
            <c:bubble3D val="0"/>
            <c:spPr>
              <a:solidFill>
                <a:schemeClr val="accent3">
                  <a:tint val="65000"/>
                </a:schemeClr>
              </a:solidFill>
              <a:ln w="127000">
                <a:solidFill>
                  <a:schemeClr val="bg1">
                    <a:lumMod val="95000"/>
                  </a:schemeClr>
                </a:solidFill>
              </a:ln>
              <a:effectLst/>
            </c:spPr>
            <c:extLst>
              <c:ext xmlns:c16="http://schemas.microsoft.com/office/drawing/2014/chart" uri="{C3380CC4-5D6E-409C-BE32-E72D297353CC}">
                <c16:uniqueId val="{00000001-7D26-FC44-96F1-A173EF2EDD8A}"/>
              </c:ext>
            </c:extLst>
          </c:dPt>
          <c:dPt>
            <c:idx val="1"/>
            <c:bubble3D val="0"/>
            <c:spPr>
              <a:solidFill>
                <a:srgbClr val="87657A"/>
              </a:solidFill>
              <a:ln w="127000">
                <a:solidFill>
                  <a:schemeClr val="bg1">
                    <a:lumMod val="95000"/>
                  </a:schemeClr>
                </a:solidFill>
              </a:ln>
              <a:effectLst/>
            </c:spPr>
            <c:extLst>
              <c:ext xmlns:c16="http://schemas.microsoft.com/office/drawing/2014/chart" uri="{C3380CC4-5D6E-409C-BE32-E72D297353CC}">
                <c16:uniqueId val="{00000002-7D26-FC44-96F1-A173EF2EDD8A}"/>
              </c:ext>
            </c:extLst>
          </c:dPt>
          <c:dPt>
            <c:idx val="2"/>
            <c:bubble3D val="0"/>
            <c:spPr>
              <a:solidFill>
                <a:srgbClr val="584150"/>
              </a:solidFill>
              <a:ln w="127000">
                <a:solidFill>
                  <a:schemeClr val="bg1">
                    <a:lumMod val="95000"/>
                  </a:schemeClr>
                </a:solidFill>
              </a:ln>
              <a:effectLst/>
            </c:spPr>
            <c:extLst>
              <c:ext xmlns:c16="http://schemas.microsoft.com/office/drawing/2014/chart" uri="{C3380CC4-5D6E-409C-BE32-E72D297353CC}">
                <c16:uniqueId val="{00000003-7D26-FC44-96F1-A173EF2EDD8A}"/>
              </c:ext>
            </c:extLst>
          </c:dPt>
          <c:dPt>
            <c:idx val="3"/>
            <c:bubble3D val="0"/>
            <c:spPr>
              <a:solidFill>
                <a:schemeClr val="accent3">
                  <a:shade val="65000"/>
                </a:schemeClr>
              </a:solidFill>
              <a:ln w="127000">
                <a:solidFill>
                  <a:schemeClr val="bg1">
                    <a:lumMod val="95000"/>
                  </a:schemeClr>
                </a:solidFill>
              </a:ln>
              <a:effectLst/>
            </c:spPr>
            <c:extLst>
              <c:ext xmlns:c16="http://schemas.microsoft.com/office/drawing/2014/chart" uri="{C3380CC4-5D6E-409C-BE32-E72D297353CC}">
                <c16:uniqueId val="{00000004-7D26-FC44-96F1-A173EF2EDD8A}"/>
              </c:ext>
            </c:extLst>
          </c:dPt>
          <c:cat>
            <c:strRef>
              <c:f>Sheet1!$A$2:$A$4</c:f>
              <c:strCache>
                <c:ptCount val="3"/>
                <c:pt idx="0">
                  <c:v>1st Qtr</c:v>
                </c:pt>
                <c:pt idx="1">
                  <c:v>2nd Qtr</c:v>
                </c:pt>
                <c:pt idx="2">
                  <c:v>3rd Qtr</c:v>
                </c:pt>
              </c:strCache>
            </c:strRef>
          </c:cat>
          <c:val>
            <c:numRef>
              <c:f>Sheet1!$B$2:$B$4</c:f>
              <c:numCache>
                <c:formatCode>General</c:formatCode>
                <c:ptCount val="3"/>
                <c:pt idx="0">
                  <c:v>25</c:v>
                </c:pt>
                <c:pt idx="1">
                  <c:v>25</c:v>
                </c:pt>
                <c:pt idx="2">
                  <c:v>35</c:v>
                </c:pt>
              </c:numCache>
            </c:numRef>
          </c:val>
          <c:extLst>
            <c:ext xmlns:c16="http://schemas.microsoft.com/office/drawing/2014/chart" uri="{C3380CC4-5D6E-409C-BE32-E72D297353CC}">
              <c16:uniqueId val="{00000000-7D26-FC44-96F1-A173EF2EDD8A}"/>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withinLinearReversed" id="23">
  <a:schemeClr val="accent3"/>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2982119"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8435" name="Rectangle 3"/>
          <p:cNvSpPr>
            <a:spLocks noGrp="1" noChangeArrowheads="1"/>
          </p:cNvSpPr>
          <p:nvPr>
            <p:ph type="dt" sz="quarter" idx="1"/>
          </p:nvPr>
        </p:nvSpPr>
        <p:spPr bwMode="auto">
          <a:xfrm>
            <a:off x="3898103" y="0"/>
            <a:ext cx="2982119"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8436" name="Rectangle 4"/>
          <p:cNvSpPr>
            <a:spLocks noGrp="1" noChangeArrowheads="1"/>
          </p:cNvSpPr>
          <p:nvPr>
            <p:ph type="ftr" sz="quarter" idx="2"/>
          </p:nvPr>
        </p:nvSpPr>
        <p:spPr bwMode="auto">
          <a:xfrm>
            <a:off x="1" y="8829967"/>
            <a:ext cx="2982119"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8437" name="Rectangle 5"/>
          <p:cNvSpPr>
            <a:spLocks noGrp="1" noChangeArrowheads="1"/>
          </p:cNvSpPr>
          <p:nvPr>
            <p:ph type="sldNum" sz="quarter" idx="3"/>
          </p:nvPr>
        </p:nvSpPr>
        <p:spPr bwMode="auto">
          <a:xfrm>
            <a:off x="3898103" y="8829967"/>
            <a:ext cx="2982119"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61E9C217-F314-4DA8-A499-AFED5A5AC421}" type="slidenum">
              <a:rPr lang="en-US"/>
              <a:pPr>
                <a:defRPr/>
              </a:pPr>
              <a:t>‹#›</a:t>
            </a:fld>
            <a:endParaRPr lang="en-US" dirty="0"/>
          </a:p>
        </p:txBody>
      </p:sp>
    </p:spTree>
    <p:extLst>
      <p:ext uri="{BB962C8B-B14F-4D97-AF65-F5344CB8AC3E}">
        <p14:creationId xmlns:p14="http://schemas.microsoft.com/office/powerpoint/2010/main" val="4013355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2982119"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6387" name="Rectangle 3"/>
          <p:cNvSpPr>
            <a:spLocks noGrp="1" noChangeArrowheads="1"/>
          </p:cNvSpPr>
          <p:nvPr>
            <p:ph type="dt" idx="1"/>
          </p:nvPr>
        </p:nvSpPr>
        <p:spPr bwMode="auto">
          <a:xfrm>
            <a:off x="3898103" y="0"/>
            <a:ext cx="2982119"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688182" y="4415790"/>
            <a:ext cx="550545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p:cNvSpPr>
            <a:spLocks noGrp="1" noChangeArrowheads="1"/>
          </p:cNvSpPr>
          <p:nvPr>
            <p:ph type="ftr" sz="quarter" idx="4"/>
          </p:nvPr>
        </p:nvSpPr>
        <p:spPr bwMode="auto">
          <a:xfrm>
            <a:off x="1" y="8829967"/>
            <a:ext cx="2982119"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6391" name="Rectangle 7"/>
          <p:cNvSpPr>
            <a:spLocks noGrp="1" noChangeArrowheads="1"/>
          </p:cNvSpPr>
          <p:nvPr>
            <p:ph type="sldNum" sz="quarter" idx="5"/>
          </p:nvPr>
        </p:nvSpPr>
        <p:spPr bwMode="auto">
          <a:xfrm>
            <a:off x="3898103" y="8829967"/>
            <a:ext cx="2982119"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FA4B0048-F696-4307-8201-B3F3C3D69364}" type="slidenum">
              <a:rPr lang="en-US"/>
              <a:pPr>
                <a:defRPr/>
              </a:pPr>
              <a:t>‹#›</a:t>
            </a:fld>
            <a:endParaRPr lang="en-US" dirty="0"/>
          </a:p>
        </p:txBody>
      </p:sp>
    </p:spTree>
    <p:extLst>
      <p:ext uri="{BB962C8B-B14F-4D97-AF65-F5344CB8AC3E}">
        <p14:creationId xmlns:p14="http://schemas.microsoft.com/office/powerpoint/2010/main" val="17028598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4B0048-F696-4307-8201-B3F3C3D69364}" type="slidenum">
              <a:rPr lang="en-US" smtClean="0"/>
              <a:pPr>
                <a:defRPr/>
              </a:pPr>
              <a:t>4</a:t>
            </a:fld>
            <a:endParaRPr lang="en-US" dirty="0"/>
          </a:p>
        </p:txBody>
      </p:sp>
    </p:spTree>
    <p:extLst>
      <p:ext uri="{BB962C8B-B14F-4D97-AF65-F5344CB8AC3E}">
        <p14:creationId xmlns:p14="http://schemas.microsoft.com/office/powerpoint/2010/main" val="3998588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4B0048-F696-4307-8201-B3F3C3D69364}" type="slidenum">
              <a:rPr lang="en-US" smtClean="0"/>
              <a:pPr>
                <a:defRPr/>
              </a:pPr>
              <a:t>5</a:t>
            </a:fld>
            <a:endParaRPr lang="en-US" dirty="0"/>
          </a:p>
        </p:txBody>
      </p:sp>
    </p:spTree>
    <p:extLst>
      <p:ext uri="{BB962C8B-B14F-4D97-AF65-F5344CB8AC3E}">
        <p14:creationId xmlns:p14="http://schemas.microsoft.com/office/powerpoint/2010/main" val="2658697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In order to begin your study, visit www.AICPA.org/CPAExam and view the CPA Exam Blueprints to learn about the specific topics tested in each Exam section.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Successful CPA candidates must have a thorough academic understanding of exam material, as well as the ability to apply their knowledge instinctively. Becker’s CPA Exam Review course is comprehensive and personalized to better prepare students for the exam.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Let’s take a look at an overview of each section.  We begin with Auditing </a:t>
            </a:r>
            <a:r>
              <a:rPr lang="en-US" dirty="0"/>
              <a:t>and Attestation, or Audit.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Auditing encompasses the entire audit process, plus other services including compilations, reviews and attestation engagements, and the AICPA Code of Professional Conduct.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exam is 4 Hours and contains 78 multiple-choice questions and seven task-based simulations.</a:t>
            </a:r>
          </a:p>
          <a:p>
            <a:endParaRPr lang="en-US" dirty="0"/>
          </a:p>
        </p:txBody>
      </p:sp>
    </p:spTree>
    <p:extLst>
      <p:ext uri="{BB962C8B-B14F-4D97-AF65-F5344CB8AC3E}">
        <p14:creationId xmlns:p14="http://schemas.microsoft.com/office/powerpoint/2010/main" val="26227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Next is the Financial Accounting and Reporting, or FAR.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Financial encompasses the largest volume of information, which can make it challenging.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However, most students take several classes relevant to this section of the exam during their degree program, so it is also likely to be relatively fresh.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Candidates should expect some questions focused on key differences between financial statements prepared on a U.S. GAAP basis versus those prepared on an IFRS® basis.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The exam is 4 Hours and contains 50 multiple-choice questions and seven task-based simulations.</a:t>
            </a:r>
          </a:p>
          <a:p>
            <a:endParaRPr lang="en-US" dirty="0"/>
          </a:p>
        </p:txBody>
      </p:sp>
    </p:spTree>
    <p:extLst>
      <p:ext uri="{BB962C8B-B14F-4D97-AF65-F5344CB8AC3E}">
        <p14:creationId xmlns:p14="http://schemas.microsoft.com/office/powerpoint/2010/main" val="632798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Lastly, Regulation, or REG.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The exam is 4 Hours and contains 72 multiple-choice questions and eight task-based simulations.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Regulation is the combination of federal taxation and business law, including ethics and professional responsibilities.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Students who are familiar with tax, whether personal, partnership or corporate, should be comfortable with the Regulation materials.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The areas covered within the business law portions are straight out of most university business law core classes.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If you will or are working in a tax practice, Regulation might be a place to start to gain confidence.</a:t>
            </a:r>
          </a:p>
          <a:p>
            <a:endParaRPr lang="en-US" dirty="0"/>
          </a:p>
        </p:txBody>
      </p:sp>
    </p:spTree>
    <p:extLst>
      <p:ext uri="{BB962C8B-B14F-4D97-AF65-F5344CB8AC3E}">
        <p14:creationId xmlns:p14="http://schemas.microsoft.com/office/powerpoint/2010/main" val="1570218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First Let’s look at Business Analysis &amp; Reporting or BAR.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The exam is 4 Hours and contains 50 multiple-choice questions and seven task-based simulations.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Analyzing financial statements and information with a focus on the CPA’s role in comparing historical results to budgets and forecasts • Deriving the impact of transactions, events (actual and proposed), and market conditions on performance measures • Comparing investment alternatives • Technical accounting and reporting requirements under the FASB and SEC that are applicable to </a:t>
            </a:r>
            <a:r>
              <a:rPr lang="en-US" dirty="0" err="1"/>
              <a:t>forprofit</a:t>
            </a:r>
            <a:r>
              <a:rPr lang="en-US" dirty="0"/>
              <a:t> business entities and higher order skills related to revenue recognition and lease accounting • Financial accounting and reporting requirements under GASB that are applicable to state and local government entities • Revenue recognition • Lease accounting • Non-financial measures of performance • Managerial and cost accounting concepts • Variance analysis • Budgeting, forecasting and projection techniques • Factors that influence an entity’s capital structure, including leverage, cost of capital, liquidity and loan covenants • Financial valuation decision models used to compare investment alternatives • COSO Enterprise Risk Management Framework • Effect of changes in economic conditions and market influences on an entity’s business</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06427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Now, let’s look at Information Systems &amp; Controls or ISC.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The exam is 4 Hours and contains 82 multiple-choice questions and six task-based simulations.</a:t>
            </a:r>
          </a:p>
          <a:p>
            <a:r>
              <a:rPr lang="en-US" dirty="0"/>
              <a:t>Information technology (IT) audit and advisory services </a:t>
            </a:r>
          </a:p>
          <a:p>
            <a:r>
              <a:rPr lang="en-US" dirty="0"/>
              <a:t>• Data management, including data collection, storage and usage through the data life cycle </a:t>
            </a:r>
          </a:p>
          <a:p>
            <a:r>
              <a:rPr lang="en-US" dirty="0"/>
              <a:t>• SOC engagements, with a focus on: the use of the description criteria for a service organization’s system and trust services criteria for security, availability, processing integrity, confidentiality and privacy in planning, performing, and reporting in a SOC 2® engagement</a:t>
            </a:r>
          </a:p>
          <a:p>
            <a:r>
              <a:rPr lang="en-US" dirty="0"/>
              <a:t> • Planning, certain procedures (excluding the testing of internal controls over financial reporting), and reporting on a SOC 1® engagement </a:t>
            </a:r>
          </a:p>
          <a:p>
            <a:r>
              <a:rPr lang="en-US" dirty="0"/>
              <a:t>• Business processes and internal controls </a:t>
            </a:r>
          </a:p>
          <a:p>
            <a:r>
              <a:rPr lang="en-US" dirty="0"/>
              <a:t>• IT architecture components and the use of cloud-based models for IT infrastructure, platforms, and services </a:t>
            </a:r>
          </a:p>
          <a:p>
            <a:r>
              <a:rPr lang="en-US" dirty="0"/>
              <a:t>• System availability and IT change management</a:t>
            </a:r>
          </a:p>
        </p:txBody>
      </p:sp>
    </p:spTree>
    <p:extLst>
      <p:ext uri="{BB962C8B-B14F-4D97-AF65-F5344CB8AC3E}">
        <p14:creationId xmlns:p14="http://schemas.microsoft.com/office/powerpoint/2010/main" val="402786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Now, let’s look at Tax Compliance &amp; Planning or TCP.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The exam is 4 Hours and contains 68 multiple-choice questions and seven task-based simulations.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TCP tests the knowledge and skills a CPA must demonstrate 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 federal tax compliance for individuals and entities with a focus on nonroutine and higher complexity transactions, U.S. federal tax planning for individuals and entities, and personal financial planning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Assessment of federal tax compliance with an emphasis on the CPA’s role in both the preparation and review of tax returns.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Assessment of federal tax planning with a focus on the CPA’s role in determining the tax implications of proposed transactions, available tax alternatives, or business structures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Assessment of personal financial planning with a concentration on planning strategies and opportunities that the CPA typically identifies in connection with the preparation and review of individual tax returns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Consolidated C corporation tax returns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International tax issues</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0921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A4B0048-F696-4307-8201-B3F3C3D69364}" type="slidenum">
              <a:rPr lang="en-US" smtClean="0"/>
              <a:pPr>
                <a:defRPr/>
              </a:pPr>
              <a:t>22</a:t>
            </a:fld>
            <a:endParaRPr lang="en-US" dirty="0"/>
          </a:p>
        </p:txBody>
      </p:sp>
    </p:spTree>
    <p:extLst>
      <p:ext uri="{BB962C8B-B14F-4D97-AF65-F5344CB8AC3E}">
        <p14:creationId xmlns:p14="http://schemas.microsoft.com/office/powerpoint/2010/main" val="3848144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grpSp>
        <p:nvGrpSpPr>
          <p:cNvPr id="5" name="Group 8"/>
          <p:cNvGrpSpPr>
            <a:grpSpLocks/>
          </p:cNvGrpSpPr>
          <p:nvPr userDrawn="1"/>
        </p:nvGrpSpPr>
        <p:grpSpPr bwMode="auto">
          <a:xfrm>
            <a:off x="381000" y="304800"/>
            <a:ext cx="8391525" cy="5791200"/>
            <a:chOff x="240" y="192"/>
            <a:chExt cx="5286" cy="3648"/>
          </a:xfrm>
        </p:grpSpPr>
        <p:sp>
          <p:nvSpPr>
            <p:cNvPr id="6" name="Rectangle 9"/>
            <p:cNvSpPr>
              <a:spLocks noChangeArrowheads="1"/>
            </p:cNvSpPr>
            <p:nvPr userDrawn="1"/>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7" name="Rectangle 10"/>
            <p:cNvSpPr>
              <a:spLocks noChangeArrowheads="1"/>
            </p:cNvSpPr>
            <p:nvPr userDrawn="1"/>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8" name="Rectangle 11"/>
            <p:cNvSpPr>
              <a:spLocks noChangeArrowheads="1"/>
            </p:cNvSpPr>
            <p:nvPr userDrawn="1"/>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9" name="Rectangle 12"/>
            <p:cNvSpPr>
              <a:spLocks noChangeArrowheads="1"/>
            </p:cNvSpPr>
            <p:nvPr userDrawn="1"/>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 name="Line 13"/>
            <p:cNvSpPr>
              <a:spLocks noChangeShapeType="1"/>
            </p:cNvSpPr>
            <p:nvPr userDrawn="1"/>
          </p:nvSpPr>
          <p:spPr bwMode="auto">
            <a:xfrm flipH="1">
              <a:off x="480" y="2256"/>
              <a:ext cx="484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 name="Rectangle 14"/>
            <p:cNvSpPr>
              <a:spLocks noChangeArrowheads="1"/>
            </p:cNvSpPr>
            <p:nvPr userDrawn="1"/>
          </p:nvSpPr>
          <p:spPr bwMode="auto">
            <a:xfrm>
              <a:off x="240" y="192"/>
              <a:ext cx="5286" cy="364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grpSp>
      <p:sp>
        <p:nvSpPr>
          <p:cNvPr id="100355"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100356"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US" dirty="0"/>
          </a:p>
        </p:txBody>
      </p:sp>
      <p:sp>
        <p:nvSpPr>
          <p:cNvPr id="13" name="Rectangle 6"/>
          <p:cNvSpPr>
            <a:spLocks noGrp="1" noChangeArrowheads="1"/>
          </p:cNvSpPr>
          <p:nvPr>
            <p:ph type="ftr" sz="quarter" idx="11"/>
          </p:nvPr>
        </p:nvSpPr>
        <p:spPr/>
        <p:txBody>
          <a:bodyPr/>
          <a:lstStyle>
            <a:lvl1pPr>
              <a:defRPr/>
            </a:lvl1pPr>
          </a:lstStyle>
          <a:p>
            <a:pPr>
              <a:defRPr/>
            </a:pPr>
            <a:endParaRPr lang="en-US" dirty="0"/>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D864E818-0A09-4061-9C4B-DFB9F176AD77}" type="slidenum">
              <a:rPr lang="en-US"/>
              <a:pPr>
                <a:defRPr/>
              </a:pPr>
              <a:t>‹#›</a:t>
            </a:fld>
            <a:endParaRPr lang="en-US" dirty="0"/>
          </a:p>
        </p:txBody>
      </p:sp>
    </p:spTree>
    <p:extLst>
      <p:ext uri="{BB962C8B-B14F-4D97-AF65-F5344CB8AC3E}">
        <p14:creationId xmlns:p14="http://schemas.microsoft.com/office/powerpoint/2010/main" val="169217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5ACB1F1-9EDD-4EC9-AFB9-19184039DE4D}" type="slidenum">
              <a:rPr lang="en-US"/>
              <a:pPr>
                <a:defRPr/>
              </a:pPr>
              <a:t>‹#›</a:t>
            </a:fld>
            <a:endParaRPr lang="en-US" dirty="0"/>
          </a:p>
        </p:txBody>
      </p:sp>
    </p:spTree>
    <p:extLst>
      <p:ext uri="{BB962C8B-B14F-4D97-AF65-F5344CB8AC3E}">
        <p14:creationId xmlns:p14="http://schemas.microsoft.com/office/powerpoint/2010/main" val="2964448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5260FE1-D5B5-4D65-BC21-7EDC90AE2CBA}" type="slidenum">
              <a:rPr lang="en-US"/>
              <a:pPr>
                <a:defRPr/>
              </a:pPr>
              <a:t>‹#›</a:t>
            </a:fld>
            <a:endParaRPr lang="en-US" dirty="0"/>
          </a:p>
        </p:txBody>
      </p:sp>
    </p:spTree>
    <p:extLst>
      <p:ext uri="{BB962C8B-B14F-4D97-AF65-F5344CB8AC3E}">
        <p14:creationId xmlns:p14="http://schemas.microsoft.com/office/powerpoint/2010/main" val="1353387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EC3E681-61D0-4871-851A-9473805D522B}" type="slidenum">
              <a:rPr lang="en-US"/>
              <a:pPr>
                <a:defRPr/>
              </a:pPr>
              <a:t>‹#›</a:t>
            </a:fld>
            <a:endParaRPr lang="en-US" dirty="0"/>
          </a:p>
        </p:txBody>
      </p:sp>
    </p:spTree>
    <p:extLst>
      <p:ext uri="{BB962C8B-B14F-4D97-AF65-F5344CB8AC3E}">
        <p14:creationId xmlns:p14="http://schemas.microsoft.com/office/powerpoint/2010/main" val="1121257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828800"/>
            <a:ext cx="8229600" cy="4302125"/>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CF62F0F-900D-4E6B-9861-591F3AAFB786}" type="slidenum">
              <a:rPr lang="en-US"/>
              <a:pPr>
                <a:defRPr/>
              </a:pPr>
              <a:t>‹#›</a:t>
            </a:fld>
            <a:endParaRPr lang="en-US" dirty="0"/>
          </a:p>
        </p:txBody>
      </p:sp>
    </p:spTree>
    <p:extLst>
      <p:ext uri="{BB962C8B-B14F-4D97-AF65-F5344CB8AC3E}">
        <p14:creationId xmlns:p14="http://schemas.microsoft.com/office/powerpoint/2010/main" val="1113813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828800"/>
            <a:ext cx="4038600" cy="2074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056063"/>
            <a:ext cx="4038600" cy="20748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6522AC0B-FC26-4B75-AA38-8409D61BE7A3}" type="slidenum">
              <a:rPr lang="en-US"/>
              <a:pPr>
                <a:defRPr/>
              </a:pPr>
              <a:t>‹#›</a:t>
            </a:fld>
            <a:endParaRPr lang="en-US" dirty="0"/>
          </a:p>
        </p:txBody>
      </p:sp>
    </p:spTree>
    <p:extLst>
      <p:ext uri="{BB962C8B-B14F-4D97-AF65-F5344CB8AC3E}">
        <p14:creationId xmlns:p14="http://schemas.microsoft.com/office/powerpoint/2010/main" val="3190242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828800"/>
            <a:ext cx="4038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26D92FB-CDC2-4421-AFE3-B65A2D28BDA2}" type="slidenum">
              <a:rPr lang="en-US"/>
              <a:pPr>
                <a:defRPr/>
              </a:pPr>
              <a:t>‹#›</a:t>
            </a:fld>
            <a:endParaRPr lang="en-US" dirty="0"/>
          </a:p>
        </p:txBody>
      </p:sp>
    </p:spTree>
    <p:extLst>
      <p:ext uri="{BB962C8B-B14F-4D97-AF65-F5344CB8AC3E}">
        <p14:creationId xmlns:p14="http://schemas.microsoft.com/office/powerpoint/2010/main" val="1397874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just title">
    <p:bg>
      <p:bgPr>
        <a:solidFill>
          <a:srgbClr val="FEFFFF"/>
        </a:solidFill>
        <a:effectLst/>
      </p:bgPr>
    </p:bg>
    <p:spTree>
      <p:nvGrpSpPr>
        <p:cNvPr id="1" name=""/>
        <p:cNvGrpSpPr/>
        <p:nvPr/>
      </p:nvGrpSpPr>
      <p:grpSpPr>
        <a:xfrm>
          <a:off x="0" y="0"/>
          <a:ext cx="0" cy="0"/>
          <a:chOff x="0" y="0"/>
          <a:chExt cx="0" cy="0"/>
        </a:xfrm>
      </p:grpSpPr>
      <p:sp>
        <p:nvSpPr>
          <p:cNvPr id="375" name="Title Text"/>
          <p:cNvSpPr txBox="1">
            <a:spLocks noGrp="1"/>
          </p:cNvSpPr>
          <p:nvPr>
            <p:ph type="body" sz="quarter" idx="13" hasCustomPrompt="1"/>
          </p:nvPr>
        </p:nvSpPr>
        <p:spPr>
          <a:xfrm>
            <a:off x="458601" y="400547"/>
            <a:ext cx="3823008" cy="503792"/>
          </a:xfrm>
          <a:prstGeom prst="rect">
            <a:avLst/>
          </a:prstGeom>
        </p:spPr>
        <p:txBody>
          <a:bodyPr lIns="0" tIns="0" rIns="0" bIns="0" anchor="t">
            <a:noAutofit/>
          </a:bodyPr>
          <a:lstStyle>
            <a:lvl1pPr marL="0" indent="0" defTabSz="685766">
              <a:spcBef>
                <a:spcPts val="0"/>
              </a:spcBef>
              <a:buSzTx/>
              <a:buNone/>
              <a:defRPr sz="2625" b="1" i="0" spc="-57">
                <a:solidFill>
                  <a:schemeClr val="accent1"/>
                </a:solidFill>
                <a:latin typeface="Arial" panose="020B0604020202020204" pitchFamily="34" charset="0"/>
                <a:ea typeface="+mn-ea"/>
                <a:cs typeface="Arial" panose="020B0604020202020204" pitchFamily="34" charset="0"/>
                <a:sym typeface="Euclid Circular A"/>
              </a:defRPr>
            </a:lvl1pPr>
          </a:lstStyle>
          <a:p>
            <a:r>
              <a:rPr lang="en-US" dirty="0"/>
              <a:t>Title text</a:t>
            </a:r>
          </a:p>
        </p:txBody>
      </p:sp>
      <p:sp>
        <p:nvSpPr>
          <p:cNvPr id="7" name="Proprietary and Confidential">
            <a:extLst>
              <a:ext uri="{FF2B5EF4-FFF2-40B4-BE49-F238E27FC236}">
                <a16:creationId xmlns:a16="http://schemas.microsoft.com/office/drawing/2014/main" id="{DCD30B0E-D7D5-6746-8076-BFC7C40F6B71}"/>
              </a:ext>
            </a:extLst>
          </p:cNvPr>
          <p:cNvSpPr txBox="1"/>
          <p:nvPr userDrawn="1"/>
        </p:nvSpPr>
        <p:spPr>
          <a:xfrm>
            <a:off x="8014730" y="6618444"/>
            <a:ext cx="827151" cy="727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algn="r">
              <a:lnSpc>
                <a:spcPct val="90000"/>
              </a:lnSpc>
              <a:defRPr sz="1400">
                <a:latin typeface="+mn-lt"/>
                <a:ea typeface="+mn-ea"/>
                <a:cs typeface="+mn-cs"/>
                <a:sym typeface="Euclid Circular A"/>
              </a:defRPr>
            </a:lvl1pPr>
          </a:lstStyle>
          <a:p>
            <a:r>
              <a:rPr sz="525" b="0" i="0" dirty="0">
                <a:latin typeface="Arial" panose="020B0604020202020204" pitchFamily="34" charset="0"/>
                <a:cs typeface="Arial" panose="020B0604020202020204" pitchFamily="34" charset="0"/>
              </a:rPr>
              <a:t>Proprietary and Confidential</a:t>
            </a:r>
          </a:p>
        </p:txBody>
      </p:sp>
      <p:pic>
        <p:nvPicPr>
          <p:cNvPr id="8" name="Becker_Logo_Color.png" descr="Becker_Logo_Color.png">
            <a:extLst>
              <a:ext uri="{FF2B5EF4-FFF2-40B4-BE49-F238E27FC236}">
                <a16:creationId xmlns:a16="http://schemas.microsoft.com/office/drawing/2014/main" id="{FFDE5BE2-BB68-1247-8CB5-237F92C773A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5601" y="6597650"/>
            <a:ext cx="381368" cy="114300"/>
          </a:xfrm>
          <a:prstGeom prst="rect">
            <a:avLst/>
          </a:prstGeom>
          <a:ln w="12700">
            <a:miter lim="400000"/>
          </a:ln>
        </p:spPr>
      </p:pic>
      <p:sp>
        <p:nvSpPr>
          <p:cNvPr id="9" name="Slide Number">
            <a:extLst>
              <a:ext uri="{FF2B5EF4-FFF2-40B4-BE49-F238E27FC236}">
                <a16:creationId xmlns:a16="http://schemas.microsoft.com/office/drawing/2014/main" id="{57A45E3F-6F0D-BC4F-9202-343ED09FDBD3}"/>
              </a:ext>
            </a:extLst>
          </p:cNvPr>
          <p:cNvSpPr txBox="1">
            <a:spLocks noGrp="1"/>
          </p:cNvSpPr>
          <p:nvPr>
            <p:ph type="sldNum" sz="quarter" idx="2"/>
          </p:nvPr>
        </p:nvSpPr>
        <p:spPr>
          <a:xfrm>
            <a:off x="8889355" y="6565900"/>
            <a:ext cx="254645" cy="146051"/>
          </a:xfrm>
          <a:prstGeom prst="rect">
            <a:avLst/>
          </a:prstGeom>
        </p:spPr>
        <p:txBody>
          <a:bodyPr lIns="0" tIns="0" rIns="0" bIns="0" anchor="ctr"/>
          <a:lstStyle>
            <a:lvl1pPr algn="l" defTabSz="685735">
              <a:defRPr sz="675" b="0" i="0">
                <a:solidFill>
                  <a:schemeClr val="accent6">
                    <a:lumOff val="-63186"/>
                  </a:schemeClr>
                </a:solidFill>
                <a:latin typeface="Arial" panose="020B0604020202020204" pitchFamily="34" charset="0"/>
                <a:ea typeface="+mn-ea"/>
                <a:cs typeface="Arial" panose="020B0604020202020204" pitchFamily="34" charset="0"/>
                <a:sym typeface="Euclid Circular A"/>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185723227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lstStyle/>
          <a:p>
            <a:r>
              <a:rPr lang="en-US" dirty="0"/>
              <a:t>Click to edit Master title style</a:t>
            </a:r>
          </a:p>
        </p:txBody>
      </p:sp>
      <p:sp>
        <p:nvSpPr>
          <p:cNvPr id="3" name="Content Placeholder 2"/>
          <p:cNvSpPr>
            <a:spLocks noGrp="1"/>
          </p:cNvSpPr>
          <p:nvPr>
            <p:ph idx="1"/>
          </p:nvPr>
        </p:nvSpPr>
        <p:spPr>
          <a:xfrm>
            <a:off x="457200" y="1828800"/>
            <a:ext cx="8229600" cy="4800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81F7A319-F327-454E-B302-9B22A495625A}" type="slidenum">
              <a:rPr lang="en-US" smtClean="0"/>
              <a:pPr>
                <a:defRPr/>
              </a:pPr>
              <a:t>‹#›</a:t>
            </a:fld>
            <a:endParaRPr lang="en-US" dirty="0"/>
          </a:p>
        </p:txBody>
      </p:sp>
    </p:spTree>
    <p:extLst>
      <p:ext uri="{BB962C8B-B14F-4D97-AF65-F5344CB8AC3E}">
        <p14:creationId xmlns:p14="http://schemas.microsoft.com/office/powerpoint/2010/main" val="329771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D91F307-780E-4048-A307-9A7FD3089532}" type="slidenum">
              <a:rPr lang="en-US"/>
              <a:pPr>
                <a:defRPr/>
              </a:pPr>
              <a:t>‹#›</a:t>
            </a:fld>
            <a:endParaRPr lang="en-US" dirty="0"/>
          </a:p>
        </p:txBody>
      </p:sp>
    </p:spTree>
    <p:extLst>
      <p:ext uri="{BB962C8B-B14F-4D97-AF65-F5344CB8AC3E}">
        <p14:creationId xmlns:p14="http://schemas.microsoft.com/office/powerpoint/2010/main" val="3720416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6E54B19-623C-4020-A1D2-C0EC80F40129}" type="slidenum">
              <a:rPr lang="en-US"/>
              <a:pPr>
                <a:defRPr/>
              </a:pPr>
              <a:t>‹#›</a:t>
            </a:fld>
            <a:endParaRPr lang="en-US" dirty="0"/>
          </a:p>
        </p:txBody>
      </p:sp>
    </p:spTree>
    <p:extLst>
      <p:ext uri="{BB962C8B-B14F-4D97-AF65-F5344CB8AC3E}">
        <p14:creationId xmlns:p14="http://schemas.microsoft.com/office/powerpoint/2010/main" val="302394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7C2CC820-25D0-4294-A9D9-D37C026EF223}" type="slidenum">
              <a:rPr lang="en-US"/>
              <a:pPr>
                <a:defRPr/>
              </a:pPr>
              <a:t>‹#›</a:t>
            </a:fld>
            <a:endParaRPr lang="en-US" dirty="0"/>
          </a:p>
        </p:txBody>
      </p:sp>
    </p:spTree>
    <p:extLst>
      <p:ext uri="{BB962C8B-B14F-4D97-AF65-F5344CB8AC3E}">
        <p14:creationId xmlns:p14="http://schemas.microsoft.com/office/powerpoint/2010/main" val="1486394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918C92A-6F46-4342-8B7A-7EF7307DFF0E}" type="slidenum">
              <a:rPr lang="en-US"/>
              <a:pPr>
                <a:defRPr/>
              </a:pPr>
              <a:t>‹#›</a:t>
            </a:fld>
            <a:endParaRPr lang="en-US" dirty="0"/>
          </a:p>
        </p:txBody>
      </p:sp>
    </p:spTree>
    <p:extLst>
      <p:ext uri="{BB962C8B-B14F-4D97-AF65-F5344CB8AC3E}">
        <p14:creationId xmlns:p14="http://schemas.microsoft.com/office/powerpoint/2010/main" val="122203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E6FA9244-EDF2-4B95-929C-171888154B6F}" type="slidenum">
              <a:rPr lang="en-US"/>
              <a:pPr>
                <a:defRPr/>
              </a:pPr>
              <a:t>‹#›</a:t>
            </a:fld>
            <a:endParaRPr lang="en-US" dirty="0"/>
          </a:p>
        </p:txBody>
      </p:sp>
    </p:spTree>
    <p:extLst>
      <p:ext uri="{BB962C8B-B14F-4D97-AF65-F5344CB8AC3E}">
        <p14:creationId xmlns:p14="http://schemas.microsoft.com/office/powerpoint/2010/main" val="153089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17980C8-81FA-4CD8-889C-8E78045B365A}" type="slidenum">
              <a:rPr lang="en-US"/>
              <a:pPr>
                <a:defRPr/>
              </a:pPr>
              <a:t>‹#›</a:t>
            </a:fld>
            <a:endParaRPr lang="en-US" dirty="0"/>
          </a:p>
        </p:txBody>
      </p:sp>
    </p:spTree>
    <p:extLst>
      <p:ext uri="{BB962C8B-B14F-4D97-AF65-F5344CB8AC3E}">
        <p14:creationId xmlns:p14="http://schemas.microsoft.com/office/powerpoint/2010/main" val="170315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FA590C7-0D0D-4752-9763-E65D118E8731}" type="slidenum">
              <a:rPr lang="en-US"/>
              <a:pPr>
                <a:defRPr/>
              </a:pPr>
              <a:t>‹#›</a:t>
            </a:fld>
            <a:endParaRPr lang="en-US" dirty="0"/>
          </a:p>
        </p:txBody>
      </p:sp>
    </p:spTree>
    <p:extLst>
      <p:ext uri="{BB962C8B-B14F-4D97-AF65-F5344CB8AC3E}">
        <p14:creationId xmlns:p14="http://schemas.microsoft.com/office/powerpoint/2010/main" val="3060560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9332"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dirty="0"/>
          </a:p>
        </p:txBody>
      </p:sp>
      <p:sp>
        <p:nvSpPr>
          <p:cNvPr id="9933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dirty="0"/>
          </a:p>
        </p:txBody>
      </p:sp>
      <p:sp>
        <p:nvSpPr>
          <p:cNvPr id="99334"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charset="0"/>
              </a:defRPr>
            </a:lvl1pPr>
          </a:lstStyle>
          <a:p>
            <a:pPr>
              <a:defRPr/>
            </a:pPr>
            <a:fld id="{81F7A319-F327-454E-B302-9B22A495625A}" type="slidenum">
              <a:rPr lang="en-US"/>
              <a:pPr>
                <a:defRPr/>
              </a:pPr>
              <a:t>‹#›</a:t>
            </a:fld>
            <a:endParaRPr lang="en-US" dirty="0"/>
          </a:p>
        </p:txBody>
      </p:sp>
      <p:grpSp>
        <p:nvGrpSpPr>
          <p:cNvPr id="1031" name="Group 7"/>
          <p:cNvGrpSpPr>
            <a:grpSpLocks/>
          </p:cNvGrpSpPr>
          <p:nvPr/>
        </p:nvGrpSpPr>
        <p:grpSpPr bwMode="auto">
          <a:xfrm>
            <a:off x="279400" y="152400"/>
            <a:ext cx="8686800" cy="1295400"/>
            <a:chOff x="176" y="96"/>
            <a:chExt cx="5472" cy="1008"/>
          </a:xfrm>
        </p:grpSpPr>
        <p:sp>
          <p:nvSpPr>
            <p:cNvPr id="1032" name="Line 8"/>
            <p:cNvSpPr>
              <a:spLocks noChangeShapeType="1"/>
            </p:cNvSpPr>
            <p:nvPr/>
          </p:nvSpPr>
          <p:spPr bwMode="auto">
            <a:xfrm flipH="1">
              <a:off x="288" y="1104"/>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3" name="Rectangle 9"/>
            <p:cNvSpPr>
              <a:spLocks noChangeArrowheads="1"/>
            </p:cNvSpPr>
            <p:nvPr/>
          </p:nvSpPr>
          <p:spPr bwMode="auto">
            <a:xfrm>
              <a:off x="5504" y="96"/>
              <a:ext cx="144" cy="145"/>
            </a:xfrm>
            <a:prstGeom prst="rect">
              <a:avLst/>
            </a:prstGeom>
            <a:solidFill>
              <a:schemeClr val="bg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34" name="Rectangle 10"/>
            <p:cNvSpPr>
              <a:spLocks noChangeArrowheads="1"/>
            </p:cNvSpPr>
            <p:nvPr/>
          </p:nvSpPr>
          <p:spPr bwMode="auto">
            <a:xfrm>
              <a:off x="176" y="96"/>
              <a:ext cx="5326" cy="145"/>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35" name="Rectangle 11"/>
            <p:cNvSpPr>
              <a:spLocks noChangeArrowheads="1"/>
            </p:cNvSpPr>
            <p:nvPr/>
          </p:nvSpPr>
          <p:spPr bwMode="auto">
            <a:xfrm>
              <a:off x="176" y="241"/>
              <a:ext cx="5326" cy="89"/>
            </a:xfrm>
            <a:prstGeom prst="rect">
              <a:avLst/>
            </a:prstGeom>
            <a:solidFill>
              <a:schemeClr val="bg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sp>
          <p:nvSpPr>
            <p:cNvPr id="10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defRPr/>
              </a:pPr>
              <a:endParaRPr lang="en-US" altLang="en-US" sz="2400" dirty="0"/>
            </a:p>
          </p:txBody>
        </p:sp>
      </p:grpSp>
    </p:spTree>
  </p:cSld>
  <p:clrMap bg1="lt1" tx1="dk1" bg2="lt2" tx2="dk2" accent1="accent1" accent2="accent2" accent3="accent3" accent4="accent4" accent5="accent5" accent6="accent6" hlink="hlink" folHlink="folHlink"/>
  <p:sldLayoutIdLst>
    <p:sldLayoutId id="2147484292" r:id="rId1"/>
    <p:sldLayoutId id="2147484278" r:id="rId2"/>
    <p:sldLayoutId id="2147484279" r:id="rId3"/>
    <p:sldLayoutId id="2147484280" r:id="rId4"/>
    <p:sldLayoutId id="2147484281" r:id="rId5"/>
    <p:sldLayoutId id="2147484282" r:id="rId6"/>
    <p:sldLayoutId id="2147484283" r:id="rId7"/>
    <p:sldLayoutId id="2147484284" r:id="rId8"/>
    <p:sldLayoutId id="2147484285" r:id="rId9"/>
    <p:sldLayoutId id="2147484286" r:id="rId10"/>
    <p:sldLayoutId id="2147484287" r:id="rId11"/>
    <p:sldLayoutId id="2147484288" r:id="rId12"/>
    <p:sldLayoutId id="2147484289" r:id="rId13"/>
    <p:sldLayoutId id="2147484290" r:id="rId14"/>
    <p:sldLayoutId id="2147484291" r:id="rId15"/>
    <p:sldLayoutId id="2147484293" r:id="rId16"/>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nasba.org/stateboards/" TargetMode="External"/><Relationship Id="rId4" Type="http://schemas.openxmlformats.org/officeDocument/2006/relationships/hyperlink" Target="https://okta.nasba.org/oauth2/aus3gvzvp4SiNIC9g697/v1/authorize?client_id=0oadpabocxAVtmpTz696&amp;nonce=405ebe0b-7e61-4b2b-8ab2-9b2a9ab51a0f&amp;redirect_uri=https%3A%2F%2Fokta-auth.nasba.org%2Fsso%2Flogin%2Fcallback&amp;response_type=code&amp;response_mode=query&amp;scope=openid+profile+email+offline_access&amp;state=405ebe0b-7e61-4b2b-8ab2-9b2a9ab51a0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mailto:etranscript@nasba.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6.xml"/><Relationship Id="rId5" Type="http://schemas.openxmlformats.org/officeDocument/2006/relationships/image" Target="../media/image9.sv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6.xml"/><Relationship Id="rId5" Type="http://schemas.openxmlformats.org/officeDocument/2006/relationships/image" Target="../media/image9.sv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6.xml"/><Relationship Id="rId5" Type="http://schemas.openxmlformats.org/officeDocument/2006/relationships/image" Target="../media/image9.sv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sv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9.svg"/></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aicpa.org/resources/article/learn-what-is-tested-on-the-cpa-exa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marylarovere3@gmail.com" TargetMode="External"/><Relationship Id="rId7" Type="http://schemas.openxmlformats.org/officeDocument/2006/relationships/hyperlink" Target="mailto:michael.ceglie@becker.com" TargetMode="External"/><Relationship Id="rId2" Type="http://schemas.openxmlformats.org/officeDocument/2006/relationships/hyperlink" Target="mailto:jtconnolly2020@gmail.com" TargetMode="External"/><Relationship Id="rId1" Type="http://schemas.openxmlformats.org/officeDocument/2006/relationships/slideLayout" Target="../slideLayouts/slideLayout2.xml"/><Relationship Id="rId6" Type="http://schemas.openxmlformats.org/officeDocument/2006/relationships/hyperlink" Target="mailto:ashpalmer123@icloud.com" TargetMode="External"/><Relationship Id="rId5" Type="http://schemas.openxmlformats.org/officeDocument/2006/relationships/hyperlink" Target="mailto:reillyoshaugh@gmail.com" TargetMode="External"/><Relationship Id="rId4" Type="http://schemas.openxmlformats.org/officeDocument/2006/relationships/hyperlink" Target="mailto:brenna.mccaffrey@ey.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nasb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prometric.com/test-takers/search/cpa"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nasba.org/exams/cpaexa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762000"/>
            <a:ext cx="7772400" cy="2590800"/>
          </a:xfrm>
        </p:spPr>
        <p:txBody>
          <a:bodyPr/>
          <a:lstStyle/>
          <a:p>
            <a:pPr algn="ctr" eaLnBrk="1" hangingPunct="1"/>
            <a:r>
              <a:rPr lang="en-US" altLang="en-US" sz="4800" dirty="0">
                <a:latin typeface="Calibri" panose="020F0502020204030204" pitchFamily="34" charset="0"/>
                <a:cs typeface="Calibri" panose="020F0502020204030204" pitchFamily="34" charset="0"/>
              </a:rPr>
              <a:t>Preparing for the CPA Exam</a:t>
            </a:r>
            <a:br>
              <a:rPr lang="en-US" altLang="en-US" sz="4800" dirty="0">
                <a:latin typeface="Calibri" panose="020F0502020204030204" pitchFamily="34" charset="0"/>
                <a:cs typeface="Calibri" panose="020F0502020204030204" pitchFamily="34" charset="0"/>
              </a:rPr>
            </a:br>
            <a:r>
              <a:rPr lang="en-US" altLang="en-US" sz="3600" dirty="0">
                <a:latin typeface="Calibri" panose="020F0502020204030204" pitchFamily="34" charset="0"/>
                <a:cs typeface="Calibri" panose="020F0502020204030204" pitchFamily="34" charset="0"/>
              </a:rPr>
              <a:t>October 23, 2024</a:t>
            </a:r>
            <a:br>
              <a:rPr lang="en-US" altLang="en-US" sz="3600" dirty="0">
                <a:latin typeface="Calibri" panose="020F0502020204030204" pitchFamily="34" charset="0"/>
                <a:cs typeface="Calibri" panose="020F0502020204030204" pitchFamily="34" charset="0"/>
              </a:rPr>
            </a:br>
            <a:r>
              <a:rPr lang="en-US" altLang="en-US" sz="2400" dirty="0">
                <a:latin typeface="Calibri" panose="020F0502020204030204" pitchFamily="34" charset="0"/>
                <a:cs typeface="Calibri" panose="020F0502020204030204" pitchFamily="34" charset="0"/>
              </a:rPr>
              <a:t>Slides available on the Accounting Department Homepage</a:t>
            </a:r>
          </a:p>
        </p:txBody>
      </p:sp>
      <p:sp>
        <p:nvSpPr>
          <p:cNvPr id="3075" name="Rectangle 3"/>
          <p:cNvSpPr>
            <a:spLocks noGrp="1" noChangeArrowheads="1"/>
          </p:cNvSpPr>
          <p:nvPr>
            <p:ph type="subTitle" idx="1"/>
          </p:nvPr>
        </p:nvSpPr>
        <p:spPr>
          <a:xfrm>
            <a:off x="1295400" y="3554104"/>
            <a:ext cx="7162800" cy="2133600"/>
          </a:xfrm>
        </p:spPr>
        <p:txBody>
          <a:bodyPr/>
          <a:lstStyle/>
          <a:p>
            <a:r>
              <a:rPr lang="en-US" sz="2000" dirty="0"/>
              <a:t>James Connolly, PwC Capital Markets Advisory Group, 2024</a:t>
            </a:r>
          </a:p>
          <a:p>
            <a:r>
              <a:rPr lang="en-US" sz="2000" dirty="0"/>
              <a:t>Mary </a:t>
            </a:r>
            <a:r>
              <a:rPr lang="en-US" sz="2000" dirty="0" err="1"/>
              <a:t>LaRovere</a:t>
            </a:r>
            <a:r>
              <a:rPr lang="en-US" sz="2000" dirty="0"/>
              <a:t>, PwC Private Tax Group, 2024</a:t>
            </a:r>
          </a:p>
          <a:p>
            <a:r>
              <a:rPr lang="en-US" sz="2000" dirty="0"/>
              <a:t>Brenna McCaffrey, EY Audit, 2024</a:t>
            </a:r>
          </a:p>
          <a:p>
            <a:r>
              <a:rPr lang="en-US" sz="2000" dirty="0"/>
              <a:t>Reilly O’Shaughnessy, KPMG Financial Services Audit, 2024</a:t>
            </a:r>
          </a:p>
          <a:p>
            <a:r>
              <a:rPr lang="en-US" sz="2000" dirty="0"/>
              <a:t>Ashley Palmer, PwC Audit for Health Industries, 2024</a:t>
            </a:r>
          </a:p>
          <a:p>
            <a:r>
              <a:rPr lang="en-US" sz="2000" dirty="0"/>
              <a:t>Mike </a:t>
            </a:r>
            <a:r>
              <a:rPr lang="en-US" sz="2000" dirty="0" err="1"/>
              <a:t>Ceglie</a:t>
            </a:r>
            <a:r>
              <a:rPr lang="en-US" sz="2000" dirty="0"/>
              <a:t>, Becker Account Manager</a:t>
            </a:r>
          </a:p>
          <a:p>
            <a:pPr eaLnBrk="1" hangingPunct="1"/>
            <a:r>
              <a:rPr lang="en-US" altLang="en-US" sz="2000" dirty="0"/>
              <a:t>Professor Dianne Feldman - Accounting Department</a:t>
            </a:r>
          </a:p>
          <a:p>
            <a:pPr eaLnBrk="1" hangingPunct="1"/>
            <a:endParaRPr lang="en-US" alt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95487" y="2514600"/>
            <a:ext cx="5153025" cy="3267075"/>
          </a:xfrm>
          <a:prstGeom prst="rect">
            <a:avLst/>
          </a:prstGeom>
        </p:spPr>
      </p:pic>
      <p:pic>
        <p:nvPicPr>
          <p:cNvPr id="5" name="Picture 4"/>
          <p:cNvPicPr>
            <a:picLocks noChangeAspect="1"/>
          </p:cNvPicPr>
          <p:nvPr/>
        </p:nvPicPr>
        <p:blipFill>
          <a:blip r:embed="rId3"/>
          <a:stretch>
            <a:fillRect/>
          </a:stretch>
        </p:blipFill>
        <p:spPr>
          <a:xfrm>
            <a:off x="1252537" y="5911760"/>
            <a:ext cx="6638925" cy="857250"/>
          </a:xfrm>
          <a:prstGeom prst="rect">
            <a:avLst/>
          </a:prstGeom>
        </p:spPr>
      </p:pic>
      <p:sp>
        <p:nvSpPr>
          <p:cNvPr id="6" name="Title 1"/>
          <p:cNvSpPr>
            <a:spLocks noGrp="1"/>
          </p:cNvSpPr>
          <p:nvPr>
            <p:ph type="title"/>
          </p:nvPr>
        </p:nvSpPr>
        <p:spPr>
          <a:xfrm>
            <a:off x="457200" y="609600"/>
            <a:ext cx="8229600" cy="838200"/>
          </a:xfrm>
        </p:spPr>
        <p:txBody>
          <a:bodyPr/>
          <a:lstStyle/>
          <a:p>
            <a:r>
              <a:rPr lang="en-US" sz="4000" dirty="0">
                <a:latin typeface="Calibri" panose="020F0502020204030204" pitchFamily="34" charset="0"/>
                <a:cs typeface="Calibri" panose="020F0502020204030204" pitchFamily="34" charset="0"/>
              </a:rPr>
              <a:t>CPA Exam Application</a:t>
            </a:r>
          </a:p>
        </p:txBody>
      </p:sp>
      <p:sp>
        <p:nvSpPr>
          <p:cNvPr id="7" name="Rectangle 6"/>
          <p:cNvSpPr/>
          <p:nvPr/>
        </p:nvSpPr>
        <p:spPr>
          <a:xfrm>
            <a:off x="457200" y="1456575"/>
            <a:ext cx="8382000" cy="1089529"/>
          </a:xfrm>
          <a:prstGeom prst="rect">
            <a:avLst/>
          </a:prstGeom>
        </p:spPr>
        <p:txBody>
          <a:bodyPr wrap="square">
            <a:spAutoFit/>
          </a:bodyPr>
          <a:lstStyle/>
          <a:p>
            <a:pPr marL="285750" indent="-285750" eaLnBrk="1" hangingPunct="1">
              <a:lnSpc>
                <a:spcPct val="90000"/>
              </a:lnSpc>
              <a:buFont typeface="Wingdings" panose="05000000000000000000" pitchFamily="2" charset="2"/>
              <a:buChar char="§"/>
            </a:pPr>
            <a:r>
              <a:rPr lang="en-US" dirty="0">
                <a:latin typeface="Calibri" panose="020F0502020204030204" pitchFamily="34" charset="0"/>
                <a:cs typeface="Calibri" panose="020F0502020204030204" pitchFamily="34" charset="0"/>
              </a:rPr>
              <a:t>If you are applying to a state highlighted in gray: apply online through NASBA’s CPA Examination Online Application System.  </a:t>
            </a:r>
            <a:r>
              <a:rPr lang="en-US" dirty="0">
                <a:latin typeface="Calibri" panose="020F0502020204030204" pitchFamily="34" charset="0"/>
                <a:cs typeface="Calibri" panose="020F0502020204030204" pitchFamily="34" charset="0"/>
                <a:hlinkClick r:id="rId4"/>
              </a:rPr>
              <a:t>CPA Online</a:t>
            </a:r>
            <a:endParaRPr lang="en-US" dirty="0">
              <a:latin typeface="Calibri" panose="020F0502020204030204" pitchFamily="34" charset="0"/>
              <a:cs typeface="Calibri" panose="020F0502020204030204" pitchFamily="34" charset="0"/>
            </a:endParaRPr>
          </a:p>
          <a:p>
            <a:pPr marL="285750" indent="-285750" eaLnBrk="1" hangingPunct="1">
              <a:lnSpc>
                <a:spcPct val="90000"/>
              </a:lnSpc>
              <a:buFont typeface="Wingdings" panose="05000000000000000000" pitchFamily="2" charset="2"/>
              <a:buChar char="§"/>
            </a:pPr>
            <a:r>
              <a:rPr lang="en-US" dirty="0">
                <a:latin typeface="Calibri" panose="020F0502020204030204" pitchFamily="34" charset="0"/>
                <a:cs typeface="Calibri" panose="020F0502020204030204" pitchFamily="34" charset="0"/>
              </a:rPr>
              <a:t>If you are applying to a state highlighted in yellow: apply directly to the State Board of Accountancy.  </a:t>
            </a:r>
            <a:r>
              <a:rPr lang="en-US" dirty="0">
                <a:latin typeface="Calibri" panose="020F0502020204030204" pitchFamily="34" charset="0"/>
                <a:cs typeface="Calibri" panose="020F0502020204030204" pitchFamily="34" charset="0"/>
                <a:hlinkClick r:id="rId5"/>
              </a:rPr>
              <a:t>State Boards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3759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 Application Materials</a:t>
            </a:r>
          </a:p>
        </p:txBody>
      </p:sp>
      <p:sp>
        <p:nvSpPr>
          <p:cNvPr id="182275" name="Rectangle 3"/>
          <p:cNvSpPr>
            <a:spLocks noGrp="1" noChangeArrowheads="1"/>
          </p:cNvSpPr>
          <p:nvPr>
            <p:ph type="body" idx="1"/>
          </p:nvPr>
        </p:nvSpPr>
        <p:spPr>
          <a:xfrm>
            <a:off x="375312" y="1420504"/>
            <a:ext cx="8686800" cy="5666096"/>
          </a:xfrm>
        </p:spPr>
        <p:txBody>
          <a:bodyPr/>
          <a:lstStyle/>
          <a:p>
            <a:pPr marL="236538" indent="-236538"/>
            <a:r>
              <a:rPr lang="en-US" sz="2000" dirty="0">
                <a:latin typeface="Calibri" panose="020F0502020204030204" pitchFamily="34" charset="0"/>
              </a:rPr>
              <a:t>An official transcript from each school listed on your application. Transcripts must be sent directly from your school(s) Student Services to CPA Examination Services.  </a:t>
            </a:r>
            <a:r>
              <a:rPr lang="en-US" sz="2000" dirty="0">
                <a:latin typeface="Calibri" panose="020F0502020204030204" pitchFamily="34" charset="0"/>
                <a:hlinkClick r:id="rId2"/>
              </a:rPr>
              <a:t>etranscript@nasba.org.</a:t>
            </a:r>
            <a:endParaRPr lang="en-US" sz="2000" dirty="0">
              <a:latin typeface="Calibri" panose="020F0502020204030204" pitchFamily="34" charset="0"/>
            </a:endParaRPr>
          </a:p>
          <a:p>
            <a:pPr marL="463550" lvl="1" indent="-231775"/>
            <a:r>
              <a:rPr lang="en-US" sz="2000" b="1" dirty="0">
                <a:latin typeface="Calibri" panose="020F0502020204030204" pitchFamily="34" charset="0"/>
              </a:rPr>
              <a:t>Note</a:t>
            </a:r>
            <a:r>
              <a:rPr lang="en-US" sz="2000" dirty="0">
                <a:latin typeface="Calibri" panose="020F0502020204030204" pitchFamily="34" charset="0"/>
              </a:rPr>
              <a:t>: Courses not taken at BC will NOT be on your BC transcript (you will send separate transcripts from these schools).</a:t>
            </a:r>
          </a:p>
          <a:p>
            <a:pPr marL="463550" lvl="1" indent="-231775"/>
            <a:r>
              <a:rPr lang="en-US" sz="2000" dirty="0">
                <a:latin typeface="Calibri" panose="020F0502020204030204" pitchFamily="34" charset="0"/>
              </a:rPr>
              <a:t>The AP courses which BC accepted will appear on your BC transcript </a:t>
            </a:r>
            <a:r>
              <a:rPr lang="en-US" sz="2000" b="1" u="sng" dirty="0">
                <a:latin typeface="Calibri" panose="020F0502020204030204" pitchFamily="34" charset="0"/>
              </a:rPr>
              <a:t>after you graduate</a:t>
            </a:r>
            <a:r>
              <a:rPr lang="en-US" sz="2000" dirty="0">
                <a:latin typeface="Calibri" panose="020F0502020204030204" pitchFamily="34" charset="0"/>
              </a:rPr>
              <a:t>.  Be sure to respond to the email from Professor Ed Taylor at the end of your senior year to “flip” you AP credits upon graduation.</a:t>
            </a:r>
          </a:p>
          <a:p>
            <a:pPr marL="236538" indent="-236538"/>
            <a:r>
              <a:rPr lang="en-US" sz="2000" dirty="0">
                <a:latin typeface="Calibri" panose="020F0502020204030204" pitchFamily="34" charset="0"/>
              </a:rPr>
              <a:t>Application and Exam Fees:</a:t>
            </a:r>
          </a:p>
          <a:p>
            <a:pPr marL="573088" lvl="1" indent="-231775"/>
            <a:r>
              <a:rPr lang="en-US" sz="2000" dirty="0">
                <a:latin typeface="Calibri" panose="020F0502020204030204" pitchFamily="34" charset="0"/>
              </a:rPr>
              <a:t>Application Fee for First Time Candidates: @ $195 but varies state to state ($100 – 200)</a:t>
            </a:r>
          </a:p>
          <a:p>
            <a:pPr marL="573088" lvl="1" indent="-231775"/>
            <a:r>
              <a:rPr lang="en-US" sz="2000" dirty="0">
                <a:latin typeface="Calibri" panose="020F0502020204030204" pitchFamily="34" charset="0"/>
              </a:rPr>
              <a:t>Registration fee for each exam @ $400.  You may register for multiple sections of the exam at the same time, you will receive a separate Notice to Schedule (NTS) for each section which is good for 6 months.</a:t>
            </a:r>
          </a:p>
        </p:txBody>
      </p:sp>
    </p:spTree>
    <p:extLst>
      <p:ext uri="{BB962C8B-B14F-4D97-AF65-F5344CB8AC3E}">
        <p14:creationId xmlns:p14="http://schemas.microsoft.com/office/powerpoint/2010/main" val="127302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2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22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22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sz="4000" dirty="0">
                <a:latin typeface="Calibri" panose="020F0502020204030204" pitchFamily="34" charset="0"/>
                <a:cs typeface="Calibri" panose="020F0502020204030204" pitchFamily="34" charset="0"/>
              </a:rPr>
              <a:t>CPA Evolution Exams</a:t>
            </a:r>
          </a:p>
        </p:txBody>
      </p:sp>
      <p:sp>
        <p:nvSpPr>
          <p:cNvPr id="9" name="Rounded Rectangle 8"/>
          <p:cNvSpPr/>
          <p:nvPr/>
        </p:nvSpPr>
        <p:spPr bwMode="auto">
          <a:xfrm>
            <a:off x="1600200" y="2266890"/>
            <a:ext cx="2362200" cy="990600"/>
          </a:xfrm>
          <a:prstGeom prst="roundRect">
            <a:avLst/>
          </a:prstGeom>
          <a:solidFill>
            <a:srgbClr val="FFC8B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AUD</a:t>
            </a:r>
          </a:p>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Auditing &amp; Attestation</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10" name="Rounded Rectangle 9"/>
          <p:cNvSpPr/>
          <p:nvPr/>
        </p:nvSpPr>
        <p:spPr bwMode="auto">
          <a:xfrm>
            <a:off x="1600200" y="3486090"/>
            <a:ext cx="2362200" cy="990600"/>
          </a:xfrm>
          <a:prstGeom prst="roundRect">
            <a:avLst/>
          </a:prstGeom>
          <a:solidFill>
            <a:srgbClr val="EBFA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FAR</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Financial Accounting &amp; Reporting</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11" name="Rounded Rectangle 10"/>
          <p:cNvSpPr/>
          <p:nvPr/>
        </p:nvSpPr>
        <p:spPr bwMode="auto">
          <a:xfrm>
            <a:off x="1600200" y="4705290"/>
            <a:ext cx="2362200" cy="990600"/>
          </a:xfrm>
          <a:prstGeom prst="roundRect">
            <a:avLst/>
          </a:prstGeom>
          <a:solidFill>
            <a:srgbClr val="FFFFB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REG</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Regulation</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12" name="Rounded Rectangle 11"/>
          <p:cNvSpPr/>
          <p:nvPr/>
        </p:nvSpPr>
        <p:spPr bwMode="auto">
          <a:xfrm>
            <a:off x="4724400" y="2266890"/>
            <a:ext cx="2362200" cy="990600"/>
          </a:xfrm>
          <a:prstGeom prst="roundRect">
            <a:avLst/>
          </a:prstGeom>
          <a:solidFill>
            <a:srgbClr val="FF6E47"/>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ISC</a:t>
            </a:r>
          </a:p>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Information Systems &amp; Controls</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13" name="Rounded Rectangle 12"/>
          <p:cNvSpPr/>
          <p:nvPr/>
        </p:nvSpPr>
        <p:spPr bwMode="auto">
          <a:xfrm>
            <a:off x="4724400" y="3486090"/>
            <a:ext cx="2362200" cy="990600"/>
          </a:xfrm>
          <a:prstGeom prst="roundRect">
            <a:avLst/>
          </a:prstGeom>
          <a:solidFill>
            <a:srgbClr val="65D7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BAR</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Business Analysis</a:t>
            </a:r>
          </a:p>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&amp; Reporting</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14" name="Rounded Rectangle 13"/>
          <p:cNvSpPr/>
          <p:nvPr/>
        </p:nvSpPr>
        <p:spPr bwMode="auto">
          <a:xfrm>
            <a:off x="4724400" y="4705290"/>
            <a:ext cx="2362200" cy="990600"/>
          </a:xfrm>
          <a:prstGeom prst="roundRect">
            <a:avLst/>
          </a:prstGeom>
          <a:solidFill>
            <a:srgbClr val="FFFE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TCP</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Tax Compliance </a:t>
            </a:r>
          </a:p>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anose="020F0502020204030204" pitchFamily="34" charset="0"/>
                <a:cs typeface="Calibri" panose="020F0502020204030204" pitchFamily="34" charset="0"/>
              </a:rPr>
              <a:t>&amp; Planning</a:t>
            </a: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15" name="TextBox 14"/>
          <p:cNvSpPr txBox="1"/>
          <p:nvPr/>
        </p:nvSpPr>
        <p:spPr>
          <a:xfrm>
            <a:off x="2743200" y="1504890"/>
            <a:ext cx="2039847" cy="400110"/>
          </a:xfrm>
          <a:prstGeom prst="rect">
            <a:avLst/>
          </a:prstGeom>
          <a:noFill/>
        </p:spPr>
        <p:txBody>
          <a:bodyPr wrap="none" rtlCol="0">
            <a:spAutoFit/>
          </a:bodyPr>
          <a:lstStyle/>
          <a:p>
            <a:r>
              <a:rPr lang="en-US" sz="2000" b="1" dirty="0">
                <a:latin typeface="Calibri" panose="020F0502020204030204" pitchFamily="34" charset="0"/>
                <a:cs typeface="Calibri" panose="020F0502020204030204" pitchFamily="34" charset="0"/>
              </a:rPr>
              <a:t>The New CPA Evolution Exam</a:t>
            </a:r>
          </a:p>
        </p:txBody>
      </p:sp>
      <p:sp>
        <p:nvSpPr>
          <p:cNvPr id="16" name="TextBox 15"/>
          <p:cNvSpPr txBox="1"/>
          <p:nvPr/>
        </p:nvSpPr>
        <p:spPr>
          <a:xfrm>
            <a:off x="2323981" y="1897558"/>
            <a:ext cx="758093"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CORE:</a:t>
            </a:r>
          </a:p>
        </p:txBody>
      </p:sp>
      <p:sp>
        <p:nvSpPr>
          <p:cNvPr id="17" name="TextBox 16"/>
          <p:cNvSpPr txBox="1"/>
          <p:nvPr/>
        </p:nvSpPr>
        <p:spPr>
          <a:xfrm>
            <a:off x="5105400" y="1913478"/>
            <a:ext cx="1373453"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DISCIPLINES:</a:t>
            </a:r>
          </a:p>
        </p:txBody>
      </p:sp>
      <p:sp>
        <p:nvSpPr>
          <p:cNvPr id="18" name="TextBox 17"/>
          <p:cNvSpPr txBox="1"/>
          <p:nvPr/>
        </p:nvSpPr>
        <p:spPr>
          <a:xfrm>
            <a:off x="1371600" y="5924490"/>
            <a:ext cx="2754600" cy="400110"/>
          </a:xfrm>
          <a:prstGeom prst="rect">
            <a:avLst/>
          </a:prstGeom>
          <a:noFill/>
        </p:spPr>
        <p:txBody>
          <a:bodyPr wrap="none" rtlCol="0">
            <a:spAutoFit/>
          </a:bodyPr>
          <a:lstStyle/>
          <a:p>
            <a:r>
              <a:rPr lang="en-US" sz="2000" b="1" dirty="0">
                <a:latin typeface="Calibri" panose="020F0502020204030204" pitchFamily="34" charset="0"/>
                <a:cs typeface="Calibri" panose="020F0502020204030204" pitchFamily="34" charset="0"/>
              </a:rPr>
              <a:t>Must pass all 3 sections.</a:t>
            </a:r>
          </a:p>
        </p:txBody>
      </p:sp>
      <p:sp>
        <p:nvSpPr>
          <p:cNvPr id="19" name="TextBox 18"/>
          <p:cNvSpPr txBox="1"/>
          <p:nvPr/>
        </p:nvSpPr>
        <p:spPr>
          <a:xfrm>
            <a:off x="4743971" y="5924490"/>
            <a:ext cx="2342629" cy="400110"/>
          </a:xfrm>
          <a:prstGeom prst="rect">
            <a:avLst/>
          </a:prstGeom>
          <a:noFill/>
        </p:spPr>
        <p:txBody>
          <a:bodyPr wrap="none" rtlCol="0">
            <a:spAutoFit/>
          </a:bodyPr>
          <a:lstStyle/>
          <a:p>
            <a:r>
              <a:rPr lang="en-US" sz="2000" b="1" dirty="0">
                <a:latin typeface="Calibri" panose="020F0502020204030204" pitchFamily="34" charset="0"/>
                <a:cs typeface="Calibri" panose="020F0502020204030204" pitchFamily="34" charset="0"/>
              </a:rPr>
              <a:t>Must pass 1 section.</a:t>
            </a:r>
          </a:p>
        </p:txBody>
      </p:sp>
    </p:spTree>
    <p:extLst>
      <p:ext uri="{BB962C8B-B14F-4D97-AF65-F5344CB8AC3E}">
        <p14:creationId xmlns:p14="http://schemas.microsoft.com/office/powerpoint/2010/main" val="421104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609600"/>
            <a:ext cx="8229600" cy="838200"/>
          </a:xfrm>
        </p:spPr>
        <p:txBody>
          <a:bodyPr/>
          <a:lstStyle/>
          <a:p>
            <a:r>
              <a:rPr lang="en-US" sz="4000" dirty="0">
                <a:latin typeface="Calibri" panose="020F0502020204030204" pitchFamily="34" charset="0"/>
                <a:cs typeface="Calibri" panose="020F0502020204030204" pitchFamily="34" charset="0"/>
              </a:rPr>
              <a:t>2025 CPA Exam Schedule</a:t>
            </a:r>
          </a:p>
        </p:txBody>
      </p:sp>
      <p:pic>
        <p:nvPicPr>
          <p:cNvPr id="2" name="Picture 1"/>
          <p:cNvPicPr>
            <a:picLocks noChangeAspect="1"/>
          </p:cNvPicPr>
          <p:nvPr/>
        </p:nvPicPr>
        <p:blipFill>
          <a:blip r:embed="rId2"/>
          <a:stretch>
            <a:fillRect/>
          </a:stretch>
        </p:blipFill>
        <p:spPr>
          <a:xfrm>
            <a:off x="304800" y="1524000"/>
            <a:ext cx="4086225" cy="3048000"/>
          </a:xfrm>
          <a:prstGeom prst="rect">
            <a:avLst/>
          </a:prstGeom>
        </p:spPr>
      </p:pic>
      <p:pic>
        <p:nvPicPr>
          <p:cNvPr id="3" name="Picture 2"/>
          <p:cNvPicPr>
            <a:picLocks noChangeAspect="1"/>
          </p:cNvPicPr>
          <p:nvPr/>
        </p:nvPicPr>
        <p:blipFill>
          <a:blip r:embed="rId3"/>
          <a:stretch>
            <a:fillRect/>
          </a:stretch>
        </p:blipFill>
        <p:spPr>
          <a:xfrm>
            <a:off x="3200400" y="3797572"/>
            <a:ext cx="5870456" cy="3060427"/>
          </a:xfrm>
          <a:prstGeom prst="rect">
            <a:avLst/>
          </a:prstGeom>
        </p:spPr>
      </p:pic>
    </p:spTree>
    <p:extLst>
      <p:ext uri="{BB962C8B-B14F-4D97-AF65-F5344CB8AC3E}">
        <p14:creationId xmlns:p14="http://schemas.microsoft.com/office/powerpoint/2010/main" val="336363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94361" y="1600200"/>
            <a:ext cx="8368639" cy="3886200"/>
          </a:xfrm>
          <a:prstGeom prst="rect">
            <a:avLst/>
          </a:prstGeom>
        </p:spPr>
      </p:pic>
      <p:sp>
        <p:nvSpPr>
          <p:cNvPr id="6" name="Title 1"/>
          <p:cNvSpPr>
            <a:spLocks noGrp="1"/>
          </p:cNvSpPr>
          <p:nvPr>
            <p:ph type="title"/>
          </p:nvPr>
        </p:nvSpPr>
        <p:spPr>
          <a:xfrm>
            <a:off x="457200" y="609600"/>
            <a:ext cx="8229600" cy="838200"/>
          </a:xfrm>
        </p:spPr>
        <p:txBody>
          <a:bodyPr/>
          <a:lstStyle/>
          <a:p>
            <a:pPr eaLnBrk="1" hangingPunct="1"/>
            <a:r>
              <a:rPr lang="en-US" sz="4000" dirty="0">
                <a:latin typeface="Calibri" panose="020F0502020204030204" pitchFamily="34" charset="0"/>
                <a:cs typeface="Calibri" panose="020F0502020204030204" pitchFamily="34" charset="0"/>
              </a:rPr>
              <a:t>CPA Exam Format</a:t>
            </a:r>
          </a:p>
        </p:txBody>
      </p:sp>
    </p:spTree>
    <p:extLst>
      <p:ext uri="{BB962C8B-B14F-4D97-AF65-F5344CB8AC3E}">
        <p14:creationId xmlns:p14="http://schemas.microsoft.com/office/powerpoint/2010/main" val="3953248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7B51772A-CBBD-6048-B2BA-08878FA314BE}"/>
              </a:ext>
            </a:extLst>
          </p:cNvPr>
          <p:cNvSpPr/>
          <p:nvPr/>
        </p:nvSpPr>
        <p:spPr>
          <a:xfrm>
            <a:off x="0" y="857250"/>
            <a:ext cx="9144000" cy="805416"/>
          </a:xfrm>
          <a:prstGeom prst="rect">
            <a:avLst/>
          </a:prstGeom>
          <a:solidFill>
            <a:schemeClr val="accent5"/>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noAutofit/>
          </a:bodyPr>
          <a:lstStyle/>
          <a:p>
            <a:pPr defTabSz="685766" fontAlgn="auto">
              <a:lnSpc>
                <a:spcPct val="90000"/>
              </a:lnSpc>
              <a:spcBef>
                <a:spcPts val="675"/>
              </a:spcBef>
              <a:spcAft>
                <a:spcPts val="0"/>
              </a:spcAft>
            </a:pPr>
            <a:endParaRPr lang="en-US" sz="1875" dirty="0">
              <a:solidFill>
                <a:schemeClr val="accent6">
                  <a:lumOff val="4313"/>
                </a:schemeClr>
              </a:solidFill>
              <a:latin typeface="Joanna MT Std Regular"/>
              <a:ea typeface="Joanna MT Std Regular"/>
              <a:cs typeface="Joanna MT Std Regular"/>
              <a:sym typeface="Joanna MT Std Regular"/>
            </a:endParaRPr>
          </a:p>
        </p:txBody>
      </p:sp>
      <p:sp>
        <p:nvSpPr>
          <p:cNvPr id="6" name="Rectangle 5">
            <a:extLst>
              <a:ext uri="{FF2B5EF4-FFF2-40B4-BE49-F238E27FC236}">
                <a16:creationId xmlns:a16="http://schemas.microsoft.com/office/drawing/2014/main" id="{DB4B45CE-721F-A9CC-D3B1-35AA673FB382}"/>
              </a:ext>
            </a:extLst>
          </p:cNvPr>
          <p:cNvSpPr/>
          <p:nvPr/>
        </p:nvSpPr>
        <p:spPr>
          <a:xfrm>
            <a:off x="5927791" y="3543731"/>
            <a:ext cx="2979933" cy="441788"/>
          </a:xfrm>
          <a:prstGeom prst="rect">
            <a:avLst/>
          </a:prstGeom>
          <a:solidFill>
            <a:schemeClr val="bg1">
              <a:lumMod val="95000"/>
            </a:schemeClr>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7" name="Text Placeholder 1">
            <a:extLst>
              <a:ext uri="{FF2B5EF4-FFF2-40B4-BE49-F238E27FC236}">
                <a16:creationId xmlns:a16="http://schemas.microsoft.com/office/drawing/2014/main" id="{47CB09FE-1261-434B-B55B-2B680C31DBFF}"/>
              </a:ext>
            </a:extLst>
          </p:cNvPr>
          <p:cNvSpPr txBox="1">
            <a:spLocks/>
          </p:cNvSpPr>
          <p:nvPr/>
        </p:nvSpPr>
        <p:spPr>
          <a:xfrm>
            <a:off x="458601" y="1063062"/>
            <a:ext cx="7861491" cy="4501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oAutofit/>
          </a:bodyPr>
          <a:lstStyle>
            <a:lvl1pPr marL="0" marR="0" indent="0" algn="l" defTabSz="1828709" latinLnBrk="0">
              <a:lnSpc>
                <a:spcPct val="100000"/>
              </a:lnSpc>
              <a:spcBef>
                <a:spcPts val="0"/>
              </a:spcBef>
              <a:spcAft>
                <a:spcPts val="0"/>
              </a:spcAft>
              <a:buClrTx/>
              <a:buSzTx/>
              <a:buFontTx/>
              <a:buNone/>
              <a:tabLst/>
              <a:defRPr sz="7000" b="1" i="0" u="none" strike="noStrike" cap="none" spc="-152" baseline="0">
                <a:ln>
                  <a:noFill/>
                </a:ln>
                <a:solidFill>
                  <a:schemeClr val="accent1"/>
                </a:solidFill>
                <a:uFillTx/>
                <a:latin typeface="Arial" panose="020B0604020202020204" pitchFamily="34" charset="0"/>
                <a:ea typeface="+mn-ea"/>
                <a:cs typeface="Arial" panose="020B0604020202020204" pitchFamily="34" charset="0"/>
                <a:sym typeface="Euclid Circular A"/>
              </a:defRPr>
            </a:lvl1pPr>
            <a:lvl2pPr marL="174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2pPr>
            <a:lvl3pPr marL="238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3pPr>
            <a:lvl4pPr marL="301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4pPr>
            <a:lvl5pPr marL="365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5pPr>
            <a:lvl6pPr marL="428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6pPr>
            <a:lvl7pPr marL="492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7pPr>
            <a:lvl8pPr marL="555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8pPr>
            <a:lvl9pPr marL="619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9pPr>
          </a:lstStyle>
          <a:p>
            <a:pPr hangingPunct="1"/>
            <a:r>
              <a:rPr lang="en-US" sz="2625" dirty="0">
                <a:solidFill>
                  <a:schemeClr val="accent2"/>
                </a:solidFill>
                <a:latin typeface="+mj-lt"/>
              </a:rPr>
              <a:t>Exam structure  </a:t>
            </a:r>
            <a:r>
              <a:rPr lang="en-US" sz="2625" b="0" dirty="0">
                <a:solidFill>
                  <a:schemeClr val="accent2"/>
                </a:solidFill>
                <a:latin typeface="Georgia" panose="02040502050405020303" pitchFamily="18" charset="0"/>
              </a:rPr>
              <a:t>|</a:t>
            </a:r>
            <a:r>
              <a:rPr lang="en-US" sz="2625" dirty="0">
                <a:solidFill>
                  <a:schemeClr val="accent2"/>
                </a:solidFill>
                <a:latin typeface="+mj-lt"/>
              </a:rPr>
              <a:t>  </a:t>
            </a:r>
            <a:r>
              <a:rPr lang="en-US" sz="2625" b="0" dirty="0">
                <a:solidFill>
                  <a:schemeClr val="bg1"/>
                </a:solidFill>
                <a:latin typeface="Georgia" panose="02040502050405020303" pitchFamily="18" charset="0"/>
              </a:rPr>
              <a:t>Auditing &amp; Attestation (AUD)</a:t>
            </a:r>
          </a:p>
        </p:txBody>
      </p:sp>
      <p:graphicFrame>
        <p:nvGraphicFramePr>
          <p:cNvPr id="2" name="Chart 1">
            <a:extLst>
              <a:ext uri="{FF2B5EF4-FFF2-40B4-BE49-F238E27FC236}">
                <a16:creationId xmlns:a16="http://schemas.microsoft.com/office/drawing/2014/main" id="{A5F825AD-C115-5D4A-B52B-13A8223CD4B1}"/>
              </a:ext>
            </a:extLst>
          </p:cNvPr>
          <p:cNvGraphicFramePr/>
          <p:nvPr/>
        </p:nvGraphicFramePr>
        <p:xfrm>
          <a:off x="6147370" y="2181758"/>
          <a:ext cx="2540112" cy="21997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2" name="Table 111">
            <a:extLst>
              <a:ext uri="{FF2B5EF4-FFF2-40B4-BE49-F238E27FC236}">
                <a16:creationId xmlns:a16="http://schemas.microsoft.com/office/drawing/2014/main" id="{C9D9726B-C398-D648-9994-2969762DA355}"/>
              </a:ext>
            </a:extLst>
          </p:cNvPr>
          <p:cNvGraphicFramePr>
            <a:graphicFrameLocks noGrp="1"/>
          </p:cNvGraphicFramePr>
          <p:nvPr/>
        </p:nvGraphicFramePr>
        <p:xfrm>
          <a:off x="459486" y="4251960"/>
          <a:ext cx="1607820" cy="758643"/>
        </p:xfrm>
        <a:graphic>
          <a:graphicData uri="http://schemas.openxmlformats.org/drawingml/2006/table">
            <a:tbl>
              <a:tblPr firstRow="1" bandRow="1">
                <a:tableStyleId>{5940675A-B579-460E-94D1-54222C63F5DA}</a:tableStyleId>
              </a:tblPr>
              <a:tblGrid>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tblGrid>
              <a:tr h="252881">
                <a:tc>
                  <a:txBody>
                    <a:bodyPr/>
                    <a:lstStyle/>
                    <a:p>
                      <a:r>
                        <a:rPr lang="en-US" sz="700" b="1" dirty="0"/>
                        <a:t>Question type</a:t>
                      </a:r>
                    </a:p>
                  </a:txBody>
                  <a:tcPr marL="34290" marR="34290" marT="17145" marB="17145" anchor="ctr">
                    <a:solidFill>
                      <a:schemeClr val="bg1">
                        <a:lumMod val="95000"/>
                      </a:schemeClr>
                    </a:solidFill>
                  </a:tcPr>
                </a:tc>
                <a:tc>
                  <a:txBody>
                    <a:bodyPr/>
                    <a:lstStyle/>
                    <a:p>
                      <a:r>
                        <a:rPr lang="en-US" sz="700" b="1" dirty="0"/>
                        <a:t>#</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252881">
                <a:tc>
                  <a:txBody>
                    <a:bodyPr/>
                    <a:lstStyle/>
                    <a:p>
                      <a:r>
                        <a:rPr lang="en-US" sz="700" dirty="0"/>
                        <a:t>Multiple-choice Questions (MCQ)</a:t>
                      </a:r>
                    </a:p>
                  </a:txBody>
                  <a:tcPr marL="34290" marR="34290" marT="17145" marB="17145" anchor="ctr"/>
                </a:tc>
                <a:tc>
                  <a:txBody>
                    <a:bodyPr/>
                    <a:lstStyle/>
                    <a:p>
                      <a:r>
                        <a:rPr lang="en-US" sz="700" dirty="0"/>
                        <a:t>78</a:t>
                      </a:r>
                    </a:p>
                  </a:txBody>
                  <a:tcPr marL="34290" marR="34290" marT="17145" marB="17145" anchor="ctr"/>
                </a:tc>
                <a:extLst>
                  <a:ext uri="{0D108BD9-81ED-4DB2-BD59-A6C34878D82A}">
                    <a16:rowId xmlns:a16="http://schemas.microsoft.com/office/drawing/2014/main" val="631023456"/>
                  </a:ext>
                </a:extLst>
              </a:tr>
              <a:tr h="252881">
                <a:tc>
                  <a:txBody>
                    <a:bodyPr/>
                    <a:lstStyle/>
                    <a:p>
                      <a:r>
                        <a:rPr lang="en-US" sz="700" dirty="0"/>
                        <a:t>Task-based Simulations (TBS)</a:t>
                      </a:r>
                    </a:p>
                  </a:txBody>
                  <a:tcPr marL="34290" marR="34290" marT="17145" marB="17145" anchor="ctr"/>
                </a:tc>
                <a:tc>
                  <a:txBody>
                    <a:bodyPr/>
                    <a:lstStyle/>
                    <a:p>
                      <a:r>
                        <a:rPr lang="en-US" sz="700" dirty="0"/>
                        <a:t>7</a:t>
                      </a:r>
                    </a:p>
                  </a:txBody>
                  <a:tcPr marL="34290" marR="34290" marT="17145" marB="17145" anchor="ctr"/>
                </a:tc>
                <a:extLst>
                  <a:ext uri="{0D108BD9-81ED-4DB2-BD59-A6C34878D82A}">
                    <a16:rowId xmlns:a16="http://schemas.microsoft.com/office/drawing/2014/main" val="812064394"/>
                  </a:ext>
                </a:extLst>
              </a:tr>
            </a:tbl>
          </a:graphicData>
        </a:graphic>
      </p:graphicFrame>
      <p:graphicFrame>
        <p:nvGraphicFramePr>
          <p:cNvPr id="5" name="Table 4">
            <a:extLst>
              <a:ext uri="{FF2B5EF4-FFF2-40B4-BE49-F238E27FC236}">
                <a16:creationId xmlns:a16="http://schemas.microsoft.com/office/drawing/2014/main" id="{942FF541-E82F-8C4B-8C5B-77FBEDCFE523}"/>
              </a:ext>
            </a:extLst>
          </p:cNvPr>
          <p:cNvGraphicFramePr>
            <a:graphicFrameLocks noGrp="1"/>
          </p:cNvGraphicFramePr>
          <p:nvPr/>
        </p:nvGraphicFramePr>
        <p:xfrm>
          <a:off x="458601" y="1975104"/>
          <a:ext cx="5329428" cy="2036826"/>
        </p:xfrm>
        <a:graphic>
          <a:graphicData uri="http://schemas.openxmlformats.org/drawingml/2006/table">
            <a:tbl>
              <a:tblPr firstRow="1" bandRow="1">
                <a:tableStyleId>{5940675A-B579-460E-94D1-54222C63F5DA}</a:tableStyleId>
              </a:tblPr>
              <a:tblGrid>
                <a:gridCol w="292078">
                  <a:extLst>
                    <a:ext uri="{9D8B030D-6E8A-4147-A177-3AD203B41FA5}">
                      <a16:colId xmlns:a16="http://schemas.microsoft.com/office/drawing/2014/main" val="4281600985"/>
                    </a:ext>
                  </a:extLst>
                </a:gridCol>
                <a:gridCol w="469269">
                  <a:extLst>
                    <a:ext uri="{9D8B030D-6E8A-4147-A177-3AD203B41FA5}">
                      <a16:colId xmlns:a16="http://schemas.microsoft.com/office/drawing/2014/main" val="1074299385"/>
                    </a:ext>
                  </a:extLst>
                </a:gridCol>
                <a:gridCol w="548531">
                  <a:extLst>
                    <a:ext uri="{9D8B030D-6E8A-4147-A177-3AD203B41FA5}">
                      <a16:colId xmlns:a16="http://schemas.microsoft.com/office/drawing/2014/main" val="1013844063"/>
                    </a:ext>
                  </a:extLst>
                </a:gridCol>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gridCol w="803910">
                  <a:extLst>
                    <a:ext uri="{9D8B030D-6E8A-4147-A177-3AD203B41FA5}">
                      <a16:colId xmlns:a16="http://schemas.microsoft.com/office/drawing/2014/main" val="3539810563"/>
                    </a:ext>
                  </a:extLst>
                </a:gridCol>
                <a:gridCol w="803910">
                  <a:extLst>
                    <a:ext uri="{9D8B030D-6E8A-4147-A177-3AD203B41FA5}">
                      <a16:colId xmlns:a16="http://schemas.microsoft.com/office/drawing/2014/main" val="4014926570"/>
                    </a:ext>
                  </a:extLst>
                </a:gridCol>
                <a:gridCol w="803910">
                  <a:extLst>
                    <a:ext uri="{9D8B030D-6E8A-4147-A177-3AD203B41FA5}">
                      <a16:colId xmlns:a16="http://schemas.microsoft.com/office/drawing/2014/main" val="1163779193"/>
                    </a:ext>
                  </a:extLst>
                </a:gridCol>
              </a:tblGrid>
              <a:tr h="224290">
                <a:tc gridSpan="2">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US" dirty="0"/>
                    </a:p>
                  </a:txBody>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4">
                  <a:txBody>
                    <a:bodyPr/>
                    <a:lstStyle/>
                    <a:p>
                      <a:r>
                        <a:rPr lang="en-US" sz="700" b="1" dirty="0">
                          <a:solidFill>
                            <a:schemeClr val="bg1"/>
                          </a:solidFill>
                        </a:rPr>
                        <a:t>Skill level</a:t>
                      </a:r>
                    </a:p>
                  </a:txBody>
                  <a:tcPr marL="34290" marR="34290" marT="17145" marB="17145" anchor="ctr">
                    <a:solidFill>
                      <a:srgbClr val="DC6B2F"/>
                    </a:solidFill>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827028553"/>
                  </a:ext>
                </a:extLst>
              </a:tr>
              <a:tr h="353178">
                <a:tc gridSpan="3">
                  <a:txBody>
                    <a:bodyPr/>
                    <a:lstStyle/>
                    <a:p>
                      <a:r>
                        <a:rPr lang="en-US" sz="700" b="1" dirty="0"/>
                        <a:t>Content covered</a:t>
                      </a:r>
                    </a:p>
                  </a:txBody>
                  <a:tcPr marL="34290" marR="34290" marT="17145" marB="17145" anchor="ctr">
                    <a:solidFill>
                      <a:schemeClr val="bg1">
                        <a:lumMod val="95000"/>
                      </a:schemeClr>
                    </a:solidFill>
                  </a:tcPr>
                </a:tc>
                <a:tc hMerge="1">
                  <a:txBody>
                    <a:bodyPr/>
                    <a:lstStyle/>
                    <a:p>
                      <a:endParaRPr lang="en-US"/>
                    </a:p>
                  </a:txBody>
                  <a:tcPr/>
                </a:tc>
                <a:tc hMerge="1">
                  <a:txBody>
                    <a:bodyPr/>
                    <a:lstStyle/>
                    <a:p>
                      <a:endParaRPr lang="en-US" dirty="0"/>
                    </a:p>
                  </a:txBody>
                  <a:tcPr/>
                </a:tc>
                <a:tc>
                  <a:txBody>
                    <a:bodyPr/>
                    <a:lstStyle/>
                    <a:p>
                      <a:r>
                        <a:rPr lang="en-US" sz="700" b="1" dirty="0"/>
                        <a:t>Scoring weight</a:t>
                      </a:r>
                    </a:p>
                  </a:txBody>
                  <a:tcPr marL="34290" marR="34290" marT="17145" marB="17145" anchor="ctr">
                    <a:solidFill>
                      <a:schemeClr val="bg1">
                        <a:lumMod val="95000"/>
                      </a:schemeClr>
                    </a:solidFill>
                  </a:tcPr>
                </a:tc>
                <a:tc>
                  <a:txBody>
                    <a:bodyPr/>
                    <a:lstStyle/>
                    <a:p>
                      <a:r>
                        <a:rPr lang="en-US" sz="700" b="1" dirty="0"/>
                        <a:t>Remembering &amp; understanding</a:t>
                      </a:r>
                    </a:p>
                  </a:txBody>
                  <a:tcPr marL="34290" marR="34290" marT="17145" marB="17145" anchor="ctr">
                    <a:solidFill>
                      <a:schemeClr val="bg1">
                        <a:lumMod val="95000"/>
                      </a:schemeClr>
                    </a:solidFill>
                  </a:tcPr>
                </a:tc>
                <a:tc>
                  <a:txBody>
                    <a:bodyPr/>
                    <a:lstStyle/>
                    <a:p>
                      <a:r>
                        <a:rPr lang="en-US" sz="700" b="1" dirty="0"/>
                        <a:t>Application</a:t>
                      </a:r>
                    </a:p>
                  </a:txBody>
                  <a:tcPr marL="34290" marR="34290" marT="17145" marB="17145" anchor="ctr">
                    <a:solidFill>
                      <a:schemeClr val="bg1">
                        <a:lumMod val="95000"/>
                      </a:schemeClr>
                    </a:solidFill>
                  </a:tcPr>
                </a:tc>
                <a:tc>
                  <a:txBody>
                    <a:bodyPr/>
                    <a:lstStyle/>
                    <a:p>
                      <a:r>
                        <a:rPr lang="en-US" sz="700" b="1" dirty="0"/>
                        <a:t>Analysis</a:t>
                      </a:r>
                    </a:p>
                  </a:txBody>
                  <a:tcPr marL="34290" marR="34290" marT="17145" marB="17145" anchor="ctr">
                    <a:solidFill>
                      <a:schemeClr val="bg1">
                        <a:lumMod val="95000"/>
                      </a:schemeClr>
                    </a:solidFill>
                  </a:tcPr>
                </a:tc>
                <a:tc>
                  <a:txBody>
                    <a:bodyPr/>
                    <a:lstStyle/>
                    <a:p>
                      <a:r>
                        <a:rPr lang="en-US" sz="700" b="1" dirty="0"/>
                        <a:t>Evaluation</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353178">
                <a:tc>
                  <a:txBody>
                    <a:bodyPr/>
                    <a:lstStyle/>
                    <a:p>
                      <a:r>
                        <a:rPr lang="en-US" sz="800" dirty="0"/>
                        <a:t>I</a:t>
                      </a:r>
                    </a:p>
                  </a:txBody>
                  <a:tcPr marL="34290" marR="34290" marT="17145" marB="17145" anchor="ctr"/>
                </a:tc>
                <a:tc gridSpan="2">
                  <a:txBody>
                    <a:bodyPr/>
                    <a:lstStyle/>
                    <a:p>
                      <a:pPr algn="l"/>
                      <a:r>
                        <a:rPr lang="en-US" sz="700" dirty="0"/>
                        <a:t> Ethics, Professional Responsibilities and General Principles</a:t>
                      </a:r>
                    </a:p>
                  </a:txBody>
                  <a:tcPr marL="34290" marR="34290" marT="17145" marB="17145" anchor="ctr"/>
                </a:tc>
                <a:tc hMerge="1">
                  <a:txBody>
                    <a:bodyPr/>
                    <a:lstStyle/>
                    <a:p>
                      <a:endParaRPr lang="en-US"/>
                    </a:p>
                  </a:txBody>
                  <a:tcPr/>
                </a:tc>
                <a:tc>
                  <a:txBody>
                    <a:bodyPr/>
                    <a:lstStyle/>
                    <a:p>
                      <a:r>
                        <a:rPr lang="en-US" sz="700" dirty="0"/>
                        <a:t>15-25%</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endParaRPr lang="en-US" sz="700" dirty="0"/>
                    </a:p>
                  </a:txBody>
                  <a:tcPr marL="34290" marR="34290" marT="17145" marB="17145" anchor="ctr"/>
                </a:tc>
                <a:tc>
                  <a:txBody>
                    <a:bodyPr/>
                    <a:lstStyle/>
                    <a:p>
                      <a:endParaRPr lang="en-US" sz="700" dirty="0"/>
                    </a:p>
                  </a:txBody>
                  <a:tcPr marL="34290" marR="34290" marT="17145" marB="17145" anchor="ctr"/>
                </a:tc>
                <a:extLst>
                  <a:ext uri="{0D108BD9-81ED-4DB2-BD59-A6C34878D82A}">
                    <a16:rowId xmlns:a16="http://schemas.microsoft.com/office/drawing/2014/main" val="631023456"/>
                  </a:ext>
                </a:extLst>
              </a:tr>
              <a:tr h="353178">
                <a:tc>
                  <a:txBody>
                    <a:bodyPr/>
                    <a:lstStyle/>
                    <a:p>
                      <a:r>
                        <a:rPr lang="en-US" sz="800" dirty="0"/>
                        <a:t>II</a:t>
                      </a:r>
                    </a:p>
                  </a:txBody>
                  <a:tcPr marL="34290" marR="34290" marT="17145" marB="17145" anchor="ctr"/>
                </a:tc>
                <a:tc gridSpan="2">
                  <a:txBody>
                    <a:bodyPr/>
                    <a:lstStyle/>
                    <a:p>
                      <a:pPr algn="l"/>
                      <a:r>
                        <a:rPr lang="en-US" sz="700" dirty="0"/>
                        <a:t>Assessing Risk and Developing a Planned Response </a:t>
                      </a:r>
                    </a:p>
                  </a:txBody>
                  <a:tcPr marL="34290" marR="34290" marT="17145" marB="17145" anchor="ctr"/>
                </a:tc>
                <a:tc hMerge="1">
                  <a:txBody>
                    <a:bodyPr/>
                    <a:lstStyle/>
                    <a:p>
                      <a:endParaRPr lang="en-US"/>
                    </a:p>
                  </a:txBody>
                  <a:tcPr/>
                </a:tc>
                <a:tc>
                  <a:txBody>
                    <a:bodyPr/>
                    <a:lstStyle/>
                    <a:p>
                      <a:r>
                        <a:rPr lang="en-US" sz="700" dirty="0"/>
                        <a:t>25-35%</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812064394"/>
                  </a:ext>
                </a:extLst>
              </a:tr>
              <a:tr h="353178">
                <a:tc>
                  <a:txBody>
                    <a:bodyPr/>
                    <a:lstStyle/>
                    <a:p>
                      <a:r>
                        <a:rPr lang="en-US" sz="800" dirty="0"/>
                        <a:t>III</a:t>
                      </a:r>
                    </a:p>
                  </a:txBody>
                  <a:tcPr marL="34290" marR="34290" marT="17145" marB="17145" anchor="ctr"/>
                </a:tc>
                <a:tc gridSpan="2">
                  <a:txBody>
                    <a:bodyPr/>
                    <a:lstStyle/>
                    <a:p>
                      <a:pPr algn="l"/>
                      <a:r>
                        <a:rPr lang="en-US" sz="700" dirty="0"/>
                        <a:t>Performing Further Procedures and Obtaining Evidence</a:t>
                      </a:r>
                    </a:p>
                  </a:txBody>
                  <a:tcPr marL="34290" marR="34290" marT="17145" marB="17145" anchor="ctr"/>
                </a:tc>
                <a:tc hMerge="1">
                  <a:txBody>
                    <a:bodyPr/>
                    <a:lstStyle/>
                    <a:p>
                      <a:endParaRPr lang="en-US"/>
                    </a:p>
                  </a:txBody>
                  <a:tcPr/>
                </a:tc>
                <a:tc>
                  <a:txBody>
                    <a:bodyPr/>
                    <a:lstStyle/>
                    <a:p>
                      <a:r>
                        <a:rPr lang="en-US" sz="700" dirty="0"/>
                        <a:t>30-40%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1058768460"/>
                  </a:ext>
                </a:extLst>
              </a:tr>
              <a:tr h="396368">
                <a:tc>
                  <a:txBody>
                    <a:bodyPr/>
                    <a:lstStyle/>
                    <a:p>
                      <a:r>
                        <a:rPr lang="en-US" sz="800" dirty="0"/>
                        <a:t>IV</a:t>
                      </a:r>
                    </a:p>
                  </a:txBody>
                  <a:tcPr marL="34290" marR="34290" marT="17145" marB="17145" anchor="ctr"/>
                </a:tc>
                <a:tc gridSpan="2">
                  <a:txBody>
                    <a:bodyPr/>
                    <a:lstStyle/>
                    <a:p>
                      <a:pPr algn="l"/>
                      <a:r>
                        <a:rPr lang="en-US" sz="700" dirty="0"/>
                        <a:t>Forming Conclusions and Reporting</a:t>
                      </a:r>
                    </a:p>
                  </a:txBody>
                  <a:tcPr marL="34290" marR="34290" marT="17145" marB="17145" anchor="ctr"/>
                </a:tc>
                <a:tc hMerge="1">
                  <a:txBody>
                    <a:bodyPr/>
                    <a:lstStyle/>
                    <a:p>
                      <a:endParaRPr lang="en-US"/>
                    </a:p>
                  </a:txBody>
                  <a:tcPr/>
                </a:tc>
                <a:tc>
                  <a:txBody>
                    <a:bodyPr/>
                    <a:lstStyle/>
                    <a:p>
                      <a:r>
                        <a:rPr lang="en-US" sz="700" dirty="0"/>
                        <a:t>10-20%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endParaRPr lang="en-US" sz="700" dirty="0"/>
                    </a:p>
                  </a:txBody>
                  <a:tcPr marL="34290" marR="34290" marT="17145" marB="17145" anchor="ctr"/>
                </a:tc>
                <a:tc>
                  <a:txBody>
                    <a:bodyPr/>
                    <a:lstStyle/>
                    <a:p>
                      <a:endParaRPr lang="en-US" sz="700" dirty="0"/>
                    </a:p>
                  </a:txBody>
                  <a:tcPr marL="34290" marR="34290" marT="17145" marB="17145" anchor="ctr"/>
                </a:tc>
                <a:extLst>
                  <a:ext uri="{0D108BD9-81ED-4DB2-BD59-A6C34878D82A}">
                    <a16:rowId xmlns:a16="http://schemas.microsoft.com/office/drawing/2014/main" val="713976752"/>
                  </a:ext>
                </a:extLst>
              </a:tr>
            </a:tbl>
          </a:graphicData>
        </a:graphic>
      </p:graphicFrame>
      <p:grpSp>
        <p:nvGrpSpPr>
          <p:cNvPr id="9" name="Group 8">
            <a:extLst>
              <a:ext uri="{FF2B5EF4-FFF2-40B4-BE49-F238E27FC236}">
                <a16:creationId xmlns:a16="http://schemas.microsoft.com/office/drawing/2014/main" id="{43733483-3962-0847-B03C-2169EB29BC9F}"/>
              </a:ext>
            </a:extLst>
          </p:cNvPr>
          <p:cNvGrpSpPr/>
          <p:nvPr/>
        </p:nvGrpSpPr>
        <p:grpSpPr>
          <a:xfrm>
            <a:off x="6000750" y="4397661"/>
            <a:ext cx="2734806" cy="1099481"/>
            <a:chOff x="16513737" y="9825008"/>
            <a:chExt cx="7292816" cy="2931948"/>
          </a:xfrm>
        </p:grpSpPr>
        <p:sp>
          <p:nvSpPr>
            <p:cNvPr id="3" name="TextBox 2">
              <a:extLst>
                <a:ext uri="{FF2B5EF4-FFF2-40B4-BE49-F238E27FC236}">
                  <a16:creationId xmlns:a16="http://schemas.microsoft.com/office/drawing/2014/main" id="{8C7B2E10-1495-1841-BD15-A2E42C1A5FD6}"/>
                </a:ext>
              </a:extLst>
            </p:cNvPr>
            <p:cNvSpPr txBox="1"/>
            <p:nvPr/>
          </p:nvSpPr>
          <p:spPr>
            <a:xfrm>
              <a:off x="17002982" y="9948805"/>
              <a:ext cx="6803571" cy="2530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defTabSz="685766" fontAlgn="auto">
                <a:spcBef>
                  <a:spcPts val="450"/>
                </a:spcBef>
                <a:spcAft>
                  <a:spcPts val="0"/>
                </a:spcAft>
              </a:pPr>
              <a:r>
                <a:rPr lang="en-US" sz="975" dirty="0">
                  <a:latin typeface="+mn-lt"/>
                </a:rPr>
                <a:t>Evaluation (TBS) </a:t>
              </a:r>
              <a:r>
                <a:rPr lang="en-US" sz="975" b="1" dirty="0">
                  <a:latin typeface="+mn-lt"/>
                </a:rPr>
                <a:t>5-15%</a:t>
              </a:r>
            </a:p>
            <a:p>
              <a:pPr defTabSz="685766" fontAlgn="auto">
                <a:spcBef>
                  <a:spcPts val="450"/>
                </a:spcBef>
                <a:spcAft>
                  <a:spcPts val="0"/>
                </a:spcAft>
              </a:pPr>
              <a:r>
                <a:rPr lang="en-US" sz="975" dirty="0">
                  <a:latin typeface="+mn-lt"/>
                  <a:sym typeface="Joanna MT Std Regular"/>
                </a:rPr>
                <a:t>Analysis (TBS) </a:t>
              </a:r>
              <a:r>
                <a:rPr lang="en-US" sz="975" b="1" dirty="0">
                  <a:latin typeface="+mn-lt"/>
                </a:rPr>
                <a:t>15</a:t>
              </a:r>
              <a:r>
                <a:rPr lang="en-US" sz="975" b="1" dirty="0">
                  <a:latin typeface="+mn-lt"/>
                  <a:sym typeface="Joanna MT Std Regular"/>
                </a:rPr>
                <a:t>-25%</a:t>
              </a:r>
            </a:p>
            <a:p>
              <a:pPr defTabSz="685766" fontAlgn="auto">
                <a:spcBef>
                  <a:spcPts val="450"/>
                </a:spcBef>
                <a:spcAft>
                  <a:spcPts val="0"/>
                </a:spcAft>
              </a:pPr>
              <a:r>
                <a:rPr lang="en-US" sz="975" dirty="0">
                  <a:latin typeface="+mn-lt"/>
                </a:rPr>
                <a:t>Application (MCQ, TBS) </a:t>
              </a:r>
              <a:r>
                <a:rPr lang="en-US" sz="975" b="1" dirty="0">
                  <a:latin typeface="+mn-lt"/>
                </a:rPr>
                <a:t>30-40%</a:t>
              </a:r>
            </a:p>
            <a:p>
              <a:pPr defTabSz="685766" fontAlgn="auto">
                <a:spcBef>
                  <a:spcPts val="450"/>
                </a:spcBef>
                <a:spcAft>
                  <a:spcPts val="0"/>
                </a:spcAft>
              </a:pPr>
              <a:r>
                <a:rPr lang="en-US" sz="975" dirty="0">
                  <a:latin typeface="+mn-lt"/>
                  <a:sym typeface="Joanna MT Std Regular"/>
                </a:rPr>
                <a:t>Remembering &amp; Understanding (MCQ) </a:t>
              </a:r>
              <a:r>
                <a:rPr lang="en-US" sz="975" b="1" dirty="0">
                  <a:latin typeface="+mn-lt"/>
                </a:rPr>
                <a:t>30</a:t>
              </a:r>
              <a:r>
                <a:rPr lang="en-US" sz="975" b="1" dirty="0">
                  <a:latin typeface="+mn-lt"/>
                  <a:sym typeface="Joanna MT Std Regular"/>
                </a:rPr>
                <a:t>-40%</a:t>
              </a:r>
            </a:p>
          </p:txBody>
        </p:sp>
        <p:sp>
          <p:nvSpPr>
            <p:cNvPr id="4" name="Rectangle 3">
              <a:extLst>
                <a:ext uri="{FF2B5EF4-FFF2-40B4-BE49-F238E27FC236}">
                  <a16:creationId xmlns:a16="http://schemas.microsoft.com/office/drawing/2014/main" id="{2718A922-1A1F-1447-BE65-A816603D6C57}"/>
                </a:ext>
              </a:extLst>
            </p:cNvPr>
            <p:cNvSpPr/>
            <p:nvPr/>
          </p:nvSpPr>
          <p:spPr>
            <a:xfrm>
              <a:off x="16513737" y="9825008"/>
              <a:ext cx="365760" cy="1178101"/>
            </a:xfrm>
            <a:prstGeom prst="rect">
              <a:avLst/>
            </a:prstGeom>
            <a:solidFill>
              <a:srgbClr val="DC6B2F">
                <a:alpha val="65000"/>
              </a:srgbClr>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8" name="Rectangle 107">
              <a:extLst>
                <a:ext uri="{FF2B5EF4-FFF2-40B4-BE49-F238E27FC236}">
                  <a16:creationId xmlns:a16="http://schemas.microsoft.com/office/drawing/2014/main" id="{7529C447-F445-5546-B87A-C333520BCEFA}"/>
                </a:ext>
              </a:extLst>
            </p:cNvPr>
            <p:cNvSpPr/>
            <p:nvPr/>
          </p:nvSpPr>
          <p:spPr>
            <a:xfrm>
              <a:off x="16513737" y="10409624"/>
              <a:ext cx="365760" cy="1178101"/>
            </a:xfrm>
            <a:prstGeom prst="rect">
              <a:avLst/>
            </a:prstGeom>
            <a:solidFill>
              <a:srgbClr val="DC6B2F"/>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9" name="Rectangle 108">
              <a:extLst>
                <a:ext uri="{FF2B5EF4-FFF2-40B4-BE49-F238E27FC236}">
                  <a16:creationId xmlns:a16="http://schemas.microsoft.com/office/drawing/2014/main" id="{B117060E-5815-124A-9F1C-36B44484C346}"/>
                </a:ext>
              </a:extLst>
            </p:cNvPr>
            <p:cNvSpPr/>
            <p:nvPr/>
          </p:nvSpPr>
          <p:spPr>
            <a:xfrm>
              <a:off x="16513737" y="10994239"/>
              <a:ext cx="365760" cy="1178101"/>
            </a:xfrm>
            <a:prstGeom prst="rect">
              <a:avLst/>
            </a:prstGeom>
            <a:solidFill>
              <a:srgbClr val="A14F24"/>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10" name="Rectangle 109">
              <a:extLst>
                <a:ext uri="{FF2B5EF4-FFF2-40B4-BE49-F238E27FC236}">
                  <a16:creationId xmlns:a16="http://schemas.microsoft.com/office/drawing/2014/main" id="{070FDB35-5293-E94E-A0BD-63093C6AB3CA}"/>
                </a:ext>
              </a:extLst>
            </p:cNvPr>
            <p:cNvSpPr/>
            <p:nvPr/>
          </p:nvSpPr>
          <p:spPr>
            <a:xfrm>
              <a:off x="16513737" y="11578855"/>
              <a:ext cx="365760" cy="1178101"/>
            </a:xfrm>
            <a:prstGeom prst="rect">
              <a:avLst/>
            </a:prstGeom>
            <a:solidFill>
              <a:srgbClr val="663117"/>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grpSp>
      <p:sp>
        <p:nvSpPr>
          <p:cNvPr id="25" name="Rectangle 24">
            <a:extLst>
              <a:ext uri="{FF2B5EF4-FFF2-40B4-BE49-F238E27FC236}">
                <a16:creationId xmlns:a16="http://schemas.microsoft.com/office/drawing/2014/main" id="{456E12C6-5F8A-2440-8F70-EE6ECE58BC34}"/>
              </a:ext>
            </a:extLst>
          </p:cNvPr>
          <p:cNvSpPr/>
          <p:nvPr/>
        </p:nvSpPr>
        <p:spPr>
          <a:xfrm>
            <a:off x="3712661" y="4268159"/>
            <a:ext cx="1864594" cy="1446841"/>
          </a:xfrm>
          <a:prstGeom prst="rect">
            <a:avLst/>
          </a:prstGeom>
          <a:solidFill>
            <a:srgbClr val="DC6B2F"/>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9" name="TextBox 18">
            <a:extLst>
              <a:ext uri="{FF2B5EF4-FFF2-40B4-BE49-F238E27FC236}">
                <a16:creationId xmlns:a16="http://schemas.microsoft.com/office/drawing/2014/main" id="{0C024D9B-B201-CF4B-B2F3-1E47208376B8}"/>
              </a:ext>
            </a:extLst>
          </p:cNvPr>
          <p:cNvSpPr txBox="1"/>
          <p:nvPr/>
        </p:nvSpPr>
        <p:spPr>
          <a:xfrm>
            <a:off x="4179778" y="4320718"/>
            <a:ext cx="1034899" cy="2723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sz="900" dirty="0">
                <a:solidFill>
                  <a:schemeClr val="bg1"/>
                </a:solidFill>
                <a:latin typeface="+mn-lt"/>
                <a:sym typeface="Joanna MT Std Regular"/>
              </a:rPr>
              <a:t>Expected study time</a:t>
            </a:r>
          </a:p>
        </p:txBody>
      </p:sp>
      <p:sp>
        <p:nvSpPr>
          <p:cNvPr id="20" name="TextBox 19">
            <a:extLst>
              <a:ext uri="{FF2B5EF4-FFF2-40B4-BE49-F238E27FC236}">
                <a16:creationId xmlns:a16="http://schemas.microsoft.com/office/drawing/2014/main" id="{4A9B6736-1059-CE4B-9851-C2628E6FEC1D}"/>
              </a:ext>
            </a:extLst>
          </p:cNvPr>
          <p:cNvSpPr txBox="1"/>
          <p:nvPr/>
        </p:nvSpPr>
        <p:spPr>
          <a:xfrm>
            <a:off x="4051537" y="4448724"/>
            <a:ext cx="1291379" cy="6001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spcBef>
                <a:spcPts val="0"/>
              </a:spcBef>
              <a:spcAft>
                <a:spcPts val="0"/>
              </a:spcAft>
            </a:pPr>
            <a:r>
              <a:rPr lang="en-US" sz="3300" b="1" dirty="0">
                <a:solidFill>
                  <a:schemeClr val="bg1"/>
                </a:solidFill>
                <a:latin typeface="+mn-lt"/>
                <a:sym typeface="Joanna MT Std Regular"/>
              </a:rPr>
              <a:t>80-100</a:t>
            </a:r>
          </a:p>
        </p:txBody>
      </p:sp>
      <p:sp>
        <p:nvSpPr>
          <p:cNvPr id="21" name="TextBox 20">
            <a:extLst>
              <a:ext uri="{FF2B5EF4-FFF2-40B4-BE49-F238E27FC236}">
                <a16:creationId xmlns:a16="http://schemas.microsoft.com/office/drawing/2014/main" id="{9107A6DB-607B-8448-B6E1-163FDAF4A167}"/>
              </a:ext>
            </a:extLst>
          </p:cNvPr>
          <p:cNvSpPr txBox="1"/>
          <p:nvPr/>
        </p:nvSpPr>
        <p:spPr>
          <a:xfrm>
            <a:off x="4240691" y="4778125"/>
            <a:ext cx="913071" cy="4524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b="1" dirty="0">
                <a:solidFill>
                  <a:schemeClr val="bg1"/>
                </a:solidFill>
                <a:latin typeface="+mn-lt"/>
                <a:sym typeface="Joanna MT Std Regular"/>
              </a:rPr>
              <a:t>HOURS</a:t>
            </a:r>
          </a:p>
        </p:txBody>
      </p:sp>
      <p:sp>
        <p:nvSpPr>
          <p:cNvPr id="27" name="TextBox 26">
            <a:extLst>
              <a:ext uri="{FF2B5EF4-FFF2-40B4-BE49-F238E27FC236}">
                <a16:creationId xmlns:a16="http://schemas.microsoft.com/office/drawing/2014/main" id="{7FAE212F-8B19-B840-9278-95AB1BB2E202}"/>
              </a:ext>
            </a:extLst>
          </p:cNvPr>
          <p:cNvSpPr txBox="1"/>
          <p:nvPr/>
        </p:nvSpPr>
        <p:spPr>
          <a:xfrm>
            <a:off x="3758968" y="5087547"/>
            <a:ext cx="1876520"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algn="ctr" defTabSz="685766" fontAlgn="auto">
              <a:spcBef>
                <a:spcPts val="0"/>
              </a:spcBef>
              <a:spcAft>
                <a:spcPts val="0"/>
              </a:spcAft>
            </a:pPr>
            <a:r>
              <a:rPr lang="en-US" sz="900" dirty="0">
                <a:solidFill>
                  <a:schemeClr val="bg1"/>
                </a:solidFill>
                <a:latin typeface="+mn-lt"/>
              </a:rPr>
              <a:t>With a foundation of auditing and </a:t>
            </a:r>
            <a:r>
              <a:rPr lang="en-US" sz="900" dirty="0">
                <a:solidFill>
                  <a:schemeClr val="bg1"/>
                </a:solidFill>
                <a:latin typeface="+mn-lt"/>
                <a:sym typeface="Joanna MT Std Regular"/>
              </a:rPr>
              <a:t>advanced auditing classes</a:t>
            </a:r>
          </a:p>
        </p:txBody>
      </p:sp>
      <p:sp>
        <p:nvSpPr>
          <p:cNvPr id="8" name="TextBox 7">
            <a:extLst>
              <a:ext uri="{FF2B5EF4-FFF2-40B4-BE49-F238E27FC236}">
                <a16:creationId xmlns:a16="http://schemas.microsoft.com/office/drawing/2014/main" id="{71405149-1DB6-898A-7970-6987E3047FB6}"/>
              </a:ext>
            </a:extLst>
          </p:cNvPr>
          <p:cNvSpPr txBox="1"/>
          <p:nvPr/>
        </p:nvSpPr>
        <p:spPr>
          <a:xfrm>
            <a:off x="7696821" y="1955884"/>
            <a:ext cx="768523" cy="2539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050" b="1" dirty="0">
                <a:ln w="0">
                  <a:noFill/>
                </a:ln>
                <a:solidFill>
                  <a:schemeClr val="accent1"/>
                </a:solidFill>
                <a:latin typeface="+mn-lt"/>
              </a:rPr>
              <a:t>5-15%</a:t>
            </a:r>
            <a:endParaRPr lang="en-US" dirty="0"/>
          </a:p>
        </p:txBody>
      </p:sp>
      <p:sp>
        <p:nvSpPr>
          <p:cNvPr id="12" name="TextBox 11">
            <a:extLst>
              <a:ext uri="{FF2B5EF4-FFF2-40B4-BE49-F238E27FC236}">
                <a16:creationId xmlns:a16="http://schemas.microsoft.com/office/drawing/2014/main" id="{80917764-7A9E-50C0-4554-336A326ED075}"/>
              </a:ext>
            </a:extLst>
          </p:cNvPr>
          <p:cNvSpPr txBox="1"/>
          <p:nvPr/>
        </p:nvSpPr>
        <p:spPr>
          <a:xfrm>
            <a:off x="6069330" y="2133600"/>
            <a:ext cx="942373" cy="2539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050" b="1" dirty="0">
                <a:ln w="0">
                  <a:noFill/>
                </a:ln>
                <a:solidFill>
                  <a:schemeClr val="accent1"/>
                </a:solidFill>
                <a:latin typeface="+mn-lt"/>
              </a:rPr>
              <a:t>30-40% </a:t>
            </a:r>
            <a:endParaRPr lang="en-US" dirty="0"/>
          </a:p>
        </p:txBody>
      </p:sp>
      <p:sp>
        <p:nvSpPr>
          <p:cNvPr id="14" name="TextBox 13">
            <a:extLst>
              <a:ext uri="{FF2B5EF4-FFF2-40B4-BE49-F238E27FC236}">
                <a16:creationId xmlns:a16="http://schemas.microsoft.com/office/drawing/2014/main" id="{99B385CD-F708-BF06-DA74-3AD516147639}"/>
              </a:ext>
            </a:extLst>
          </p:cNvPr>
          <p:cNvSpPr txBox="1"/>
          <p:nvPr/>
        </p:nvSpPr>
        <p:spPr>
          <a:xfrm>
            <a:off x="8489177" y="2514600"/>
            <a:ext cx="883423" cy="2539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050" b="1" dirty="0">
                <a:ln w="0">
                  <a:noFill/>
                </a:ln>
                <a:solidFill>
                  <a:schemeClr val="accent1"/>
                </a:solidFill>
                <a:latin typeface="+mn-lt"/>
              </a:rPr>
              <a:t>15-25%</a:t>
            </a:r>
            <a:endParaRPr lang="en-US" dirty="0"/>
          </a:p>
        </p:txBody>
      </p:sp>
      <p:sp>
        <p:nvSpPr>
          <p:cNvPr id="16" name="TextBox 15">
            <a:extLst>
              <a:ext uri="{FF2B5EF4-FFF2-40B4-BE49-F238E27FC236}">
                <a16:creationId xmlns:a16="http://schemas.microsoft.com/office/drawing/2014/main" id="{5B6DEF2E-75B2-FA0D-AA7C-122D00427123}"/>
              </a:ext>
            </a:extLst>
          </p:cNvPr>
          <p:cNvSpPr txBox="1"/>
          <p:nvPr/>
        </p:nvSpPr>
        <p:spPr>
          <a:xfrm>
            <a:off x="7852224" y="4251960"/>
            <a:ext cx="835258" cy="3023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defTabSz="685766" fontAlgn="auto">
              <a:lnSpc>
                <a:spcPct val="130000"/>
              </a:lnSpc>
              <a:spcBef>
                <a:spcPts val="675"/>
              </a:spcBef>
              <a:spcAft>
                <a:spcPts val="0"/>
              </a:spcAft>
            </a:pPr>
            <a:r>
              <a:rPr lang="en-US" sz="1050" b="1" dirty="0">
                <a:solidFill>
                  <a:schemeClr val="accent1"/>
                </a:solidFill>
                <a:latin typeface="+mn-lt"/>
                <a:sym typeface="Joanna MT Std Regular"/>
              </a:rPr>
              <a:t>30-40%</a:t>
            </a:r>
          </a:p>
        </p:txBody>
      </p:sp>
      <p:sp>
        <p:nvSpPr>
          <p:cNvPr id="23" name="Title 1"/>
          <p:cNvSpPr txBox="1">
            <a:spLocks/>
          </p:cNvSpPr>
          <p:nvPr/>
        </p:nvSpPr>
        <p:spPr>
          <a:xfrm>
            <a:off x="0" y="76200"/>
            <a:ext cx="8229600" cy="838200"/>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latin typeface="Calibri" panose="020F0502020204030204" pitchFamily="34" charset="0"/>
                <a:cs typeface="Calibri" panose="020F0502020204030204" pitchFamily="34" charset="0"/>
              </a:rPr>
              <a:t>Becker</a:t>
            </a:r>
          </a:p>
        </p:txBody>
      </p:sp>
    </p:spTree>
    <p:extLst>
      <p:ext uri="{BB962C8B-B14F-4D97-AF65-F5344CB8AC3E}">
        <p14:creationId xmlns:p14="http://schemas.microsoft.com/office/powerpoint/2010/main" val="193833147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7B51772A-CBBD-6048-B2BA-08878FA314BE}"/>
              </a:ext>
            </a:extLst>
          </p:cNvPr>
          <p:cNvSpPr/>
          <p:nvPr/>
        </p:nvSpPr>
        <p:spPr>
          <a:xfrm>
            <a:off x="0" y="857250"/>
            <a:ext cx="9144000" cy="805416"/>
          </a:xfrm>
          <a:prstGeom prst="rect">
            <a:avLst/>
          </a:prstGeom>
          <a:solidFill>
            <a:schemeClr val="accent5"/>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noAutofit/>
          </a:bodyPr>
          <a:lstStyle/>
          <a:p>
            <a:pPr defTabSz="685766" eaLnBrk="1" fontAlgn="auto">
              <a:lnSpc>
                <a:spcPct val="90000"/>
              </a:lnSpc>
              <a:spcBef>
                <a:spcPts val="675"/>
              </a:spcBef>
              <a:spcAft>
                <a:spcPts val="0"/>
              </a:spcAft>
              <a:defRPr/>
            </a:pPr>
            <a:endParaRPr lang="en-US" sz="1875" kern="0">
              <a:solidFill>
                <a:srgbClr val="F4F4F4">
                  <a:lumOff val="4313"/>
                </a:srgbClr>
              </a:solidFill>
              <a:latin typeface="Joanna MT Std Regular"/>
              <a:ea typeface="Joanna MT Std Regular"/>
              <a:cs typeface="Joanna MT Std Regular"/>
              <a:sym typeface="Joanna MT Std Regular"/>
            </a:endParaRPr>
          </a:p>
        </p:txBody>
      </p:sp>
      <p:sp>
        <p:nvSpPr>
          <p:cNvPr id="12" name="Rectangle 11">
            <a:extLst>
              <a:ext uri="{FF2B5EF4-FFF2-40B4-BE49-F238E27FC236}">
                <a16:creationId xmlns:a16="http://schemas.microsoft.com/office/drawing/2014/main" id="{45C14B71-958F-4531-F087-6039AFD860C0}"/>
              </a:ext>
            </a:extLst>
          </p:cNvPr>
          <p:cNvSpPr/>
          <p:nvPr/>
        </p:nvSpPr>
        <p:spPr>
          <a:xfrm>
            <a:off x="5927791" y="3543731"/>
            <a:ext cx="2979933" cy="441788"/>
          </a:xfrm>
          <a:prstGeom prst="rect">
            <a:avLst/>
          </a:prstGeom>
          <a:solidFill>
            <a:schemeClr val="bg1">
              <a:lumMod val="95000"/>
            </a:schemeClr>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eaLnBrk="1" fontAlgn="auto">
              <a:lnSpc>
                <a:spcPct val="90000"/>
              </a:lnSpc>
              <a:spcBef>
                <a:spcPts val="675"/>
              </a:spcBef>
              <a:spcAft>
                <a:spcPts val="0"/>
              </a:spcAft>
              <a:defRPr/>
            </a:pPr>
            <a:endParaRPr lang="en-US" sz="1875" kern="0" dirty="0">
              <a:solidFill>
                <a:srgbClr val="F4F4F4">
                  <a:lumOff val="4313"/>
                </a:srgbClr>
              </a:solidFill>
              <a:latin typeface="Joanna MT Std Regular"/>
              <a:ea typeface="Joanna MT Std Regular"/>
              <a:cs typeface="Joanna MT Std Regular"/>
              <a:sym typeface="Joanna MT Std Regular"/>
            </a:endParaRPr>
          </a:p>
        </p:txBody>
      </p:sp>
      <p:sp>
        <p:nvSpPr>
          <p:cNvPr id="107" name="Text Placeholder 1">
            <a:extLst>
              <a:ext uri="{FF2B5EF4-FFF2-40B4-BE49-F238E27FC236}">
                <a16:creationId xmlns:a16="http://schemas.microsoft.com/office/drawing/2014/main" id="{47CB09FE-1261-434B-B55B-2B680C31DBFF}"/>
              </a:ext>
            </a:extLst>
          </p:cNvPr>
          <p:cNvSpPr txBox="1">
            <a:spLocks/>
          </p:cNvSpPr>
          <p:nvPr/>
        </p:nvSpPr>
        <p:spPr>
          <a:xfrm>
            <a:off x="458601" y="1063061"/>
            <a:ext cx="8685399" cy="4562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oAutofit/>
          </a:bodyPr>
          <a:lstStyle>
            <a:lvl1pPr marL="0" marR="0" indent="0" algn="l" defTabSz="1828709" latinLnBrk="0">
              <a:lnSpc>
                <a:spcPct val="100000"/>
              </a:lnSpc>
              <a:spcBef>
                <a:spcPts val="0"/>
              </a:spcBef>
              <a:spcAft>
                <a:spcPts val="0"/>
              </a:spcAft>
              <a:buClrTx/>
              <a:buSzTx/>
              <a:buFontTx/>
              <a:buNone/>
              <a:tabLst/>
              <a:defRPr sz="7000" b="1" i="0" u="none" strike="noStrike" cap="none" spc="-152" baseline="0">
                <a:ln>
                  <a:noFill/>
                </a:ln>
                <a:solidFill>
                  <a:schemeClr val="accent1"/>
                </a:solidFill>
                <a:uFillTx/>
                <a:latin typeface="Arial" panose="020B0604020202020204" pitchFamily="34" charset="0"/>
                <a:ea typeface="+mn-ea"/>
                <a:cs typeface="Arial" panose="020B0604020202020204" pitchFamily="34" charset="0"/>
                <a:sym typeface="Euclid Circular A"/>
              </a:defRPr>
            </a:lvl1pPr>
            <a:lvl2pPr marL="174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2pPr>
            <a:lvl3pPr marL="238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3pPr>
            <a:lvl4pPr marL="301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4pPr>
            <a:lvl5pPr marL="365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5pPr>
            <a:lvl6pPr marL="428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6pPr>
            <a:lvl7pPr marL="492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7pPr>
            <a:lvl8pPr marL="555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8pPr>
            <a:lvl9pPr marL="619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9pPr>
          </a:lstStyle>
          <a:p>
            <a:pPr defTabSz="685766" eaLnBrk="1" fontAlgn="auto" hangingPunct="1">
              <a:defRPr/>
            </a:pPr>
            <a:r>
              <a:rPr lang="en-US" sz="2625" kern="0" spc="-57" dirty="0">
                <a:solidFill>
                  <a:srgbClr val="FFC206"/>
                </a:solidFill>
                <a:latin typeface="Arial" panose="020B0604020202020204"/>
              </a:rPr>
              <a:t>Exam structure  </a:t>
            </a:r>
            <a:r>
              <a:rPr lang="en-US" sz="2625" b="0" kern="0" spc="-57" dirty="0">
                <a:solidFill>
                  <a:srgbClr val="FFC206"/>
                </a:solidFill>
                <a:latin typeface="Georgia" panose="02040502050405020303" pitchFamily="18" charset="0"/>
              </a:rPr>
              <a:t>|</a:t>
            </a:r>
            <a:r>
              <a:rPr lang="en-US" sz="2625" kern="0" spc="-57" dirty="0">
                <a:solidFill>
                  <a:srgbClr val="FFC206"/>
                </a:solidFill>
                <a:latin typeface="Arial" panose="020B0604020202020204"/>
              </a:rPr>
              <a:t>  </a:t>
            </a:r>
            <a:r>
              <a:rPr lang="en-US" sz="2625" b="0" kern="0" spc="-57" dirty="0">
                <a:solidFill>
                  <a:srgbClr val="FFFFFF"/>
                </a:solidFill>
                <a:latin typeface="Georgia" panose="02040502050405020303" pitchFamily="18" charset="0"/>
              </a:rPr>
              <a:t>Financial Accounting &amp; Reporting (FAR)</a:t>
            </a:r>
          </a:p>
        </p:txBody>
      </p:sp>
      <p:graphicFrame>
        <p:nvGraphicFramePr>
          <p:cNvPr id="2" name="Chart 1">
            <a:extLst>
              <a:ext uri="{FF2B5EF4-FFF2-40B4-BE49-F238E27FC236}">
                <a16:creationId xmlns:a16="http://schemas.microsoft.com/office/drawing/2014/main" id="{A5F825AD-C115-5D4A-B52B-13A8223CD4B1}"/>
              </a:ext>
            </a:extLst>
          </p:cNvPr>
          <p:cNvGraphicFramePr/>
          <p:nvPr/>
        </p:nvGraphicFramePr>
        <p:xfrm>
          <a:off x="6147370" y="2181758"/>
          <a:ext cx="2540112" cy="2199746"/>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a:extLst>
              <a:ext uri="{FF2B5EF4-FFF2-40B4-BE49-F238E27FC236}">
                <a16:creationId xmlns:a16="http://schemas.microsoft.com/office/drawing/2014/main" id="{43733483-3962-0847-B03C-2169EB29BC9F}"/>
              </a:ext>
            </a:extLst>
          </p:cNvPr>
          <p:cNvGrpSpPr/>
          <p:nvPr/>
        </p:nvGrpSpPr>
        <p:grpSpPr>
          <a:xfrm>
            <a:off x="6054750" y="4622889"/>
            <a:ext cx="2887294" cy="848211"/>
            <a:chOff x="16513737" y="9910444"/>
            <a:chExt cx="7969217" cy="2261897"/>
          </a:xfrm>
        </p:grpSpPr>
        <p:sp>
          <p:nvSpPr>
            <p:cNvPr id="3" name="TextBox 2">
              <a:extLst>
                <a:ext uri="{FF2B5EF4-FFF2-40B4-BE49-F238E27FC236}">
                  <a16:creationId xmlns:a16="http://schemas.microsoft.com/office/drawing/2014/main" id="{8C7B2E10-1495-1841-BD15-A2E42C1A5FD6}"/>
                </a:ext>
              </a:extLst>
            </p:cNvPr>
            <p:cNvSpPr txBox="1"/>
            <p:nvPr/>
          </p:nvSpPr>
          <p:spPr>
            <a:xfrm>
              <a:off x="17002984" y="9947892"/>
              <a:ext cx="7479970" cy="19595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defTabSz="685766" eaLnBrk="1" fontAlgn="auto">
                <a:spcBef>
                  <a:spcPts val="450"/>
                </a:spcBef>
                <a:spcAft>
                  <a:spcPts val="0"/>
                </a:spcAft>
                <a:defRPr/>
              </a:pPr>
              <a:r>
                <a:rPr lang="en-US" sz="975" kern="0" dirty="0">
                  <a:solidFill>
                    <a:srgbClr val="535353"/>
                  </a:solidFill>
                  <a:latin typeface="Arial" panose="020B0604020202020204"/>
                  <a:sym typeface="Joanna MT Std Regular"/>
                </a:rPr>
                <a:t>Analysis (TBS) </a:t>
              </a:r>
              <a:r>
                <a:rPr lang="en-US" sz="975" b="1" kern="0" dirty="0">
                  <a:solidFill>
                    <a:srgbClr val="535353"/>
                  </a:solidFill>
                  <a:latin typeface="Arial" panose="020B0604020202020204"/>
                  <a:sym typeface="Joanna MT Std Regular"/>
                </a:rPr>
                <a:t>35 - 45%</a:t>
              </a:r>
              <a:endParaRPr lang="en-US" sz="975" kern="0" dirty="0">
                <a:solidFill>
                  <a:srgbClr val="535353"/>
                </a:solidFill>
                <a:latin typeface="Arial" panose="020B0604020202020204"/>
                <a:sym typeface="Joanna MT Std Regular"/>
              </a:endParaRPr>
            </a:p>
            <a:p>
              <a:pPr defTabSz="685766" eaLnBrk="1" fontAlgn="auto">
                <a:spcBef>
                  <a:spcPts val="450"/>
                </a:spcBef>
                <a:spcAft>
                  <a:spcPts val="0"/>
                </a:spcAft>
                <a:defRPr/>
              </a:pPr>
              <a:r>
                <a:rPr lang="en-US" sz="975" kern="0" dirty="0">
                  <a:solidFill>
                    <a:srgbClr val="535353"/>
                  </a:solidFill>
                  <a:latin typeface="Arial" panose="020B0604020202020204"/>
                  <a:sym typeface="Joanna MT Std Regular"/>
                </a:rPr>
                <a:t>Application (MCQ, TBS) </a:t>
              </a:r>
              <a:r>
                <a:rPr lang="en-US" sz="975" b="1" kern="0" dirty="0">
                  <a:solidFill>
                    <a:srgbClr val="535353"/>
                  </a:solidFill>
                  <a:latin typeface="Arial" panose="020B0604020202020204"/>
                  <a:sym typeface="Joanna MT Std Regular"/>
                </a:rPr>
                <a:t>45 - 55%</a:t>
              </a:r>
            </a:p>
            <a:p>
              <a:pPr defTabSz="685766" eaLnBrk="1" fontAlgn="auto">
                <a:spcBef>
                  <a:spcPts val="450"/>
                </a:spcBef>
                <a:spcAft>
                  <a:spcPts val="0"/>
                </a:spcAft>
                <a:defRPr/>
              </a:pPr>
              <a:r>
                <a:rPr lang="en-US" sz="975" kern="0" dirty="0">
                  <a:solidFill>
                    <a:srgbClr val="535353"/>
                  </a:solidFill>
                  <a:latin typeface="Arial" panose="020B0604020202020204"/>
                  <a:sym typeface="Joanna MT Std Regular"/>
                </a:rPr>
                <a:t>Remembering &amp; Understanding (MCQ) </a:t>
              </a:r>
              <a:r>
                <a:rPr lang="en-US" sz="975" b="1" kern="0" dirty="0">
                  <a:solidFill>
                    <a:srgbClr val="535353"/>
                  </a:solidFill>
                  <a:latin typeface="Arial" panose="020B0604020202020204"/>
                  <a:sym typeface="Joanna MT Std Regular"/>
                </a:rPr>
                <a:t>5 - 15%</a:t>
              </a:r>
            </a:p>
          </p:txBody>
        </p:sp>
        <p:sp>
          <p:nvSpPr>
            <p:cNvPr id="4" name="Rectangle 3">
              <a:extLst>
                <a:ext uri="{FF2B5EF4-FFF2-40B4-BE49-F238E27FC236}">
                  <a16:creationId xmlns:a16="http://schemas.microsoft.com/office/drawing/2014/main" id="{2718A922-1A1F-1447-BE65-A816603D6C57}"/>
                </a:ext>
              </a:extLst>
            </p:cNvPr>
            <p:cNvSpPr/>
            <p:nvPr/>
          </p:nvSpPr>
          <p:spPr>
            <a:xfrm>
              <a:off x="16513737" y="10994239"/>
              <a:ext cx="365760" cy="1178102"/>
            </a:xfrm>
            <a:prstGeom prst="rect">
              <a:avLst/>
            </a:prstGeom>
            <a:solidFill>
              <a:srgbClr val="004680">
                <a:alpha val="65000"/>
              </a:srgbClr>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eaLnBrk="1" fontAlgn="auto">
                <a:lnSpc>
                  <a:spcPct val="90000"/>
                </a:lnSpc>
                <a:spcBef>
                  <a:spcPts val="675"/>
                </a:spcBef>
                <a:spcAft>
                  <a:spcPts val="0"/>
                </a:spcAft>
                <a:defRPr/>
              </a:pPr>
              <a:endParaRPr lang="en-US" sz="1875" kern="0">
                <a:solidFill>
                  <a:srgbClr val="F4F4F4">
                    <a:lumOff val="4313"/>
                  </a:srgbClr>
                </a:solidFill>
                <a:latin typeface="Joanna MT Std Regular"/>
                <a:ea typeface="Joanna MT Std Regular"/>
                <a:cs typeface="Joanna MT Std Regular"/>
                <a:sym typeface="Joanna MT Std Regular"/>
              </a:endParaRPr>
            </a:p>
          </p:txBody>
        </p:sp>
        <p:sp>
          <p:nvSpPr>
            <p:cNvPr id="108" name="Rectangle 107">
              <a:extLst>
                <a:ext uri="{FF2B5EF4-FFF2-40B4-BE49-F238E27FC236}">
                  <a16:creationId xmlns:a16="http://schemas.microsoft.com/office/drawing/2014/main" id="{7529C447-F445-5546-B87A-C333520BCEFA}"/>
                </a:ext>
              </a:extLst>
            </p:cNvPr>
            <p:cNvSpPr/>
            <p:nvPr/>
          </p:nvSpPr>
          <p:spPr>
            <a:xfrm>
              <a:off x="16513737" y="9910444"/>
              <a:ext cx="365760" cy="1178102"/>
            </a:xfrm>
            <a:prstGeom prst="rect">
              <a:avLst/>
            </a:prstGeom>
            <a:solidFill>
              <a:srgbClr val="00315B"/>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eaLnBrk="1" fontAlgn="auto">
                <a:lnSpc>
                  <a:spcPct val="90000"/>
                </a:lnSpc>
                <a:spcBef>
                  <a:spcPts val="675"/>
                </a:spcBef>
                <a:spcAft>
                  <a:spcPts val="0"/>
                </a:spcAft>
                <a:defRPr/>
              </a:pPr>
              <a:endParaRPr lang="en-US" sz="1875" kern="0" dirty="0">
                <a:solidFill>
                  <a:srgbClr val="F4F4F4">
                    <a:lumOff val="4313"/>
                  </a:srgbClr>
                </a:solidFill>
                <a:latin typeface="Joanna MT Std Regular"/>
                <a:ea typeface="Joanna MT Std Regular"/>
                <a:cs typeface="Joanna MT Std Regular"/>
                <a:sym typeface="Joanna MT Std Regular"/>
              </a:endParaRPr>
            </a:p>
          </p:txBody>
        </p:sp>
        <p:sp>
          <p:nvSpPr>
            <p:cNvPr id="109" name="Rectangle 108">
              <a:extLst>
                <a:ext uri="{FF2B5EF4-FFF2-40B4-BE49-F238E27FC236}">
                  <a16:creationId xmlns:a16="http://schemas.microsoft.com/office/drawing/2014/main" id="{B117060E-5815-124A-9F1C-36B44484C346}"/>
                </a:ext>
              </a:extLst>
            </p:cNvPr>
            <p:cNvSpPr/>
            <p:nvPr/>
          </p:nvSpPr>
          <p:spPr>
            <a:xfrm>
              <a:off x="16513737" y="10452340"/>
              <a:ext cx="365760" cy="1178102"/>
            </a:xfrm>
            <a:prstGeom prst="rect">
              <a:avLst/>
            </a:prstGeom>
            <a:solidFill>
              <a:srgbClr val="004986"/>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eaLnBrk="1" fontAlgn="auto">
                <a:lnSpc>
                  <a:spcPct val="90000"/>
                </a:lnSpc>
                <a:spcBef>
                  <a:spcPts val="675"/>
                </a:spcBef>
                <a:spcAft>
                  <a:spcPts val="0"/>
                </a:spcAft>
                <a:defRPr/>
              </a:pPr>
              <a:endParaRPr lang="en-US" sz="1875" kern="0" dirty="0">
                <a:solidFill>
                  <a:srgbClr val="F4F4F4">
                    <a:lumOff val="4313"/>
                  </a:srgbClr>
                </a:solidFill>
                <a:latin typeface="Joanna MT Std Regular"/>
                <a:ea typeface="Joanna MT Std Regular"/>
                <a:cs typeface="Joanna MT Std Regular"/>
                <a:sym typeface="Joanna MT Std Regular"/>
              </a:endParaRPr>
            </a:p>
          </p:txBody>
        </p:sp>
      </p:grpSp>
      <p:graphicFrame>
        <p:nvGraphicFramePr>
          <p:cNvPr id="5" name="Table 4">
            <a:extLst>
              <a:ext uri="{FF2B5EF4-FFF2-40B4-BE49-F238E27FC236}">
                <a16:creationId xmlns:a16="http://schemas.microsoft.com/office/drawing/2014/main" id="{942FF541-E82F-8C4B-8C5B-77FBEDCFE523}"/>
              </a:ext>
            </a:extLst>
          </p:cNvPr>
          <p:cNvGraphicFramePr>
            <a:graphicFrameLocks noGrp="1"/>
          </p:cNvGraphicFramePr>
          <p:nvPr/>
        </p:nvGraphicFramePr>
        <p:xfrm>
          <a:off x="458601" y="1975104"/>
          <a:ext cx="5329428" cy="1637002"/>
        </p:xfrm>
        <a:graphic>
          <a:graphicData uri="http://schemas.openxmlformats.org/drawingml/2006/table">
            <a:tbl>
              <a:tblPr firstRow="1" bandRow="1">
                <a:tableStyleId>{5940675A-B579-460E-94D1-54222C63F5DA}</a:tableStyleId>
              </a:tblPr>
              <a:tblGrid>
                <a:gridCol w="292078">
                  <a:extLst>
                    <a:ext uri="{9D8B030D-6E8A-4147-A177-3AD203B41FA5}">
                      <a16:colId xmlns:a16="http://schemas.microsoft.com/office/drawing/2014/main" val="4281600985"/>
                    </a:ext>
                  </a:extLst>
                </a:gridCol>
                <a:gridCol w="469269">
                  <a:extLst>
                    <a:ext uri="{9D8B030D-6E8A-4147-A177-3AD203B41FA5}">
                      <a16:colId xmlns:a16="http://schemas.microsoft.com/office/drawing/2014/main" val="1074299385"/>
                    </a:ext>
                  </a:extLst>
                </a:gridCol>
                <a:gridCol w="548531">
                  <a:extLst>
                    <a:ext uri="{9D8B030D-6E8A-4147-A177-3AD203B41FA5}">
                      <a16:colId xmlns:a16="http://schemas.microsoft.com/office/drawing/2014/main" val="1013844063"/>
                    </a:ext>
                  </a:extLst>
                </a:gridCol>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gridCol w="803910">
                  <a:extLst>
                    <a:ext uri="{9D8B030D-6E8A-4147-A177-3AD203B41FA5}">
                      <a16:colId xmlns:a16="http://schemas.microsoft.com/office/drawing/2014/main" val="3539810563"/>
                    </a:ext>
                  </a:extLst>
                </a:gridCol>
                <a:gridCol w="803910">
                  <a:extLst>
                    <a:ext uri="{9D8B030D-6E8A-4147-A177-3AD203B41FA5}">
                      <a16:colId xmlns:a16="http://schemas.microsoft.com/office/drawing/2014/main" val="4014926570"/>
                    </a:ext>
                  </a:extLst>
                </a:gridCol>
                <a:gridCol w="803910">
                  <a:extLst>
                    <a:ext uri="{9D8B030D-6E8A-4147-A177-3AD203B41FA5}">
                      <a16:colId xmlns:a16="http://schemas.microsoft.com/office/drawing/2014/main" val="1163779193"/>
                    </a:ext>
                  </a:extLst>
                </a:gridCol>
              </a:tblGrid>
              <a:tr h="224290">
                <a:tc gridSpan="2">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US" dirty="0"/>
                    </a:p>
                  </a:txBody>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4">
                  <a:txBody>
                    <a:bodyPr/>
                    <a:lstStyle/>
                    <a:p>
                      <a:r>
                        <a:rPr lang="en-US" sz="1100" b="1" dirty="0">
                          <a:solidFill>
                            <a:schemeClr val="bg1"/>
                          </a:solidFill>
                        </a:rPr>
                        <a:t>Skill level</a:t>
                      </a:r>
                    </a:p>
                  </a:txBody>
                  <a:tcPr marL="34290" marR="34290" marT="17145" marB="17145" anchor="ctr">
                    <a:solidFill>
                      <a:srgbClr val="004986"/>
                    </a:solidFill>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827028553"/>
                  </a:ext>
                </a:extLst>
              </a:tr>
              <a:tr h="353178">
                <a:tc gridSpan="3">
                  <a:txBody>
                    <a:bodyPr/>
                    <a:lstStyle/>
                    <a:p>
                      <a:r>
                        <a:rPr lang="en-US" sz="800" b="1" dirty="0"/>
                        <a:t>Content covered</a:t>
                      </a:r>
                    </a:p>
                  </a:txBody>
                  <a:tcPr marL="34290" marR="34290" marT="17145" marB="17145" anchor="ctr">
                    <a:solidFill>
                      <a:schemeClr val="bg1">
                        <a:lumMod val="95000"/>
                      </a:schemeClr>
                    </a:solidFill>
                  </a:tcPr>
                </a:tc>
                <a:tc hMerge="1">
                  <a:txBody>
                    <a:bodyPr/>
                    <a:lstStyle/>
                    <a:p>
                      <a:endParaRPr lang="en-US"/>
                    </a:p>
                  </a:txBody>
                  <a:tcPr/>
                </a:tc>
                <a:tc hMerge="1">
                  <a:txBody>
                    <a:bodyPr/>
                    <a:lstStyle/>
                    <a:p>
                      <a:endParaRPr lang="en-US" dirty="0"/>
                    </a:p>
                  </a:txBody>
                  <a:tcPr/>
                </a:tc>
                <a:tc>
                  <a:txBody>
                    <a:bodyPr/>
                    <a:lstStyle/>
                    <a:p>
                      <a:r>
                        <a:rPr lang="en-US" sz="800" b="1" dirty="0"/>
                        <a:t>Scoring weight</a:t>
                      </a:r>
                    </a:p>
                  </a:txBody>
                  <a:tcPr marL="34290" marR="34290" marT="17145" marB="17145" anchor="ctr">
                    <a:solidFill>
                      <a:schemeClr val="bg1">
                        <a:lumMod val="95000"/>
                      </a:schemeClr>
                    </a:solidFill>
                  </a:tcPr>
                </a:tc>
                <a:tc>
                  <a:txBody>
                    <a:bodyPr/>
                    <a:lstStyle/>
                    <a:p>
                      <a:r>
                        <a:rPr lang="en-US" sz="800" b="1" dirty="0"/>
                        <a:t>Remembering &amp; understanding</a:t>
                      </a:r>
                    </a:p>
                  </a:txBody>
                  <a:tcPr marL="34290" marR="34290" marT="17145" marB="17145" anchor="ctr">
                    <a:solidFill>
                      <a:schemeClr val="bg1">
                        <a:lumMod val="95000"/>
                      </a:schemeClr>
                    </a:solidFill>
                  </a:tcPr>
                </a:tc>
                <a:tc>
                  <a:txBody>
                    <a:bodyPr/>
                    <a:lstStyle/>
                    <a:p>
                      <a:r>
                        <a:rPr lang="en-US" sz="800" b="1" dirty="0"/>
                        <a:t>Application</a:t>
                      </a:r>
                    </a:p>
                  </a:txBody>
                  <a:tcPr marL="34290" marR="34290" marT="17145" marB="17145" anchor="ctr">
                    <a:solidFill>
                      <a:schemeClr val="bg1">
                        <a:lumMod val="95000"/>
                      </a:schemeClr>
                    </a:solidFill>
                  </a:tcPr>
                </a:tc>
                <a:tc>
                  <a:txBody>
                    <a:bodyPr/>
                    <a:lstStyle/>
                    <a:p>
                      <a:r>
                        <a:rPr lang="en-US" sz="800" b="1" dirty="0"/>
                        <a:t>Analysis</a:t>
                      </a:r>
                    </a:p>
                  </a:txBody>
                  <a:tcPr marL="34290" marR="34290" marT="17145" marB="17145" anchor="ctr">
                    <a:solidFill>
                      <a:schemeClr val="bg1">
                        <a:lumMod val="95000"/>
                      </a:schemeClr>
                    </a:solidFill>
                  </a:tcPr>
                </a:tc>
                <a:tc>
                  <a:txBody>
                    <a:bodyPr/>
                    <a:lstStyle/>
                    <a:p>
                      <a:r>
                        <a:rPr lang="en-US" sz="800" b="1" dirty="0"/>
                        <a:t>Evaluation</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353178">
                <a:tc>
                  <a:txBody>
                    <a:bodyPr/>
                    <a:lstStyle/>
                    <a:p>
                      <a:r>
                        <a:rPr lang="en-US" sz="800" dirty="0"/>
                        <a:t>I</a:t>
                      </a:r>
                    </a:p>
                  </a:txBody>
                  <a:tcPr marL="34290" marR="34290" marT="17145" marB="17145" anchor="ctr"/>
                </a:tc>
                <a:tc gridSpan="2">
                  <a:txBody>
                    <a:bodyPr/>
                    <a:lstStyle/>
                    <a:p>
                      <a:pPr algn="l"/>
                      <a:r>
                        <a:rPr lang="en-US" sz="800" dirty="0"/>
                        <a:t>Financial Reporting</a:t>
                      </a:r>
                    </a:p>
                  </a:txBody>
                  <a:tcPr marL="34290" marR="34290" marT="17145" marB="17145" anchor="ctr"/>
                </a:tc>
                <a:tc hMerge="1">
                  <a:txBody>
                    <a:bodyPr/>
                    <a:lstStyle/>
                    <a:p>
                      <a:endParaRPr lang="en-US"/>
                    </a:p>
                  </a:txBody>
                  <a:tcPr/>
                </a:tc>
                <a:tc>
                  <a:txBody>
                    <a:bodyPr/>
                    <a:lstStyle/>
                    <a:p>
                      <a:r>
                        <a:rPr lang="en-US" sz="800" dirty="0"/>
                        <a:t>30-40%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endParaRPr lang="en-US" sz="700" dirty="0"/>
                    </a:p>
                  </a:txBody>
                  <a:tcPr marL="34290" marR="34290" marT="17145" marB="17145" anchor="ctr"/>
                </a:tc>
                <a:extLst>
                  <a:ext uri="{0D108BD9-81ED-4DB2-BD59-A6C34878D82A}">
                    <a16:rowId xmlns:a16="http://schemas.microsoft.com/office/drawing/2014/main" val="631023456"/>
                  </a:ext>
                </a:extLst>
              </a:tr>
              <a:tr h="353178">
                <a:tc>
                  <a:txBody>
                    <a:bodyPr/>
                    <a:lstStyle/>
                    <a:p>
                      <a:r>
                        <a:rPr lang="en-US" sz="800" dirty="0"/>
                        <a:t>II</a:t>
                      </a:r>
                    </a:p>
                  </a:txBody>
                  <a:tcPr marL="34290" marR="34290" marT="17145" marB="17145" anchor="ctr"/>
                </a:tc>
                <a:tc gridSpan="2">
                  <a:txBody>
                    <a:bodyPr/>
                    <a:lstStyle/>
                    <a:p>
                      <a:pPr algn="l"/>
                      <a:r>
                        <a:rPr lang="en-US" sz="800" dirty="0"/>
                        <a:t>Select Balance Sheet Accounts</a:t>
                      </a:r>
                    </a:p>
                  </a:txBody>
                  <a:tcPr marL="34290" marR="34290" marT="17145" marB="17145" anchor="ctr"/>
                </a:tc>
                <a:tc hMerge="1">
                  <a:txBody>
                    <a:bodyPr/>
                    <a:lstStyle/>
                    <a:p>
                      <a:endParaRPr lang="en-US"/>
                    </a:p>
                  </a:txBody>
                  <a:tcPr/>
                </a:tc>
                <a:tc>
                  <a:txBody>
                    <a:bodyPr/>
                    <a:lstStyle/>
                    <a:p>
                      <a:r>
                        <a:rPr lang="en-US" sz="800" dirty="0"/>
                        <a:t>30-40%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812064394"/>
                  </a:ext>
                </a:extLst>
              </a:tr>
              <a:tr h="353178">
                <a:tc>
                  <a:txBody>
                    <a:bodyPr/>
                    <a:lstStyle/>
                    <a:p>
                      <a:r>
                        <a:rPr lang="en-US" sz="800" dirty="0"/>
                        <a:t>III</a:t>
                      </a:r>
                    </a:p>
                  </a:txBody>
                  <a:tcPr marL="34290" marR="34290" marT="17145" marB="17145" anchor="ctr"/>
                </a:tc>
                <a:tc gridSpan="2">
                  <a:txBody>
                    <a:bodyPr/>
                    <a:lstStyle/>
                    <a:p>
                      <a:pPr algn="l"/>
                      <a:r>
                        <a:rPr lang="en-US" sz="800" dirty="0"/>
                        <a:t>Select Transactions</a:t>
                      </a:r>
                    </a:p>
                  </a:txBody>
                  <a:tcPr marL="34290" marR="34290" marT="17145" marB="17145" anchor="ctr"/>
                </a:tc>
                <a:tc hMerge="1">
                  <a:txBody>
                    <a:bodyPr/>
                    <a:lstStyle/>
                    <a:p>
                      <a:endParaRPr lang="en-US"/>
                    </a:p>
                  </a:txBody>
                  <a:tcPr/>
                </a:tc>
                <a:tc>
                  <a:txBody>
                    <a:bodyPr/>
                    <a:lstStyle/>
                    <a:p>
                      <a:r>
                        <a:rPr lang="en-US" sz="800" dirty="0"/>
                        <a:t>25-35%</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1058768460"/>
                  </a:ext>
                </a:extLst>
              </a:tr>
            </a:tbl>
          </a:graphicData>
        </a:graphic>
      </p:graphicFrame>
      <p:graphicFrame>
        <p:nvGraphicFramePr>
          <p:cNvPr id="11" name="Table 10">
            <a:extLst>
              <a:ext uri="{FF2B5EF4-FFF2-40B4-BE49-F238E27FC236}">
                <a16:creationId xmlns:a16="http://schemas.microsoft.com/office/drawing/2014/main" id="{7F224EC2-9317-7E10-F10A-5053EEF73C60}"/>
              </a:ext>
            </a:extLst>
          </p:cNvPr>
          <p:cNvGraphicFramePr>
            <a:graphicFrameLocks noGrp="1"/>
          </p:cNvGraphicFramePr>
          <p:nvPr/>
        </p:nvGraphicFramePr>
        <p:xfrm>
          <a:off x="459486" y="4251960"/>
          <a:ext cx="1607820" cy="758643"/>
        </p:xfrm>
        <a:graphic>
          <a:graphicData uri="http://schemas.openxmlformats.org/drawingml/2006/table">
            <a:tbl>
              <a:tblPr firstRow="1" bandRow="1">
                <a:tableStyleId>{5940675A-B579-460E-94D1-54222C63F5DA}</a:tableStyleId>
              </a:tblPr>
              <a:tblGrid>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tblGrid>
              <a:tr h="252881">
                <a:tc>
                  <a:txBody>
                    <a:bodyPr/>
                    <a:lstStyle/>
                    <a:p>
                      <a:r>
                        <a:rPr lang="en-US" sz="700" b="1" dirty="0"/>
                        <a:t>Question type</a:t>
                      </a:r>
                    </a:p>
                  </a:txBody>
                  <a:tcPr marL="34290" marR="34290" marT="17145" marB="17145" anchor="ctr">
                    <a:solidFill>
                      <a:schemeClr val="bg1">
                        <a:lumMod val="95000"/>
                      </a:schemeClr>
                    </a:solidFill>
                  </a:tcPr>
                </a:tc>
                <a:tc>
                  <a:txBody>
                    <a:bodyPr/>
                    <a:lstStyle/>
                    <a:p>
                      <a:r>
                        <a:rPr lang="en-US" sz="700" b="1" dirty="0"/>
                        <a:t>#</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252881">
                <a:tc>
                  <a:txBody>
                    <a:bodyPr/>
                    <a:lstStyle/>
                    <a:p>
                      <a:r>
                        <a:rPr lang="en-US" sz="700" dirty="0"/>
                        <a:t>Multiple-choice Questions (MCQ)</a:t>
                      </a:r>
                    </a:p>
                  </a:txBody>
                  <a:tcPr marL="34290" marR="34290" marT="17145" marB="17145" anchor="ctr"/>
                </a:tc>
                <a:tc>
                  <a:txBody>
                    <a:bodyPr/>
                    <a:lstStyle/>
                    <a:p>
                      <a:r>
                        <a:rPr lang="en-US" sz="700" dirty="0"/>
                        <a:t>50</a:t>
                      </a:r>
                    </a:p>
                  </a:txBody>
                  <a:tcPr marL="34290" marR="34290" marT="17145" marB="17145" anchor="ctr"/>
                </a:tc>
                <a:extLst>
                  <a:ext uri="{0D108BD9-81ED-4DB2-BD59-A6C34878D82A}">
                    <a16:rowId xmlns:a16="http://schemas.microsoft.com/office/drawing/2014/main" val="631023456"/>
                  </a:ext>
                </a:extLst>
              </a:tr>
              <a:tr h="252881">
                <a:tc>
                  <a:txBody>
                    <a:bodyPr/>
                    <a:lstStyle/>
                    <a:p>
                      <a:r>
                        <a:rPr lang="en-US" sz="700" dirty="0"/>
                        <a:t>Task-based Simulations (TBS)</a:t>
                      </a:r>
                    </a:p>
                  </a:txBody>
                  <a:tcPr marL="34290" marR="34290" marT="17145" marB="17145" anchor="ctr"/>
                </a:tc>
                <a:tc>
                  <a:txBody>
                    <a:bodyPr/>
                    <a:lstStyle/>
                    <a:p>
                      <a:r>
                        <a:rPr lang="en-US" sz="700" dirty="0"/>
                        <a:t>7</a:t>
                      </a:r>
                    </a:p>
                  </a:txBody>
                  <a:tcPr marL="34290" marR="34290" marT="17145" marB="17145" anchor="ctr"/>
                </a:tc>
                <a:extLst>
                  <a:ext uri="{0D108BD9-81ED-4DB2-BD59-A6C34878D82A}">
                    <a16:rowId xmlns:a16="http://schemas.microsoft.com/office/drawing/2014/main" val="812064394"/>
                  </a:ext>
                </a:extLst>
              </a:tr>
            </a:tbl>
          </a:graphicData>
        </a:graphic>
      </p:graphicFrame>
      <p:sp>
        <p:nvSpPr>
          <p:cNvPr id="14" name="TextBox 13">
            <a:extLst>
              <a:ext uri="{FF2B5EF4-FFF2-40B4-BE49-F238E27FC236}">
                <a16:creationId xmlns:a16="http://schemas.microsoft.com/office/drawing/2014/main" id="{3124C313-336A-C84E-8549-C66EE8B9DB73}"/>
              </a:ext>
            </a:extLst>
          </p:cNvPr>
          <p:cNvSpPr txBox="1"/>
          <p:nvPr/>
        </p:nvSpPr>
        <p:spPr>
          <a:xfrm>
            <a:off x="7843885" y="2132246"/>
            <a:ext cx="577712" cy="3023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defTabSz="685766" eaLnBrk="1" fontAlgn="auto">
              <a:lnSpc>
                <a:spcPct val="130000"/>
              </a:lnSpc>
              <a:spcBef>
                <a:spcPts val="675"/>
              </a:spcBef>
              <a:spcAft>
                <a:spcPts val="0"/>
              </a:spcAft>
              <a:defRPr/>
            </a:pPr>
            <a:r>
              <a:rPr lang="en-US" sz="1050" b="1" kern="0" dirty="0">
                <a:ln w="0">
                  <a:noFill/>
                </a:ln>
                <a:solidFill>
                  <a:srgbClr val="122048"/>
                </a:solidFill>
                <a:latin typeface="Arial" panose="020B0604020202020204"/>
                <a:sym typeface="Joanna MT Std Regular"/>
              </a:rPr>
              <a:t>5-15%</a:t>
            </a:r>
            <a:endParaRPr lang="en-US" sz="1050" kern="0" dirty="0">
              <a:solidFill>
                <a:srgbClr val="F4F4F4">
                  <a:lumOff val="-63186"/>
                </a:srgbClr>
              </a:solidFill>
              <a:latin typeface="Joanna MT Std Regular"/>
              <a:sym typeface="Joanna MT Std Regular"/>
            </a:endParaRPr>
          </a:p>
        </p:txBody>
      </p:sp>
      <p:sp>
        <p:nvSpPr>
          <p:cNvPr id="16" name="TextBox 15">
            <a:extLst>
              <a:ext uri="{FF2B5EF4-FFF2-40B4-BE49-F238E27FC236}">
                <a16:creationId xmlns:a16="http://schemas.microsoft.com/office/drawing/2014/main" id="{9BA1BEFD-A0A1-24C5-AD1B-7A6D6DA9804A}"/>
              </a:ext>
            </a:extLst>
          </p:cNvPr>
          <p:cNvSpPr txBox="1"/>
          <p:nvPr/>
        </p:nvSpPr>
        <p:spPr>
          <a:xfrm>
            <a:off x="7843884" y="4174090"/>
            <a:ext cx="888338" cy="3023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defTabSz="685766" eaLnBrk="1" fontAlgn="auto">
              <a:lnSpc>
                <a:spcPct val="130000"/>
              </a:lnSpc>
              <a:spcBef>
                <a:spcPts val="675"/>
              </a:spcBef>
              <a:spcAft>
                <a:spcPts val="0"/>
              </a:spcAft>
              <a:defRPr/>
            </a:pPr>
            <a:r>
              <a:rPr lang="en-US" sz="1050" b="1" kern="0" dirty="0">
                <a:ln w="0">
                  <a:noFill/>
                </a:ln>
                <a:solidFill>
                  <a:srgbClr val="122048"/>
                </a:solidFill>
                <a:latin typeface="Arial" panose="020B0604020202020204"/>
                <a:sym typeface="Joanna MT Std Regular"/>
              </a:rPr>
              <a:t>45-55%</a:t>
            </a:r>
            <a:endParaRPr lang="en-US" sz="1050" kern="0" dirty="0">
              <a:solidFill>
                <a:srgbClr val="F4F4F4">
                  <a:lumOff val="-63186"/>
                </a:srgbClr>
              </a:solidFill>
              <a:latin typeface="Joanna MT Std Regular"/>
              <a:sym typeface="Joanna MT Std Regular"/>
            </a:endParaRPr>
          </a:p>
        </p:txBody>
      </p:sp>
      <p:sp>
        <p:nvSpPr>
          <p:cNvPr id="18" name="TextBox 17">
            <a:extLst>
              <a:ext uri="{FF2B5EF4-FFF2-40B4-BE49-F238E27FC236}">
                <a16:creationId xmlns:a16="http://schemas.microsoft.com/office/drawing/2014/main" id="{771F34D7-5FF8-AC0C-3D6F-5B52A820F2A5}"/>
              </a:ext>
            </a:extLst>
          </p:cNvPr>
          <p:cNvSpPr txBox="1"/>
          <p:nvPr/>
        </p:nvSpPr>
        <p:spPr>
          <a:xfrm>
            <a:off x="6101429" y="2358871"/>
            <a:ext cx="832771" cy="3023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defTabSz="685766" eaLnBrk="1" fontAlgn="auto">
              <a:lnSpc>
                <a:spcPct val="130000"/>
              </a:lnSpc>
              <a:spcBef>
                <a:spcPts val="675"/>
              </a:spcBef>
              <a:spcAft>
                <a:spcPts val="0"/>
              </a:spcAft>
              <a:defRPr/>
            </a:pPr>
            <a:r>
              <a:rPr lang="en-US" sz="1050" b="1" kern="0" dirty="0">
                <a:ln w="0">
                  <a:noFill/>
                </a:ln>
                <a:solidFill>
                  <a:srgbClr val="122048"/>
                </a:solidFill>
                <a:latin typeface="Arial" panose="020B0604020202020204"/>
                <a:sym typeface="Joanna MT Std Regular"/>
              </a:rPr>
              <a:t>35-45%</a:t>
            </a:r>
            <a:endParaRPr lang="en-US" sz="1050" kern="0" dirty="0">
              <a:solidFill>
                <a:srgbClr val="F4F4F4">
                  <a:lumOff val="-63186"/>
                </a:srgbClr>
              </a:solidFill>
              <a:latin typeface="Joanna MT Std Regular"/>
              <a:sym typeface="Joanna MT Std Regular"/>
            </a:endParaRPr>
          </a:p>
        </p:txBody>
      </p:sp>
      <p:sp>
        <p:nvSpPr>
          <p:cNvPr id="19" name="Rectangle 18">
            <a:extLst>
              <a:ext uri="{FF2B5EF4-FFF2-40B4-BE49-F238E27FC236}">
                <a16:creationId xmlns:a16="http://schemas.microsoft.com/office/drawing/2014/main" id="{6BC8EE95-199A-8571-4D40-C69019809A0B}"/>
              </a:ext>
            </a:extLst>
          </p:cNvPr>
          <p:cNvSpPr/>
          <p:nvPr/>
        </p:nvSpPr>
        <p:spPr>
          <a:xfrm>
            <a:off x="3679183" y="4174090"/>
            <a:ext cx="2108846" cy="1464710"/>
          </a:xfrm>
          <a:prstGeom prst="rect">
            <a:avLst/>
          </a:prstGeom>
          <a:solidFill>
            <a:srgbClr val="004986"/>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eaLnBrk="1" fontAlgn="auto">
              <a:lnSpc>
                <a:spcPct val="90000"/>
              </a:lnSpc>
              <a:spcBef>
                <a:spcPts val="675"/>
              </a:spcBef>
              <a:spcAft>
                <a:spcPts val="0"/>
              </a:spcAft>
              <a:defRPr/>
            </a:pPr>
            <a:endParaRPr lang="en-US" sz="1875" kern="0" dirty="0">
              <a:solidFill>
                <a:srgbClr val="F4F4F4">
                  <a:lumOff val="4313"/>
                </a:srgbClr>
              </a:solidFill>
              <a:latin typeface="Joanna MT Std Regular"/>
              <a:ea typeface="Joanna MT Std Regular"/>
              <a:cs typeface="Joanna MT Std Regular"/>
              <a:sym typeface="Joanna MT Std Regular"/>
            </a:endParaRPr>
          </a:p>
        </p:txBody>
      </p:sp>
      <p:sp>
        <p:nvSpPr>
          <p:cNvPr id="20" name="TextBox 19">
            <a:extLst>
              <a:ext uri="{FF2B5EF4-FFF2-40B4-BE49-F238E27FC236}">
                <a16:creationId xmlns:a16="http://schemas.microsoft.com/office/drawing/2014/main" id="{B80DC3AC-BEAF-D55C-8B4A-8AC38D8FDCB5}"/>
              </a:ext>
            </a:extLst>
          </p:cNvPr>
          <p:cNvSpPr txBox="1"/>
          <p:nvPr/>
        </p:nvSpPr>
        <p:spPr>
          <a:xfrm>
            <a:off x="4132068" y="4320718"/>
            <a:ext cx="1131080" cy="2723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eaLnBrk="1" fontAlgn="auto">
              <a:lnSpc>
                <a:spcPct val="130000"/>
              </a:lnSpc>
              <a:spcBef>
                <a:spcPts val="0"/>
              </a:spcBef>
              <a:spcAft>
                <a:spcPts val="0"/>
              </a:spcAft>
              <a:defRPr/>
            </a:pPr>
            <a:r>
              <a:rPr lang="en-US" sz="900" kern="0" dirty="0">
                <a:solidFill>
                  <a:srgbClr val="FFFFFF"/>
                </a:solidFill>
                <a:latin typeface="Arial" panose="020B0604020202020204"/>
                <a:sym typeface="Joanna MT Std Regular"/>
              </a:rPr>
              <a:t>Expected study time</a:t>
            </a:r>
          </a:p>
        </p:txBody>
      </p:sp>
      <p:sp>
        <p:nvSpPr>
          <p:cNvPr id="21" name="TextBox 20">
            <a:extLst>
              <a:ext uri="{FF2B5EF4-FFF2-40B4-BE49-F238E27FC236}">
                <a16:creationId xmlns:a16="http://schemas.microsoft.com/office/drawing/2014/main" id="{B51796D3-7653-F17F-86D6-DB14416DDE34}"/>
              </a:ext>
            </a:extLst>
          </p:cNvPr>
          <p:cNvSpPr txBox="1"/>
          <p:nvPr/>
        </p:nvSpPr>
        <p:spPr>
          <a:xfrm>
            <a:off x="3991805" y="4448724"/>
            <a:ext cx="1411605" cy="6001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eaLnBrk="1" fontAlgn="auto">
              <a:spcBef>
                <a:spcPts val="0"/>
              </a:spcBef>
              <a:spcAft>
                <a:spcPts val="0"/>
              </a:spcAft>
              <a:defRPr/>
            </a:pPr>
            <a:r>
              <a:rPr lang="en-US" sz="3300" b="1" kern="0" dirty="0">
                <a:solidFill>
                  <a:srgbClr val="FFFFFF"/>
                </a:solidFill>
                <a:latin typeface="Arial" panose="020B0604020202020204"/>
                <a:sym typeface="Joanna MT Std Regular"/>
              </a:rPr>
              <a:t>80-100</a:t>
            </a:r>
          </a:p>
        </p:txBody>
      </p:sp>
      <p:sp>
        <p:nvSpPr>
          <p:cNvPr id="22" name="TextBox 21">
            <a:extLst>
              <a:ext uri="{FF2B5EF4-FFF2-40B4-BE49-F238E27FC236}">
                <a16:creationId xmlns:a16="http://schemas.microsoft.com/office/drawing/2014/main" id="{E59ED862-4BBE-2E72-2C7F-85A16EF70A87}"/>
              </a:ext>
            </a:extLst>
          </p:cNvPr>
          <p:cNvSpPr txBox="1"/>
          <p:nvPr/>
        </p:nvSpPr>
        <p:spPr>
          <a:xfrm>
            <a:off x="4407785" y="4853146"/>
            <a:ext cx="579646" cy="3023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eaLnBrk="1" fontAlgn="auto">
              <a:lnSpc>
                <a:spcPct val="130000"/>
              </a:lnSpc>
              <a:spcBef>
                <a:spcPts val="0"/>
              </a:spcBef>
              <a:spcAft>
                <a:spcPts val="0"/>
              </a:spcAft>
              <a:defRPr/>
            </a:pPr>
            <a:r>
              <a:rPr lang="en-US" sz="1050" b="1" kern="0" dirty="0">
                <a:solidFill>
                  <a:srgbClr val="FFFFFF"/>
                </a:solidFill>
                <a:latin typeface="Arial" panose="020B0604020202020204"/>
                <a:sym typeface="Joanna MT Std Regular"/>
              </a:rPr>
              <a:t>HOURS</a:t>
            </a:r>
          </a:p>
        </p:txBody>
      </p:sp>
      <p:sp>
        <p:nvSpPr>
          <p:cNvPr id="23" name="TextBox 22">
            <a:extLst>
              <a:ext uri="{FF2B5EF4-FFF2-40B4-BE49-F238E27FC236}">
                <a16:creationId xmlns:a16="http://schemas.microsoft.com/office/drawing/2014/main" id="{7ACC5A9B-BEB2-B2BA-5A6B-AE67C5570FB2}"/>
              </a:ext>
            </a:extLst>
          </p:cNvPr>
          <p:cNvSpPr txBox="1"/>
          <p:nvPr/>
        </p:nvSpPr>
        <p:spPr>
          <a:xfrm>
            <a:off x="3782545" y="5087547"/>
            <a:ext cx="1960539"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algn="ctr" defTabSz="685766" eaLnBrk="1" fontAlgn="auto">
              <a:spcBef>
                <a:spcPts val="0"/>
              </a:spcBef>
              <a:spcAft>
                <a:spcPts val="0"/>
              </a:spcAft>
              <a:defRPr/>
            </a:pPr>
            <a:r>
              <a:rPr lang="en-US" sz="900" kern="0" dirty="0">
                <a:solidFill>
                  <a:srgbClr val="FFFFFF"/>
                </a:solidFill>
                <a:latin typeface="Arial" panose="020B0604020202020204"/>
                <a:sym typeface="Joanna MT Std Regular"/>
              </a:rPr>
              <a:t>With a foundation of intermediate and advanced accounting classes</a:t>
            </a:r>
          </a:p>
        </p:txBody>
      </p:sp>
      <p:sp>
        <p:nvSpPr>
          <p:cNvPr id="24" name="Title 1"/>
          <p:cNvSpPr txBox="1">
            <a:spLocks/>
          </p:cNvSpPr>
          <p:nvPr/>
        </p:nvSpPr>
        <p:spPr>
          <a:xfrm>
            <a:off x="0" y="76200"/>
            <a:ext cx="8229600" cy="838200"/>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latin typeface="Calibri" panose="020F0502020204030204" pitchFamily="34" charset="0"/>
                <a:cs typeface="Calibri" panose="020F0502020204030204" pitchFamily="34" charset="0"/>
              </a:rPr>
              <a:t>Becker</a:t>
            </a:r>
          </a:p>
        </p:txBody>
      </p:sp>
    </p:spTree>
    <p:extLst>
      <p:ext uri="{BB962C8B-B14F-4D97-AF65-F5344CB8AC3E}">
        <p14:creationId xmlns:p14="http://schemas.microsoft.com/office/powerpoint/2010/main" val="404557860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DC832F2-DF2A-C448-AF71-CF94D17A787C}"/>
              </a:ext>
            </a:extLst>
          </p:cNvPr>
          <p:cNvSpPr/>
          <p:nvPr/>
        </p:nvSpPr>
        <p:spPr>
          <a:xfrm>
            <a:off x="5927791" y="3543731"/>
            <a:ext cx="2979801" cy="441788"/>
          </a:xfrm>
          <a:prstGeom prst="rect">
            <a:avLst/>
          </a:prstGeom>
          <a:solidFill>
            <a:schemeClr val="bg1">
              <a:lumMod val="95000"/>
            </a:schemeClr>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6" name="Rectangle 105">
            <a:extLst>
              <a:ext uri="{FF2B5EF4-FFF2-40B4-BE49-F238E27FC236}">
                <a16:creationId xmlns:a16="http://schemas.microsoft.com/office/drawing/2014/main" id="{7B51772A-CBBD-6048-B2BA-08878FA314BE}"/>
              </a:ext>
            </a:extLst>
          </p:cNvPr>
          <p:cNvSpPr/>
          <p:nvPr/>
        </p:nvSpPr>
        <p:spPr>
          <a:xfrm>
            <a:off x="0" y="857250"/>
            <a:ext cx="9144000" cy="805416"/>
          </a:xfrm>
          <a:prstGeom prst="rect">
            <a:avLst/>
          </a:prstGeom>
          <a:solidFill>
            <a:schemeClr val="accent5"/>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no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7" name="Text Placeholder 1">
            <a:extLst>
              <a:ext uri="{FF2B5EF4-FFF2-40B4-BE49-F238E27FC236}">
                <a16:creationId xmlns:a16="http://schemas.microsoft.com/office/drawing/2014/main" id="{47CB09FE-1261-434B-B55B-2B680C31DBFF}"/>
              </a:ext>
            </a:extLst>
          </p:cNvPr>
          <p:cNvSpPr txBox="1">
            <a:spLocks/>
          </p:cNvSpPr>
          <p:nvPr/>
        </p:nvSpPr>
        <p:spPr>
          <a:xfrm>
            <a:off x="458601" y="1063061"/>
            <a:ext cx="7361010" cy="3778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oAutofit/>
          </a:bodyPr>
          <a:lstStyle>
            <a:lvl1pPr marL="0" marR="0" indent="0" algn="l" defTabSz="1828709" latinLnBrk="0">
              <a:lnSpc>
                <a:spcPct val="100000"/>
              </a:lnSpc>
              <a:spcBef>
                <a:spcPts val="0"/>
              </a:spcBef>
              <a:spcAft>
                <a:spcPts val="0"/>
              </a:spcAft>
              <a:buClrTx/>
              <a:buSzTx/>
              <a:buFontTx/>
              <a:buNone/>
              <a:tabLst/>
              <a:defRPr sz="7000" b="1" i="0" u="none" strike="noStrike" cap="none" spc="-152" baseline="0">
                <a:ln>
                  <a:noFill/>
                </a:ln>
                <a:solidFill>
                  <a:schemeClr val="accent1"/>
                </a:solidFill>
                <a:uFillTx/>
                <a:latin typeface="Arial" panose="020B0604020202020204" pitchFamily="34" charset="0"/>
                <a:ea typeface="+mn-ea"/>
                <a:cs typeface="Arial" panose="020B0604020202020204" pitchFamily="34" charset="0"/>
                <a:sym typeface="Euclid Circular A"/>
              </a:defRPr>
            </a:lvl1pPr>
            <a:lvl2pPr marL="174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2pPr>
            <a:lvl3pPr marL="238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3pPr>
            <a:lvl4pPr marL="301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4pPr>
            <a:lvl5pPr marL="365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5pPr>
            <a:lvl6pPr marL="428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6pPr>
            <a:lvl7pPr marL="492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7pPr>
            <a:lvl8pPr marL="555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8pPr>
            <a:lvl9pPr marL="619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9pPr>
          </a:lstStyle>
          <a:p>
            <a:pPr hangingPunct="1"/>
            <a:r>
              <a:rPr lang="en-US" sz="2625" dirty="0">
                <a:solidFill>
                  <a:schemeClr val="accent2"/>
                </a:solidFill>
                <a:latin typeface="+mj-lt"/>
              </a:rPr>
              <a:t>Exam structure  </a:t>
            </a:r>
            <a:r>
              <a:rPr lang="en-US" sz="2625" b="0" dirty="0">
                <a:solidFill>
                  <a:schemeClr val="accent2"/>
                </a:solidFill>
                <a:latin typeface="Georgia" panose="02040502050405020303" pitchFamily="18" charset="0"/>
              </a:rPr>
              <a:t>|</a:t>
            </a:r>
            <a:r>
              <a:rPr lang="en-US" sz="2625" dirty="0">
                <a:solidFill>
                  <a:schemeClr val="accent2"/>
                </a:solidFill>
                <a:latin typeface="+mj-lt"/>
              </a:rPr>
              <a:t>  </a:t>
            </a:r>
            <a:r>
              <a:rPr lang="en-US" sz="2625" b="0" dirty="0">
                <a:solidFill>
                  <a:schemeClr val="bg1"/>
                </a:solidFill>
                <a:latin typeface="Georgia" panose="02040502050405020303" pitchFamily="18" charset="0"/>
              </a:rPr>
              <a:t>Taxation and Regulation (REG)</a:t>
            </a:r>
          </a:p>
        </p:txBody>
      </p:sp>
      <p:graphicFrame>
        <p:nvGraphicFramePr>
          <p:cNvPr id="2" name="Chart 1">
            <a:extLst>
              <a:ext uri="{FF2B5EF4-FFF2-40B4-BE49-F238E27FC236}">
                <a16:creationId xmlns:a16="http://schemas.microsoft.com/office/drawing/2014/main" id="{A5F825AD-C115-5D4A-B52B-13A8223CD4B1}"/>
              </a:ext>
            </a:extLst>
          </p:cNvPr>
          <p:cNvGraphicFramePr/>
          <p:nvPr/>
        </p:nvGraphicFramePr>
        <p:xfrm>
          <a:off x="6147370" y="2181758"/>
          <a:ext cx="2540112" cy="2199746"/>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a:extLst>
              <a:ext uri="{FF2B5EF4-FFF2-40B4-BE49-F238E27FC236}">
                <a16:creationId xmlns:a16="http://schemas.microsoft.com/office/drawing/2014/main" id="{43733483-3962-0847-B03C-2169EB29BC9F}"/>
              </a:ext>
            </a:extLst>
          </p:cNvPr>
          <p:cNvGrpSpPr/>
          <p:nvPr/>
        </p:nvGrpSpPr>
        <p:grpSpPr>
          <a:xfrm>
            <a:off x="6002599" y="4619323"/>
            <a:ext cx="2734806" cy="845665"/>
            <a:chOff x="16513737" y="9900936"/>
            <a:chExt cx="7292816" cy="2255108"/>
          </a:xfrm>
        </p:grpSpPr>
        <p:sp>
          <p:nvSpPr>
            <p:cNvPr id="3" name="TextBox 2">
              <a:extLst>
                <a:ext uri="{FF2B5EF4-FFF2-40B4-BE49-F238E27FC236}">
                  <a16:creationId xmlns:a16="http://schemas.microsoft.com/office/drawing/2014/main" id="{8C7B2E10-1495-1841-BD15-A2E42C1A5FD6}"/>
                </a:ext>
              </a:extLst>
            </p:cNvPr>
            <p:cNvSpPr txBox="1"/>
            <p:nvPr/>
          </p:nvSpPr>
          <p:spPr>
            <a:xfrm>
              <a:off x="17002982" y="9947891"/>
              <a:ext cx="6803571" cy="19595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defTabSz="685766" fontAlgn="auto">
                <a:spcBef>
                  <a:spcPts val="450"/>
                </a:spcBef>
                <a:spcAft>
                  <a:spcPts val="0"/>
                </a:spcAft>
              </a:pPr>
              <a:r>
                <a:rPr lang="en-US" sz="975" dirty="0">
                  <a:latin typeface="+mn-lt"/>
                  <a:sym typeface="Joanna MT Std Regular"/>
                </a:rPr>
                <a:t>Analysis (TBS) </a:t>
              </a:r>
              <a:r>
                <a:rPr lang="en-US" sz="975" b="1" dirty="0">
                  <a:latin typeface="+mn-lt"/>
                  <a:sym typeface="Joanna MT Std Regular"/>
                </a:rPr>
                <a:t>25-35%</a:t>
              </a:r>
            </a:p>
            <a:p>
              <a:pPr defTabSz="685766" fontAlgn="auto">
                <a:spcBef>
                  <a:spcPts val="450"/>
                </a:spcBef>
                <a:spcAft>
                  <a:spcPts val="0"/>
                </a:spcAft>
              </a:pPr>
              <a:r>
                <a:rPr lang="en-US" sz="975" dirty="0">
                  <a:latin typeface="+mn-lt"/>
                </a:rPr>
                <a:t>Application (</a:t>
              </a:r>
              <a:r>
                <a:rPr lang="en-US" sz="975" dirty="0">
                  <a:latin typeface="+mn-lt"/>
                  <a:sym typeface="Joanna MT Std Regular"/>
                </a:rPr>
                <a:t>MCQ, </a:t>
              </a:r>
              <a:r>
                <a:rPr lang="en-US" sz="975" dirty="0">
                  <a:latin typeface="+mn-lt"/>
                </a:rPr>
                <a:t>TBS) </a:t>
              </a:r>
              <a:r>
                <a:rPr lang="en-US" sz="975" b="1" dirty="0">
                  <a:latin typeface="+mn-lt"/>
                </a:rPr>
                <a:t>35-45%</a:t>
              </a:r>
            </a:p>
            <a:p>
              <a:pPr>
                <a:spcBef>
                  <a:spcPts val="450"/>
                </a:spcBef>
              </a:pPr>
              <a:r>
                <a:rPr lang="en-US" sz="975" dirty="0">
                  <a:latin typeface="+mn-lt"/>
                </a:rPr>
                <a:t>Remembering &amp; Understanding (MCQ) </a:t>
              </a:r>
              <a:r>
                <a:rPr lang="en-US" sz="975" b="1" dirty="0">
                  <a:latin typeface="+mn-lt"/>
                </a:rPr>
                <a:t>25-35%</a:t>
              </a:r>
            </a:p>
          </p:txBody>
        </p:sp>
        <p:sp>
          <p:nvSpPr>
            <p:cNvPr id="4" name="Rectangle 3">
              <a:extLst>
                <a:ext uri="{FF2B5EF4-FFF2-40B4-BE49-F238E27FC236}">
                  <a16:creationId xmlns:a16="http://schemas.microsoft.com/office/drawing/2014/main" id="{2718A922-1A1F-1447-BE65-A816603D6C57}"/>
                </a:ext>
              </a:extLst>
            </p:cNvPr>
            <p:cNvSpPr/>
            <p:nvPr/>
          </p:nvSpPr>
          <p:spPr>
            <a:xfrm>
              <a:off x="16513737" y="10977942"/>
              <a:ext cx="365760" cy="1178102"/>
            </a:xfrm>
            <a:prstGeom prst="rect">
              <a:avLst/>
            </a:prstGeom>
            <a:solidFill>
              <a:srgbClr val="D0A1AD"/>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8" name="Rectangle 107">
              <a:extLst>
                <a:ext uri="{FF2B5EF4-FFF2-40B4-BE49-F238E27FC236}">
                  <a16:creationId xmlns:a16="http://schemas.microsoft.com/office/drawing/2014/main" id="{7529C447-F445-5546-B87A-C333520BCEFA}"/>
                </a:ext>
              </a:extLst>
            </p:cNvPr>
            <p:cNvSpPr/>
            <p:nvPr/>
          </p:nvSpPr>
          <p:spPr>
            <a:xfrm>
              <a:off x="16513737" y="10409625"/>
              <a:ext cx="365760" cy="1178102"/>
            </a:xfrm>
            <a:prstGeom prst="rect">
              <a:avLst/>
            </a:prstGeom>
            <a:solidFill>
              <a:srgbClr val="87657A"/>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9" name="Rectangle 108">
              <a:extLst>
                <a:ext uri="{FF2B5EF4-FFF2-40B4-BE49-F238E27FC236}">
                  <a16:creationId xmlns:a16="http://schemas.microsoft.com/office/drawing/2014/main" id="{B117060E-5815-124A-9F1C-36B44484C346}"/>
                </a:ext>
              </a:extLst>
            </p:cNvPr>
            <p:cNvSpPr/>
            <p:nvPr/>
          </p:nvSpPr>
          <p:spPr>
            <a:xfrm>
              <a:off x="16513737" y="9900936"/>
              <a:ext cx="365760" cy="1178102"/>
            </a:xfrm>
            <a:prstGeom prst="rect">
              <a:avLst/>
            </a:prstGeom>
            <a:solidFill>
              <a:srgbClr val="715467"/>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grpSp>
      <p:graphicFrame>
        <p:nvGraphicFramePr>
          <p:cNvPr id="5" name="Table 4">
            <a:extLst>
              <a:ext uri="{FF2B5EF4-FFF2-40B4-BE49-F238E27FC236}">
                <a16:creationId xmlns:a16="http://schemas.microsoft.com/office/drawing/2014/main" id="{942FF541-E82F-8C4B-8C5B-77FBEDCFE523}"/>
              </a:ext>
            </a:extLst>
          </p:cNvPr>
          <p:cNvGraphicFramePr>
            <a:graphicFrameLocks noGrp="1"/>
          </p:cNvGraphicFramePr>
          <p:nvPr/>
        </p:nvGraphicFramePr>
        <p:xfrm>
          <a:off x="458601" y="1975105"/>
          <a:ext cx="5329428" cy="2265952"/>
        </p:xfrm>
        <a:graphic>
          <a:graphicData uri="http://schemas.openxmlformats.org/drawingml/2006/table">
            <a:tbl>
              <a:tblPr firstRow="1" bandRow="1">
                <a:tableStyleId>{5940675A-B579-460E-94D1-54222C63F5DA}</a:tableStyleId>
              </a:tblPr>
              <a:tblGrid>
                <a:gridCol w="292078">
                  <a:extLst>
                    <a:ext uri="{9D8B030D-6E8A-4147-A177-3AD203B41FA5}">
                      <a16:colId xmlns:a16="http://schemas.microsoft.com/office/drawing/2014/main" val="4281600985"/>
                    </a:ext>
                  </a:extLst>
                </a:gridCol>
                <a:gridCol w="469269">
                  <a:extLst>
                    <a:ext uri="{9D8B030D-6E8A-4147-A177-3AD203B41FA5}">
                      <a16:colId xmlns:a16="http://schemas.microsoft.com/office/drawing/2014/main" val="1074299385"/>
                    </a:ext>
                  </a:extLst>
                </a:gridCol>
                <a:gridCol w="548531">
                  <a:extLst>
                    <a:ext uri="{9D8B030D-6E8A-4147-A177-3AD203B41FA5}">
                      <a16:colId xmlns:a16="http://schemas.microsoft.com/office/drawing/2014/main" val="1013844063"/>
                    </a:ext>
                  </a:extLst>
                </a:gridCol>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gridCol w="803910">
                  <a:extLst>
                    <a:ext uri="{9D8B030D-6E8A-4147-A177-3AD203B41FA5}">
                      <a16:colId xmlns:a16="http://schemas.microsoft.com/office/drawing/2014/main" val="3539810563"/>
                    </a:ext>
                  </a:extLst>
                </a:gridCol>
                <a:gridCol w="803910">
                  <a:extLst>
                    <a:ext uri="{9D8B030D-6E8A-4147-A177-3AD203B41FA5}">
                      <a16:colId xmlns:a16="http://schemas.microsoft.com/office/drawing/2014/main" val="4014926570"/>
                    </a:ext>
                  </a:extLst>
                </a:gridCol>
                <a:gridCol w="803910">
                  <a:extLst>
                    <a:ext uri="{9D8B030D-6E8A-4147-A177-3AD203B41FA5}">
                      <a16:colId xmlns:a16="http://schemas.microsoft.com/office/drawing/2014/main" val="1163779193"/>
                    </a:ext>
                  </a:extLst>
                </a:gridCol>
              </a:tblGrid>
              <a:tr h="216474">
                <a:tc gridSpan="2">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US" dirty="0"/>
                    </a:p>
                  </a:txBody>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4">
                  <a:txBody>
                    <a:bodyPr/>
                    <a:lstStyle/>
                    <a:p>
                      <a:r>
                        <a:rPr lang="en-US" sz="700" b="1" dirty="0">
                          <a:solidFill>
                            <a:schemeClr val="bg1"/>
                          </a:solidFill>
                        </a:rPr>
                        <a:t>Skill level</a:t>
                      </a:r>
                    </a:p>
                  </a:txBody>
                  <a:tcPr marL="34290" marR="34290" marT="17145" marB="17145" anchor="ctr">
                    <a:solidFill>
                      <a:srgbClr val="87657A"/>
                    </a:solidFill>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827028553"/>
                  </a:ext>
                </a:extLst>
              </a:tr>
              <a:tr h="297148">
                <a:tc gridSpan="3">
                  <a:txBody>
                    <a:bodyPr/>
                    <a:lstStyle/>
                    <a:p>
                      <a:r>
                        <a:rPr lang="en-US" sz="700" b="1" dirty="0"/>
                        <a:t>Content covered</a:t>
                      </a:r>
                    </a:p>
                  </a:txBody>
                  <a:tcPr marL="34290" marR="34290" marT="17145" marB="17145" anchor="ctr">
                    <a:solidFill>
                      <a:schemeClr val="bg1">
                        <a:lumMod val="95000"/>
                      </a:schemeClr>
                    </a:solidFill>
                  </a:tcPr>
                </a:tc>
                <a:tc hMerge="1">
                  <a:txBody>
                    <a:bodyPr/>
                    <a:lstStyle/>
                    <a:p>
                      <a:endParaRPr lang="en-US"/>
                    </a:p>
                  </a:txBody>
                  <a:tcPr/>
                </a:tc>
                <a:tc hMerge="1">
                  <a:txBody>
                    <a:bodyPr/>
                    <a:lstStyle/>
                    <a:p>
                      <a:endParaRPr lang="en-US" dirty="0"/>
                    </a:p>
                  </a:txBody>
                  <a:tcPr/>
                </a:tc>
                <a:tc>
                  <a:txBody>
                    <a:bodyPr/>
                    <a:lstStyle/>
                    <a:p>
                      <a:r>
                        <a:rPr lang="en-US" sz="700" b="1" dirty="0"/>
                        <a:t>Scoring weight</a:t>
                      </a:r>
                    </a:p>
                  </a:txBody>
                  <a:tcPr marL="34290" marR="34290" marT="17145" marB="17145" anchor="ctr">
                    <a:solidFill>
                      <a:schemeClr val="bg1">
                        <a:lumMod val="95000"/>
                      </a:schemeClr>
                    </a:solidFill>
                  </a:tcPr>
                </a:tc>
                <a:tc>
                  <a:txBody>
                    <a:bodyPr/>
                    <a:lstStyle/>
                    <a:p>
                      <a:r>
                        <a:rPr lang="en-US" sz="700" b="1" dirty="0"/>
                        <a:t>Remembering &amp; understanding</a:t>
                      </a:r>
                    </a:p>
                  </a:txBody>
                  <a:tcPr marL="34290" marR="34290" marT="17145" marB="17145" anchor="ctr">
                    <a:solidFill>
                      <a:schemeClr val="bg1">
                        <a:lumMod val="95000"/>
                      </a:schemeClr>
                    </a:solidFill>
                  </a:tcPr>
                </a:tc>
                <a:tc>
                  <a:txBody>
                    <a:bodyPr/>
                    <a:lstStyle/>
                    <a:p>
                      <a:r>
                        <a:rPr lang="en-US" sz="700" b="1" dirty="0"/>
                        <a:t>Application</a:t>
                      </a:r>
                    </a:p>
                  </a:txBody>
                  <a:tcPr marL="34290" marR="34290" marT="17145" marB="17145" anchor="ctr">
                    <a:solidFill>
                      <a:schemeClr val="bg1">
                        <a:lumMod val="95000"/>
                      </a:schemeClr>
                    </a:solidFill>
                  </a:tcPr>
                </a:tc>
                <a:tc>
                  <a:txBody>
                    <a:bodyPr/>
                    <a:lstStyle/>
                    <a:p>
                      <a:r>
                        <a:rPr lang="en-US" sz="700" b="1" dirty="0"/>
                        <a:t>Analysis</a:t>
                      </a:r>
                    </a:p>
                  </a:txBody>
                  <a:tcPr marL="34290" marR="34290" marT="17145" marB="17145" anchor="ctr">
                    <a:solidFill>
                      <a:schemeClr val="bg1">
                        <a:lumMod val="95000"/>
                      </a:schemeClr>
                    </a:solidFill>
                  </a:tcPr>
                </a:tc>
                <a:tc>
                  <a:txBody>
                    <a:bodyPr/>
                    <a:lstStyle/>
                    <a:p>
                      <a:r>
                        <a:rPr lang="en-US" sz="700" b="1" dirty="0"/>
                        <a:t>Evaluation</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445770">
                <a:tc>
                  <a:txBody>
                    <a:bodyPr/>
                    <a:lstStyle/>
                    <a:p>
                      <a:r>
                        <a:rPr lang="en-US" sz="800" dirty="0"/>
                        <a:t>I</a:t>
                      </a:r>
                    </a:p>
                  </a:txBody>
                  <a:tcPr marL="34290" marR="34290" marT="17145" marB="17145" anchor="ctr"/>
                </a:tc>
                <a:tc gridSpan="2">
                  <a:txBody>
                    <a:bodyPr/>
                    <a:lstStyle/>
                    <a:p>
                      <a:pPr algn="l"/>
                      <a:r>
                        <a:rPr lang="en-US" sz="700" dirty="0"/>
                        <a:t>Ethics, Professional Responsibilities and Federal</a:t>
                      </a:r>
                    </a:p>
                    <a:p>
                      <a:pPr algn="l"/>
                      <a:r>
                        <a:rPr lang="en-US" sz="700" dirty="0"/>
                        <a:t>Tax Procedures</a:t>
                      </a:r>
                    </a:p>
                  </a:txBody>
                  <a:tcPr marL="34290" marR="34290" marT="17145" marB="17145" anchor="ctr"/>
                </a:tc>
                <a:tc hMerge="1">
                  <a:txBody>
                    <a:bodyPr/>
                    <a:lstStyle/>
                    <a:p>
                      <a:endParaRPr lang="en-US"/>
                    </a:p>
                  </a:txBody>
                  <a:tcPr/>
                </a:tc>
                <a:tc>
                  <a:txBody>
                    <a:bodyPr/>
                    <a:lstStyle/>
                    <a:p>
                      <a:r>
                        <a:rPr lang="en-US" sz="700" dirty="0"/>
                        <a:t>10-20%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endParaRPr lang="en-US" sz="700" dirty="0"/>
                    </a:p>
                  </a:txBody>
                  <a:tcPr marL="34290" marR="34290" marT="17145" marB="17145" anchor="ctr"/>
                </a:tc>
                <a:extLst>
                  <a:ext uri="{0D108BD9-81ED-4DB2-BD59-A6C34878D82A}">
                    <a16:rowId xmlns:a16="http://schemas.microsoft.com/office/drawing/2014/main" val="631023456"/>
                  </a:ext>
                </a:extLst>
              </a:tr>
              <a:tr h="301752">
                <a:tc>
                  <a:txBody>
                    <a:bodyPr/>
                    <a:lstStyle/>
                    <a:p>
                      <a:r>
                        <a:rPr lang="en-US" sz="800" dirty="0"/>
                        <a:t>II</a:t>
                      </a:r>
                    </a:p>
                  </a:txBody>
                  <a:tcPr marL="34290" marR="34290" marT="17145" marB="17145" anchor="ctr"/>
                </a:tc>
                <a:tc gridSpan="2">
                  <a:txBody>
                    <a:bodyPr/>
                    <a:lstStyle/>
                    <a:p>
                      <a:pPr algn="l"/>
                      <a:r>
                        <a:rPr lang="en-US" sz="700" dirty="0"/>
                        <a:t>Business Law</a:t>
                      </a:r>
                    </a:p>
                  </a:txBody>
                  <a:tcPr marL="34290" marR="34290" marT="17145" marB="17145" anchor="ctr"/>
                </a:tc>
                <a:tc hMerge="1">
                  <a:txBody>
                    <a:bodyPr/>
                    <a:lstStyle/>
                    <a:p>
                      <a:endParaRPr lang="en-US"/>
                    </a:p>
                  </a:txBody>
                  <a:tcPr/>
                </a:tc>
                <a:tc>
                  <a:txBody>
                    <a:bodyPr/>
                    <a:lstStyle/>
                    <a:p>
                      <a:r>
                        <a:rPr lang="en-US" sz="700" dirty="0"/>
                        <a:t>15-25%</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812064394"/>
                  </a:ext>
                </a:extLst>
              </a:tr>
              <a:tr h="301752">
                <a:tc>
                  <a:txBody>
                    <a:bodyPr/>
                    <a:lstStyle/>
                    <a:p>
                      <a:r>
                        <a:rPr lang="en-US" sz="800" dirty="0"/>
                        <a:t>III</a:t>
                      </a:r>
                    </a:p>
                  </a:txBody>
                  <a:tcPr marL="34290" marR="34290" marT="17145" marB="17145" anchor="ctr"/>
                </a:tc>
                <a:tc gridSpan="2">
                  <a:txBody>
                    <a:bodyPr/>
                    <a:lstStyle/>
                    <a:p>
                      <a:pPr algn="l"/>
                      <a:r>
                        <a:rPr lang="en-US" sz="700" dirty="0"/>
                        <a:t>Federal Taxation of Property Transactions</a:t>
                      </a:r>
                    </a:p>
                  </a:txBody>
                  <a:tcPr marL="34290" marR="34290" marT="17145" marB="17145" anchor="ctr"/>
                </a:tc>
                <a:tc hMerge="1">
                  <a:txBody>
                    <a:bodyPr/>
                    <a:lstStyle/>
                    <a:p>
                      <a:endParaRPr lang="en-US"/>
                    </a:p>
                  </a:txBody>
                  <a:tcPr/>
                </a:tc>
                <a:tc>
                  <a:txBody>
                    <a:bodyPr/>
                    <a:lstStyle/>
                    <a:p>
                      <a:r>
                        <a:rPr lang="en-US" sz="700" dirty="0"/>
                        <a:t>5-15%</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1058768460"/>
                  </a:ext>
                </a:extLst>
              </a:tr>
              <a:tr h="333486">
                <a:tc>
                  <a:txBody>
                    <a:bodyPr/>
                    <a:lstStyle/>
                    <a:p>
                      <a:r>
                        <a:rPr lang="en-US" sz="800" dirty="0"/>
                        <a:t>IV</a:t>
                      </a:r>
                    </a:p>
                  </a:txBody>
                  <a:tcPr marL="34290" marR="34290" marT="17145" marB="17145" anchor="ctr"/>
                </a:tc>
                <a:tc gridSpan="2">
                  <a:txBody>
                    <a:bodyPr/>
                    <a:lstStyle/>
                    <a:p>
                      <a:pPr algn="l"/>
                      <a:r>
                        <a:rPr lang="en-US" sz="700" dirty="0"/>
                        <a:t>Federal Taxation of Individuals</a:t>
                      </a:r>
                    </a:p>
                  </a:txBody>
                  <a:tcPr marL="34290" marR="34290" marT="17145" marB="17145" anchor="ctr"/>
                </a:tc>
                <a:tc hMerge="1">
                  <a:txBody>
                    <a:bodyPr/>
                    <a:lstStyle/>
                    <a:p>
                      <a:endParaRPr lang="en-US"/>
                    </a:p>
                  </a:txBody>
                  <a:tcPr/>
                </a:tc>
                <a:tc>
                  <a:txBody>
                    <a:bodyPr/>
                    <a:lstStyle/>
                    <a:p>
                      <a:r>
                        <a:rPr lang="en-US" sz="700" dirty="0"/>
                        <a:t>22-32%</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endParaRPr lang="en-US" sz="700" dirty="0"/>
                    </a:p>
                  </a:txBody>
                  <a:tcPr marL="34290" marR="34290" marT="17145" marB="17145" anchor="ctr"/>
                </a:tc>
                <a:extLst>
                  <a:ext uri="{0D108BD9-81ED-4DB2-BD59-A6C34878D82A}">
                    <a16:rowId xmlns:a16="http://schemas.microsoft.com/office/drawing/2014/main" val="713976752"/>
                  </a:ext>
                </a:extLst>
              </a:tr>
              <a:tr h="342900">
                <a:tc>
                  <a:txBody>
                    <a:bodyPr/>
                    <a:lstStyle/>
                    <a:p>
                      <a:r>
                        <a:rPr lang="en-US" sz="800" dirty="0"/>
                        <a:t>V</a:t>
                      </a:r>
                    </a:p>
                  </a:txBody>
                  <a:tcPr marL="34290" marR="34290" marT="17145" marB="17145" anchor="ctr"/>
                </a:tc>
                <a:tc gridSpan="2">
                  <a:txBody>
                    <a:bodyPr/>
                    <a:lstStyle/>
                    <a:p>
                      <a:pPr algn="l"/>
                      <a:r>
                        <a:rPr lang="en-US" sz="700" dirty="0"/>
                        <a:t>Federal Taxation of Entities (including tax preparation)</a:t>
                      </a:r>
                    </a:p>
                  </a:txBody>
                  <a:tcPr marL="34290" marR="34290" marT="17145" marB="17145" anchor="ctr"/>
                </a:tc>
                <a:tc hMerge="1">
                  <a:txBody>
                    <a:bodyPr/>
                    <a:lstStyle/>
                    <a:p>
                      <a:endParaRPr lang="en-US"/>
                    </a:p>
                  </a:txBody>
                  <a:tcPr/>
                </a:tc>
                <a:tc>
                  <a:txBody>
                    <a:bodyPr/>
                    <a:lstStyle/>
                    <a:p>
                      <a:r>
                        <a:rPr lang="en-US" sz="700" dirty="0"/>
                        <a:t>23-33%</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4">
                            <a:extLst>
                              <a:ext uri="{96DAC541-7B7A-43D3-8B79-37D633B846F1}">
                                <asvg:svgBlip xmlns:asvg="http://schemas.microsoft.com/office/drawing/2016/SVG/main" r:embed="rId5"/>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endParaRPr lang="en-US" sz="700" dirty="0"/>
                    </a:p>
                  </a:txBody>
                  <a:tcPr marL="34290" marR="34290" marT="17145" marB="17145" anchor="ctr"/>
                </a:tc>
                <a:extLst>
                  <a:ext uri="{0D108BD9-81ED-4DB2-BD59-A6C34878D82A}">
                    <a16:rowId xmlns:a16="http://schemas.microsoft.com/office/drawing/2014/main" val="4182258612"/>
                  </a:ext>
                </a:extLst>
              </a:tr>
            </a:tbl>
          </a:graphicData>
        </a:graphic>
      </p:graphicFrame>
      <p:graphicFrame>
        <p:nvGraphicFramePr>
          <p:cNvPr id="112" name="Table 111">
            <a:extLst>
              <a:ext uri="{FF2B5EF4-FFF2-40B4-BE49-F238E27FC236}">
                <a16:creationId xmlns:a16="http://schemas.microsoft.com/office/drawing/2014/main" id="{C9D9726B-C398-D648-9994-2969762DA355}"/>
              </a:ext>
            </a:extLst>
          </p:cNvPr>
          <p:cNvGraphicFramePr>
            <a:graphicFrameLocks noGrp="1"/>
          </p:cNvGraphicFramePr>
          <p:nvPr>
            <p:extLst>
              <p:ext uri="{D42A27DB-BD31-4B8C-83A1-F6EECF244321}">
                <p14:modId xmlns:p14="http://schemas.microsoft.com/office/powerpoint/2010/main" val="4224248837"/>
              </p:ext>
            </p:extLst>
          </p:nvPr>
        </p:nvGraphicFramePr>
        <p:xfrm>
          <a:off x="458601" y="4422957"/>
          <a:ext cx="1607820" cy="758643"/>
        </p:xfrm>
        <a:graphic>
          <a:graphicData uri="http://schemas.openxmlformats.org/drawingml/2006/table">
            <a:tbl>
              <a:tblPr firstRow="1" bandRow="1">
                <a:tableStyleId>{5940675A-B579-460E-94D1-54222C63F5DA}</a:tableStyleId>
              </a:tblPr>
              <a:tblGrid>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tblGrid>
              <a:tr h="252881">
                <a:tc>
                  <a:txBody>
                    <a:bodyPr/>
                    <a:lstStyle/>
                    <a:p>
                      <a:r>
                        <a:rPr lang="en-US" sz="700" b="1" dirty="0"/>
                        <a:t>Question type</a:t>
                      </a:r>
                    </a:p>
                  </a:txBody>
                  <a:tcPr marL="34290" marR="34290" marT="17145" marB="17145" anchor="ctr">
                    <a:solidFill>
                      <a:schemeClr val="bg1">
                        <a:lumMod val="95000"/>
                      </a:schemeClr>
                    </a:solidFill>
                  </a:tcPr>
                </a:tc>
                <a:tc>
                  <a:txBody>
                    <a:bodyPr/>
                    <a:lstStyle/>
                    <a:p>
                      <a:r>
                        <a:rPr lang="en-US" sz="700" b="1" dirty="0"/>
                        <a:t>#</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252881">
                <a:tc>
                  <a:txBody>
                    <a:bodyPr/>
                    <a:lstStyle/>
                    <a:p>
                      <a:r>
                        <a:rPr lang="en-US" sz="700" dirty="0"/>
                        <a:t>Multiple-choice Questions (MCQ)</a:t>
                      </a:r>
                    </a:p>
                  </a:txBody>
                  <a:tcPr marL="34290" marR="34290" marT="17145" marB="17145" anchor="ctr"/>
                </a:tc>
                <a:tc>
                  <a:txBody>
                    <a:bodyPr/>
                    <a:lstStyle/>
                    <a:p>
                      <a:r>
                        <a:rPr lang="en-US" sz="700" dirty="0"/>
                        <a:t>72</a:t>
                      </a:r>
                    </a:p>
                  </a:txBody>
                  <a:tcPr marL="34290" marR="34290" marT="17145" marB="17145" anchor="ctr"/>
                </a:tc>
                <a:extLst>
                  <a:ext uri="{0D108BD9-81ED-4DB2-BD59-A6C34878D82A}">
                    <a16:rowId xmlns:a16="http://schemas.microsoft.com/office/drawing/2014/main" val="631023456"/>
                  </a:ext>
                </a:extLst>
              </a:tr>
              <a:tr h="252881">
                <a:tc>
                  <a:txBody>
                    <a:bodyPr/>
                    <a:lstStyle/>
                    <a:p>
                      <a:r>
                        <a:rPr lang="en-US" sz="700" dirty="0"/>
                        <a:t>Task-based Simulations (TBS)</a:t>
                      </a:r>
                    </a:p>
                  </a:txBody>
                  <a:tcPr marL="34290" marR="34290" marT="17145" marB="17145" anchor="ctr"/>
                </a:tc>
                <a:tc>
                  <a:txBody>
                    <a:bodyPr/>
                    <a:lstStyle/>
                    <a:p>
                      <a:r>
                        <a:rPr lang="en-US" sz="700" dirty="0"/>
                        <a:t>8</a:t>
                      </a:r>
                    </a:p>
                  </a:txBody>
                  <a:tcPr marL="34290" marR="34290" marT="17145" marB="17145" anchor="ctr"/>
                </a:tc>
                <a:extLst>
                  <a:ext uri="{0D108BD9-81ED-4DB2-BD59-A6C34878D82A}">
                    <a16:rowId xmlns:a16="http://schemas.microsoft.com/office/drawing/2014/main" val="812064394"/>
                  </a:ext>
                </a:extLst>
              </a:tr>
            </a:tbl>
          </a:graphicData>
        </a:graphic>
      </p:graphicFrame>
      <p:grpSp>
        <p:nvGrpSpPr>
          <p:cNvPr id="6" name="Group 5">
            <a:extLst>
              <a:ext uri="{FF2B5EF4-FFF2-40B4-BE49-F238E27FC236}">
                <a16:creationId xmlns:a16="http://schemas.microsoft.com/office/drawing/2014/main" id="{97DFDAEF-B26E-A042-80C3-55956AAF715B}"/>
              </a:ext>
            </a:extLst>
          </p:cNvPr>
          <p:cNvGrpSpPr/>
          <p:nvPr/>
        </p:nvGrpSpPr>
        <p:grpSpPr>
          <a:xfrm>
            <a:off x="3679048" y="4283829"/>
            <a:ext cx="2106093" cy="1669643"/>
            <a:chOff x="9810796" y="9137547"/>
            <a:chExt cx="5616248" cy="4452381"/>
          </a:xfrm>
        </p:grpSpPr>
        <p:sp>
          <p:nvSpPr>
            <p:cNvPr id="7" name="Rectangle 6">
              <a:extLst>
                <a:ext uri="{FF2B5EF4-FFF2-40B4-BE49-F238E27FC236}">
                  <a16:creationId xmlns:a16="http://schemas.microsoft.com/office/drawing/2014/main" id="{13DCEAC2-3395-8F42-8DCA-B4E31E9028DB}"/>
                </a:ext>
              </a:extLst>
            </p:cNvPr>
            <p:cNvSpPr/>
            <p:nvPr/>
          </p:nvSpPr>
          <p:spPr>
            <a:xfrm>
              <a:off x="9810796" y="9137547"/>
              <a:ext cx="5616248" cy="4452381"/>
            </a:xfrm>
            <a:prstGeom prst="rect">
              <a:avLst/>
            </a:prstGeom>
            <a:solidFill>
              <a:srgbClr val="87657A"/>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8" name="TextBox 7">
              <a:extLst>
                <a:ext uri="{FF2B5EF4-FFF2-40B4-BE49-F238E27FC236}">
                  <a16:creationId xmlns:a16="http://schemas.microsoft.com/office/drawing/2014/main" id="{0C024D9B-B201-CF4B-B2F3-1E47208376B8}"/>
                </a:ext>
              </a:extLst>
            </p:cNvPr>
            <p:cNvSpPr txBox="1"/>
            <p:nvPr/>
          </p:nvSpPr>
          <p:spPr>
            <a:xfrm>
              <a:off x="11146073" y="9235915"/>
              <a:ext cx="2759731" cy="7263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sz="900" dirty="0">
                  <a:solidFill>
                    <a:schemeClr val="bg1"/>
                  </a:solidFill>
                  <a:latin typeface="+mn-lt"/>
                  <a:sym typeface="Joanna MT Std Regular"/>
                </a:rPr>
                <a:t>Expected study time</a:t>
              </a:r>
            </a:p>
          </p:txBody>
        </p:sp>
        <p:sp>
          <p:nvSpPr>
            <p:cNvPr id="113" name="TextBox 112">
              <a:extLst>
                <a:ext uri="{FF2B5EF4-FFF2-40B4-BE49-F238E27FC236}">
                  <a16:creationId xmlns:a16="http://schemas.microsoft.com/office/drawing/2014/main" id="{4A9B6736-1059-CE4B-9851-C2628E6FEC1D}"/>
                </a:ext>
              </a:extLst>
            </p:cNvPr>
            <p:cNvSpPr txBox="1"/>
            <p:nvPr/>
          </p:nvSpPr>
          <p:spPr>
            <a:xfrm>
              <a:off x="10804100" y="9577264"/>
              <a:ext cx="3443677" cy="16004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spcBef>
                  <a:spcPts val="0"/>
                </a:spcBef>
                <a:spcAft>
                  <a:spcPts val="0"/>
                </a:spcAft>
              </a:pPr>
              <a:r>
                <a:rPr lang="en-US" sz="3300" b="1" dirty="0">
                  <a:solidFill>
                    <a:schemeClr val="bg1"/>
                  </a:solidFill>
                  <a:latin typeface="+mn-lt"/>
                  <a:sym typeface="Joanna MT Std Regular"/>
                </a:rPr>
                <a:t>80-100</a:t>
              </a:r>
            </a:p>
          </p:txBody>
        </p:sp>
        <p:sp>
          <p:nvSpPr>
            <p:cNvPr id="114" name="TextBox 113">
              <a:extLst>
                <a:ext uri="{FF2B5EF4-FFF2-40B4-BE49-F238E27FC236}">
                  <a16:creationId xmlns:a16="http://schemas.microsoft.com/office/drawing/2014/main" id="{9107A6DB-607B-8448-B6E1-163FDAF4A167}"/>
                </a:ext>
              </a:extLst>
            </p:cNvPr>
            <p:cNvSpPr txBox="1"/>
            <p:nvPr/>
          </p:nvSpPr>
          <p:spPr>
            <a:xfrm>
              <a:off x="11308510" y="10455667"/>
              <a:ext cx="2434856" cy="120648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b="1" dirty="0">
                  <a:solidFill>
                    <a:schemeClr val="bg1"/>
                  </a:solidFill>
                  <a:latin typeface="+mn-lt"/>
                  <a:sym typeface="Joanna MT Std Regular"/>
                </a:rPr>
                <a:t>HOURS</a:t>
              </a:r>
            </a:p>
          </p:txBody>
        </p:sp>
        <p:sp>
          <p:nvSpPr>
            <p:cNvPr id="115" name="TextBox 114">
              <a:extLst>
                <a:ext uri="{FF2B5EF4-FFF2-40B4-BE49-F238E27FC236}">
                  <a16:creationId xmlns:a16="http://schemas.microsoft.com/office/drawing/2014/main" id="{7FAE212F-8B19-B840-9278-95AB1BB2E202}"/>
                </a:ext>
              </a:extLst>
            </p:cNvPr>
            <p:cNvSpPr txBox="1"/>
            <p:nvPr/>
          </p:nvSpPr>
          <p:spPr>
            <a:xfrm>
              <a:off x="10058401" y="11280792"/>
              <a:ext cx="5009323" cy="98488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algn="ctr" defTabSz="685766" fontAlgn="auto">
                <a:spcBef>
                  <a:spcPts val="0"/>
                </a:spcBef>
                <a:spcAft>
                  <a:spcPts val="0"/>
                </a:spcAft>
              </a:pPr>
              <a:r>
                <a:rPr lang="en-US" sz="900" dirty="0">
                  <a:solidFill>
                    <a:schemeClr val="bg1"/>
                  </a:solidFill>
                  <a:latin typeface="+mn-lt"/>
                </a:rPr>
                <a:t>With a foundation of federal taxation and business law</a:t>
              </a:r>
              <a:endParaRPr lang="en-US" sz="900" dirty="0">
                <a:solidFill>
                  <a:schemeClr val="bg1"/>
                </a:solidFill>
                <a:latin typeface="+mn-lt"/>
                <a:sym typeface="Joanna MT Std Regular"/>
              </a:endParaRPr>
            </a:p>
          </p:txBody>
        </p:sp>
      </p:grpSp>
      <p:sp>
        <p:nvSpPr>
          <p:cNvPr id="24" name="Rectangle 23">
            <a:extLst>
              <a:ext uri="{FF2B5EF4-FFF2-40B4-BE49-F238E27FC236}">
                <a16:creationId xmlns:a16="http://schemas.microsoft.com/office/drawing/2014/main" id="{2E409037-D9C5-EF45-9F08-B035F3899E6D}"/>
              </a:ext>
            </a:extLst>
          </p:cNvPr>
          <p:cNvSpPr/>
          <p:nvPr/>
        </p:nvSpPr>
        <p:spPr>
          <a:xfrm>
            <a:off x="2371084" y="4214066"/>
            <a:ext cx="1718819" cy="1669643"/>
          </a:xfrm>
          <a:prstGeom prst="rect">
            <a:avLst/>
          </a:prstGeom>
          <a:noFill/>
          <a:effectLst/>
        </p:spPr>
        <p:txBody>
          <a:bodyPr spcFirstLastPara="1" wrap="none" lIns="34290" tIns="17145" rIns="34290" bIns="17145" numCol="1">
            <a:prstTxWarp prst="textArchUp">
              <a:avLst>
                <a:gd name="adj" fmla="val 10498949"/>
              </a:avLst>
            </a:prstTxWarp>
            <a:spAutoFit/>
          </a:bodyPr>
          <a:lstStyle/>
          <a:p>
            <a:r>
              <a:rPr lang="en-US" b="1" dirty="0">
                <a:ln w="0">
                  <a:noFill/>
                </a:ln>
                <a:solidFill>
                  <a:schemeClr val="accent1"/>
                </a:solidFill>
                <a:latin typeface="+mn-lt"/>
              </a:rPr>
              <a:t>	</a:t>
            </a:r>
          </a:p>
        </p:txBody>
      </p:sp>
      <p:sp>
        <p:nvSpPr>
          <p:cNvPr id="12" name="TextBox 11">
            <a:extLst>
              <a:ext uri="{FF2B5EF4-FFF2-40B4-BE49-F238E27FC236}">
                <a16:creationId xmlns:a16="http://schemas.microsoft.com/office/drawing/2014/main" id="{B037BC02-A759-C8FB-7AE2-DD170F7BEB50}"/>
              </a:ext>
            </a:extLst>
          </p:cNvPr>
          <p:cNvSpPr txBox="1"/>
          <p:nvPr/>
        </p:nvSpPr>
        <p:spPr>
          <a:xfrm>
            <a:off x="6002599" y="2092317"/>
            <a:ext cx="1167821" cy="2814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defTabSz="685766" fontAlgn="auto">
              <a:lnSpc>
                <a:spcPct val="130000"/>
              </a:lnSpc>
              <a:spcBef>
                <a:spcPts val="675"/>
              </a:spcBef>
              <a:spcAft>
                <a:spcPts val="0"/>
              </a:spcAft>
            </a:pPr>
            <a:r>
              <a:rPr lang="en-US" sz="1050" b="1" dirty="0">
                <a:solidFill>
                  <a:schemeClr val="accent1"/>
                </a:solidFill>
                <a:latin typeface="+mn-lt"/>
              </a:rPr>
              <a:t>35-45% </a:t>
            </a:r>
          </a:p>
        </p:txBody>
      </p:sp>
      <p:sp>
        <p:nvSpPr>
          <p:cNvPr id="14" name="TextBox 13">
            <a:extLst>
              <a:ext uri="{FF2B5EF4-FFF2-40B4-BE49-F238E27FC236}">
                <a16:creationId xmlns:a16="http://schemas.microsoft.com/office/drawing/2014/main" id="{C5F382F2-EAC5-ABA0-9AC4-F2DD06868341}"/>
              </a:ext>
            </a:extLst>
          </p:cNvPr>
          <p:cNvSpPr txBox="1"/>
          <p:nvPr/>
        </p:nvSpPr>
        <p:spPr>
          <a:xfrm>
            <a:off x="8236486" y="2368985"/>
            <a:ext cx="907514" cy="2814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defTabSz="685766" fontAlgn="auto">
              <a:lnSpc>
                <a:spcPct val="130000"/>
              </a:lnSpc>
              <a:spcBef>
                <a:spcPts val="675"/>
              </a:spcBef>
              <a:spcAft>
                <a:spcPts val="0"/>
              </a:spcAft>
            </a:pPr>
            <a:r>
              <a:rPr lang="en-US" sz="1050" b="1" dirty="0">
                <a:solidFill>
                  <a:schemeClr val="accent1"/>
                </a:solidFill>
                <a:latin typeface="+mn-lt"/>
              </a:rPr>
              <a:t>25-35%</a:t>
            </a:r>
          </a:p>
        </p:txBody>
      </p:sp>
      <p:sp>
        <p:nvSpPr>
          <p:cNvPr id="16" name="TextBox 15">
            <a:extLst>
              <a:ext uri="{FF2B5EF4-FFF2-40B4-BE49-F238E27FC236}">
                <a16:creationId xmlns:a16="http://schemas.microsoft.com/office/drawing/2014/main" id="{6CBE48B7-E13F-CDCA-33D8-2942C0BB878D}"/>
              </a:ext>
            </a:extLst>
          </p:cNvPr>
          <p:cNvSpPr txBox="1"/>
          <p:nvPr/>
        </p:nvSpPr>
        <p:spPr>
          <a:xfrm>
            <a:off x="7842618" y="4215842"/>
            <a:ext cx="710027" cy="3023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defTabSz="685766" fontAlgn="auto">
              <a:lnSpc>
                <a:spcPct val="130000"/>
              </a:lnSpc>
              <a:spcBef>
                <a:spcPts val="675"/>
              </a:spcBef>
              <a:spcAft>
                <a:spcPts val="0"/>
              </a:spcAft>
            </a:pPr>
            <a:r>
              <a:rPr lang="en-US" sz="1050" b="1" dirty="0">
                <a:solidFill>
                  <a:schemeClr val="accent1"/>
                </a:solidFill>
                <a:latin typeface="+mn-lt"/>
                <a:sym typeface="Joanna MT Std Regular"/>
              </a:rPr>
              <a:t>25-35%</a:t>
            </a:r>
          </a:p>
        </p:txBody>
      </p:sp>
      <p:sp>
        <p:nvSpPr>
          <p:cNvPr id="23" name="Title 1"/>
          <p:cNvSpPr txBox="1">
            <a:spLocks/>
          </p:cNvSpPr>
          <p:nvPr/>
        </p:nvSpPr>
        <p:spPr>
          <a:xfrm>
            <a:off x="0" y="76200"/>
            <a:ext cx="8229600" cy="838200"/>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latin typeface="Calibri" panose="020F0502020204030204" pitchFamily="34" charset="0"/>
                <a:cs typeface="Calibri" panose="020F0502020204030204" pitchFamily="34" charset="0"/>
              </a:rPr>
              <a:t>Becker</a:t>
            </a:r>
          </a:p>
        </p:txBody>
      </p:sp>
    </p:spTree>
    <p:extLst>
      <p:ext uri="{BB962C8B-B14F-4D97-AF65-F5344CB8AC3E}">
        <p14:creationId xmlns:p14="http://schemas.microsoft.com/office/powerpoint/2010/main" val="203938846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7B51772A-CBBD-6048-B2BA-08878FA314BE}"/>
              </a:ext>
            </a:extLst>
          </p:cNvPr>
          <p:cNvSpPr/>
          <p:nvPr/>
        </p:nvSpPr>
        <p:spPr>
          <a:xfrm>
            <a:off x="0" y="857250"/>
            <a:ext cx="9144000" cy="805416"/>
          </a:xfrm>
          <a:prstGeom prst="rect">
            <a:avLst/>
          </a:prstGeom>
          <a:solidFill>
            <a:schemeClr val="accent5"/>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no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7" name="Text Placeholder 1">
            <a:extLst>
              <a:ext uri="{FF2B5EF4-FFF2-40B4-BE49-F238E27FC236}">
                <a16:creationId xmlns:a16="http://schemas.microsoft.com/office/drawing/2014/main" id="{47CB09FE-1261-434B-B55B-2B680C31DBFF}"/>
              </a:ext>
            </a:extLst>
          </p:cNvPr>
          <p:cNvSpPr txBox="1">
            <a:spLocks/>
          </p:cNvSpPr>
          <p:nvPr/>
        </p:nvSpPr>
        <p:spPr>
          <a:xfrm>
            <a:off x="458601" y="1063062"/>
            <a:ext cx="8272567" cy="4562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t">
            <a:noAutofit/>
          </a:bodyPr>
          <a:lstStyle>
            <a:lvl1pPr marL="0" marR="0" indent="0" algn="l" defTabSz="1828709" latinLnBrk="0">
              <a:lnSpc>
                <a:spcPct val="100000"/>
              </a:lnSpc>
              <a:spcBef>
                <a:spcPts val="0"/>
              </a:spcBef>
              <a:spcAft>
                <a:spcPts val="0"/>
              </a:spcAft>
              <a:buClrTx/>
              <a:buSzTx/>
              <a:buFontTx/>
              <a:buNone/>
              <a:tabLst/>
              <a:defRPr sz="7000" b="1" i="0" u="none" strike="noStrike" cap="none" spc="-152" baseline="0">
                <a:ln>
                  <a:noFill/>
                </a:ln>
                <a:solidFill>
                  <a:schemeClr val="accent1"/>
                </a:solidFill>
                <a:uFillTx/>
                <a:latin typeface="Arial" panose="020B0604020202020204" pitchFamily="34" charset="0"/>
                <a:ea typeface="+mn-ea"/>
                <a:cs typeface="Arial" panose="020B0604020202020204" pitchFamily="34" charset="0"/>
                <a:sym typeface="Euclid Circular A"/>
              </a:defRPr>
            </a:lvl1pPr>
            <a:lvl2pPr marL="174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2pPr>
            <a:lvl3pPr marL="238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3pPr>
            <a:lvl4pPr marL="301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4pPr>
            <a:lvl5pPr marL="365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5pPr>
            <a:lvl6pPr marL="428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6pPr>
            <a:lvl7pPr marL="492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7pPr>
            <a:lvl8pPr marL="555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8pPr>
            <a:lvl9pPr marL="619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9pPr>
          </a:lstStyle>
          <a:p>
            <a:pPr hangingPunct="1"/>
            <a:r>
              <a:rPr lang="en-US" sz="2625" dirty="0">
                <a:solidFill>
                  <a:schemeClr val="accent2"/>
                </a:solidFill>
                <a:latin typeface="+mj-lt"/>
              </a:rPr>
              <a:t>Exam structure  </a:t>
            </a:r>
            <a:r>
              <a:rPr lang="en-US" sz="2625" b="0" dirty="0">
                <a:solidFill>
                  <a:schemeClr val="accent2"/>
                </a:solidFill>
                <a:latin typeface="Georgia" panose="02040502050405020303" pitchFamily="18" charset="0"/>
              </a:rPr>
              <a:t>|</a:t>
            </a:r>
            <a:r>
              <a:rPr lang="en-US" sz="2625" dirty="0">
                <a:solidFill>
                  <a:schemeClr val="accent2"/>
                </a:solidFill>
                <a:latin typeface="+mj-lt"/>
              </a:rPr>
              <a:t>  </a:t>
            </a:r>
            <a:r>
              <a:rPr lang="en-US" sz="2625" b="0" dirty="0">
                <a:solidFill>
                  <a:schemeClr val="bg1"/>
                </a:solidFill>
                <a:latin typeface="Georgia" panose="02040502050405020303" pitchFamily="18" charset="0"/>
              </a:rPr>
              <a:t>Business Analysis &amp; Reporting (BAR) </a:t>
            </a:r>
          </a:p>
        </p:txBody>
      </p:sp>
      <p:graphicFrame>
        <p:nvGraphicFramePr>
          <p:cNvPr id="5" name="Table 4">
            <a:extLst>
              <a:ext uri="{FF2B5EF4-FFF2-40B4-BE49-F238E27FC236}">
                <a16:creationId xmlns:a16="http://schemas.microsoft.com/office/drawing/2014/main" id="{942FF541-E82F-8C4B-8C5B-77FBEDCFE523}"/>
              </a:ext>
            </a:extLst>
          </p:cNvPr>
          <p:cNvGraphicFramePr>
            <a:graphicFrameLocks noGrp="1"/>
          </p:cNvGraphicFramePr>
          <p:nvPr/>
        </p:nvGraphicFramePr>
        <p:xfrm>
          <a:off x="458601" y="1986493"/>
          <a:ext cx="5329428" cy="1414274"/>
        </p:xfrm>
        <a:graphic>
          <a:graphicData uri="http://schemas.openxmlformats.org/drawingml/2006/table">
            <a:tbl>
              <a:tblPr firstRow="1" bandRow="1">
                <a:tableStyleId>{5940675A-B579-460E-94D1-54222C63F5DA}</a:tableStyleId>
              </a:tblPr>
              <a:tblGrid>
                <a:gridCol w="292078">
                  <a:extLst>
                    <a:ext uri="{9D8B030D-6E8A-4147-A177-3AD203B41FA5}">
                      <a16:colId xmlns:a16="http://schemas.microsoft.com/office/drawing/2014/main" val="4281600985"/>
                    </a:ext>
                  </a:extLst>
                </a:gridCol>
                <a:gridCol w="469269">
                  <a:extLst>
                    <a:ext uri="{9D8B030D-6E8A-4147-A177-3AD203B41FA5}">
                      <a16:colId xmlns:a16="http://schemas.microsoft.com/office/drawing/2014/main" val="1074299385"/>
                    </a:ext>
                  </a:extLst>
                </a:gridCol>
                <a:gridCol w="548531">
                  <a:extLst>
                    <a:ext uri="{9D8B030D-6E8A-4147-A177-3AD203B41FA5}">
                      <a16:colId xmlns:a16="http://schemas.microsoft.com/office/drawing/2014/main" val="1013844063"/>
                    </a:ext>
                  </a:extLst>
                </a:gridCol>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gridCol w="803910">
                  <a:extLst>
                    <a:ext uri="{9D8B030D-6E8A-4147-A177-3AD203B41FA5}">
                      <a16:colId xmlns:a16="http://schemas.microsoft.com/office/drawing/2014/main" val="3539810563"/>
                    </a:ext>
                  </a:extLst>
                </a:gridCol>
                <a:gridCol w="803910">
                  <a:extLst>
                    <a:ext uri="{9D8B030D-6E8A-4147-A177-3AD203B41FA5}">
                      <a16:colId xmlns:a16="http://schemas.microsoft.com/office/drawing/2014/main" val="4014926570"/>
                    </a:ext>
                  </a:extLst>
                </a:gridCol>
                <a:gridCol w="803910">
                  <a:extLst>
                    <a:ext uri="{9D8B030D-6E8A-4147-A177-3AD203B41FA5}">
                      <a16:colId xmlns:a16="http://schemas.microsoft.com/office/drawing/2014/main" val="1163779193"/>
                    </a:ext>
                  </a:extLst>
                </a:gridCol>
              </a:tblGrid>
              <a:tr h="216474">
                <a:tc gridSpan="2">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US" dirty="0"/>
                    </a:p>
                  </a:txBody>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4">
                  <a:txBody>
                    <a:bodyPr/>
                    <a:lstStyle/>
                    <a:p>
                      <a:r>
                        <a:rPr lang="en-US" sz="700" b="1" dirty="0">
                          <a:solidFill>
                            <a:schemeClr val="bg1"/>
                          </a:solidFill>
                        </a:rPr>
                        <a:t>Skill level</a:t>
                      </a:r>
                    </a:p>
                  </a:txBody>
                  <a:tcPr marL="34290" marR="34290" marT="17145" marB="17145" anchor="ctr">
                    <a:solidFill>
                      <a:srgbClr val="146E8A"/>
                    </a:solidFill>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827028553"/>
                  </a:ext>
                </a:extLst>
              </a:tr>
              <a:tr h="297148">
                <a:tc gridSpan="3">
                  <a:txBody>
                    <a:bodyPr/>
                    <a:lstStyle/>
                    <a:p>
                      <a:r>
                        <a:rPr lang="en-US" sz="700" b="1" dirty="0"/>
                        <a:t>Content covered</a:t>
                      </a:r>
                    </a:p>
                  </a:txBody>
                  <a:tcPr marL="34290" marR="34290" marT="17145" marB="17145" anchor="ctr">
                    <a:solidFill>
                      <a:schemeClr val="bg1">
                        <a:lumMod val="95000"/>
                      </a:schemeClr>
                    </a:solidFill>
                  </a:tcPr>
                </a:tc>
                <a:tc hMerge="1">
                  <a:txBody>
                    <a:bodyPr/>
                    <a:lstStyle/>
                    <a:p>
                      <a:endParaRPr lang="en-US"/>
                    </a:p>
                  </a:txBody>
                  <a:tcPr/>
                </a:tc>
                <a:tc hMerge="1">
                  <a:txBody>
                    <a:bodyPr/>
                    <a:lstStyle/>
                    <a:p>
                      <a:endParaRPr lang="en-US" dirty="0"/>
                    </a:p>
                  </a:txBody>
                  <a:tcPr/>
                </a:tc>
                <a:tc>
                  <a:txBody>
                    <a:bodyPr/>
                    <a:lstStyle/>
                    <a:p>
                      <a:r>
                        <a:rPr lang="en-US" sz="700" b="1" dirty="0"/>
                        <a:t>Scoring weight</a:t>
                      </a:r>
                    </a:p>
                  </a:txBody>
                  <a:tcPr marL="34290" marR="34290" marT="17145" marB="17145" anchor="ctr">
                    <a:solidFill>
                      <a:schemeClr val="bg1">
                        <a:lumMod val="95000"/>
                      </a:schemeClr>
                    </a:solidFill>
                  </a:tcPr>
                </a:tc>
                <a:tc>
                  <a:txBody>
                    <a:bodyPr/>
                    <a:lstStyle/>
                    <a:p>
                      <a:r>
                        <a:rPr lang="en-US" sz="700" b="1" dirty="0"/>
                        <a:t>Remembering &amp; understanding</a:t>
                      </a:r>
                    </a:p>
                  </a:txBody>
                  <a:tcPr marL="34290" marR="34290" marT="17145" marB="17145" anchor="ctr">
                    <a:solidFill>
                      <a:schemeClr val="bg1">
                        <a:lumMod val="95000"/>
                      </a:schemeClr>
                    </a:solidFill>
                  </a:tcPr>
                </a:tc>
                <a:tc>
                  <a:txBody>
                    <a:bodyPr/>
                    <a:lstStyle/>
                    <a:p>
                      <a:r>
                        <a:rPr lang="en-US" sz="700" b="1" dirty="0"/>
                        <a:t>Application</a:t>
                      </a:r>
                    </a:p>
                  </a:txBody>
                  <a:tcPr marL="34290" marR="34290" marT="17145" marB="17145" anchor="ctr">
                    <a:solidFill>
                      <a:schemeClr val="bg1">
                        <a:lumMod val="95000"/>
                      </a:schemeClr>
                    </a:solidFill>
                  </a:tcPr>
                </a:tc>
                <a:tc>
                  <a:txBody>
                    <a:bodyPr/>
                    <a:lstStyle/>
                    <a:p>
                      <a:r>
                        <a:rPr lang="en-US" sz="700" b="1" dirty="0"/>
                        <a:t>Analysis</a:t>
                      </a:r>
                    </a:p>
                  </a:txBody>
                  <a:tcPr marL="34290" marR="34290" marT="17145" marB="17145" anchor="ctr">
                    <a:solidFill>
                      <a:schemeClr val="bg1">
                        <a:lumMod val="95000"/>
                      </a:schemeClr>
                    </a:solidFill>
                  </a:tcPr>
                </a:tc>
                <a:tc>
                  <a:txBody>
                    <a:bodyPr/>
                    <a:lstStyle/>
                    <a:p>
                      <a:r>
                        <a:rPr lang="en-US" sz="700" b="1" dirty="0"/>
                        <a:t>Evaluation</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297148">
                <a:tc>
                  <a:txBody>
                    <a:bodyPr/>
                    <a:lstStyle/>
                    <a:p>
                      <a:r>
                        <a:rPr lang="en-US" sz="800" dirty="0"/>
                        <a:t>I</a:t>
                      </a:r>
                    </a:p>
                  </a:txBody>
                  <a:tcPr marL="34290" marR="34290" marT="17145" marB="17145" anchor="ctr"/>
                </a:tc>
                <a:tc gridSpan="2">
                  <a:txBody>
                    <a:bodyPr/>
                    <a:lstStyle/>
                    <a:p>
                      <a:pPr algn="l"/>
                      <a:r>
                        <a:rPr lang="en-US" sz="700" dirty="0"/>
                        <a:t> Business Analysis</a:t>
                      </a:r>
                    </a:p>
                  </a:txBody>
                  <a:tcPr marL="34290" marR="34290" marT="17145" marB="17145" anchor="ctr"/>
                </a:tc>
                <a:tc hMerge="1">
                  <a:txBody>
                    <a:bodyPr/>
                    <a:lstStyle/>
                    <a:p>
                      <a:endParaRPr lang="en-US"/>
                    </a:p>
                  </a:txBody>
                  <a:tcPr/>
                </a:tc>
                <a:tc>
                  <a:txBody>
                    <a:bodyPr/>
                    <a:lstStyle/>
                    <a:p>
                      <a:r>
                        <a:rPr lang="en-US" sz="700" dirty="0"/>
                        <a:t>40-50%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endParaRPr lang="en-US" sz="700" dirty="0"/>
                    </a:p>
                  </a:txBody>
                  <a:tcPr marL="34290" marR="34290" marT="17145" marB="17145" anchor="ctr"/>
                </a:tc>
                <a:extLst>
                  <a:ext uri="{0D108BD9-81ED-4DB2-BD59-A6C34878D82A}">
                    <a16:rowId xmlns:a16="http://schemas.microsoft.com/office/drawing/2014/main" val="631023456"/>
                  </a:ext>
                </a:extLst>
              </a:tr>
              <a:tr h="301752">
                <a:tc>
                  <a:txBody>
                    <a:bodyPr/>
                    <a:lstStyle/>
                    <a:p>
                      <a:r>
                        <a:rPr lang="en-US" sz="800" dirty="0"/>
                        <a:t>II</a:t>
                      </a:r>
                    </a:p>
                  </a:txBody>
                  <a:tcPr marL="34290" marR="34290" marT="17145" marB="17145" anchor="ctr"/>
                </a:tc>
                <a:tc gridSpan="2">
                  <a:txBody>
                    <a:bodyPr/>
                    <a:lstStyle/>
                    <a:p>
                      <a:pPr algn="l"/>
                      <a:r>
                        <a:rPr lang="en-US" sz="700" dirty="0"/>
                        <a:t>Technical Accounting and Reporting</a:t>
                      </a:r>
                    </a:p>
                  </a:txBody>
                  <a:tcPr marL="34290" marR="34290" marT="17145" marB="17145" anchor="ctr"/>
                </a:tc>
                <a:tc hMerge="1">
                  <a:txBody>
                    <a:bodyPr/>
                    <a:lstStyle/>
                    <a:p>
                      <a:endParaRPr lang="en-US"/>
                    </a:p>
                  </a:txBody>
                  <a:tcPr/>
                </a:tc>
                <a:tc>
                  <a:txBody>
                    <a:bodyPr/>
                    <a:lstStyle/>
                    <a:p>
                      <a:r>
                        <a:rPr lang="en-US" sz="700" dirty="0"/>
                        <a:t>35-45%</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812064394"/>
                  </a:ext>
                </a:extLst>
              </a:tr>
              <a:tr h="301752">
                <a:tc>
                  <a:txBody>
                    <a:bodyPr/>
                    <a:lstStyle/>
                    <a:p>
                      <a:r>
                        <a:rPr lang="en-US" sz="800" dirty="0"/>
                        <a:t>III</a:t>
                      </a:r>
                    </a:p>
                  </a:txBody>
                  <a:tcPr marL="34290" marR="34290" marT="17145" marB="17145" anchor="ctr"/>
                </a:tc>
                <a:tc gridSpan="2">
                  <a:txBody>
                    <a:bodyPr/>
                    <a:lstStyle/>
                    <a:p>
                      <a:pPr algn="l"/>
                      <a:r>
                        <a:rPr lang="en-US" sz="700" dirty="0"/>
                        <a:t>State and Local Governments</a:t>
                      </a:r>
                    </a:p>
                  </a:txBody>
                  <a:tcPr marL="34290" marR="34290" marT="17145" marB="17145" anchor="ctr"/>
                </a:tc>
                <a:tc hMerge="1">
                  <a:txBody>
                    <a:bodyPr/>
                    <a:lstStyle/>
                    <a:p>
                      <a:endParaRPr lang="en-US"/>
                    </a:p>
                  </a:txBody>
                  <a:tcPr/>
                </a:tc>
                <a:tc>
                  <a:txBody>
                    <a:bodyPr/>
                    <a:lstStyle/>
                    <a:p>
                      <a:r>
                        <a:rPr lang="en-US" sz="700" dirty="0"/>
                        <a:t>10-20%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1058768460"/>
                  </a:ext>
                </a:extLst>
              </a:tr>
            </a:tbl>
          </a:graphicData>
        </a:graphic>
      </p:graphicFrame>
      <p:graphicFrame>
        <p:nvGraphicFramePr>
          <p:cNvPr id="112" name="Table 111">
            <a:extLst>
              <a:ext uri="{FF2B5EF4-FFF2-40B4-BE49-F238E27FC236}">
                <a16:creationId xmlns:a16="http://schemas.microsoft.com/office/drawing/2014/main" id="{C9D9726B-C398-D648-9994-2969762DA355}"/>
              </a:ext>
            </a:extLst>
          </p:cNvPr>
          <p:cNvGraphicFramePr>
            <a:graphicFrameLocks noGrp="1"/>
          </p:cNvGraphicFramePr>
          <p:nvPr/>
        </p:nvGraphicFramePr>
        <p:xfrm>
          <a:off x="442930" y="3562760"/>
          <a:ext cx="1607820" cy="758643"/>
        </p:xfrm>
        <a:graphic>
          <a:graphicData uri="http://schemas.openxmlformats.org/drawingml/2006/table">
            <a:tbl>
              <a:tblPr firstRow="1" bandRow="1">
                <a:tableStyleId>{5940675A-B579-460E-94D1-54222C63F5DA}</a:tableStyleId>
              </a:tblPr>
              <a:tblGrid>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tblGrid>
              <a:tr h="252881">
                <a:tc>
                  <a:txBody>
                    <a:bodyPr/>
                    <a:lstStyle/>
                    <a:p>
                      <a:r>
                        <a:rPr lang="en-US" sz="700" b="1" dirty="0"/>
                        <a:t>Question type</a:t>
                      </a:r>
                    </a:p>
                  </a:txBody>
                  <a:tcPr marL="34290" marR="34290" marT="17145" marB="17145" anchor="ctr">
                    <a:solidFill>
                      <a:schemeClr val="bg1">
                        <a:lumMod val="95000"/>
                      </a:schemeClr>
                    </a:solidFill>
                  </a:tcPr>
                </a:tc>
                <a:tc>
                  <a:txBody>
                    <a:bodyPr/>
                    <a:lstStyle/>
                    <a:p>
                      <a:r>
                        <a:rPr lang="en-US" sz="700" b="1" dirty="0"/>
                        <a:t>#</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252881">
                <a:tc>
                  <a:txBody>
                    <a:bodyPr/>
                    <a:lstStyle/>
                    <a:p>
                      <a:r>
                        <a:rPr lang="en-US" sz="700" dirty="0"/>
                        <a:t>Multiple-choice Questions (MCQ)</a:t>
                      </a:r>
                    </a:p>
                  </a:txBody>
                  <a:tcPr marL="34290" marR="34290" marT="17145" marB="17145" anchor="ctr"/>
                </a:tc>
                <a:tc>
                  <a:txBody>
                    <a:bodyPr/>
                    <a:lstStyle/>
                    <a:p>
                      <a:r>
                        <a:rPr lang="en-US" sz="700" dirty="0"/>
                        <a:t>50</a:t>
                      </a:r>
                    </a:p>
                  </a:txBody>
                  <a:tcPr marL="34290" marR="34290" marT="17145" marB="17145" anchor="ctr"/>
                </a:tc>
                <a:extLst>
                  <a:ext uri="{0D108BD9-81ED-4DB2-BD59-A6C34878D82A}">
                    <a16:rowId xmlns:a16="http://schemas.microsoft.com/office/drawing/2014/main" val="631023456"/>
                  </a:ext>
                </a:extLst>
              </a:tr>
              <a:tr h="252881">
                <a:tc>
                  <a:txBody>
                    <a:bodyPr/>
                    <a:lstStyle/>
                    <a:p>
                      <a:r>
                        <a:rPr lang="en-US" sz="700" dirty="0"/>
                        <a:t>Task-based Simulations (TBS)</a:t>
                      </a:r>
                    </a:p>
                  </a:txBody>
                  <a:tcPr marL="34290" marR="34290" marT="17145" marB="17145" anchor="ctr"/>
                </a:tc>
                <a:tc>
                  <a:txBody>
                    <a:bodyPr/>
                    <a:lstStyle/>
                    <a:p>
                      <a:r>
                        <a:rPr lang="en-US" sz="700" dirty="0"/>
                        <a:t>7</a:t>
                      </a:r>
                    </a:p>
                  </a:txBody>
                  <a:tcPr marL="34290" marR="34290" marT="17145" marB="17145" anchor="ctr"/>
                </a:tc>
                <a:extLst>
                  <a:ext uri="{0D108BD9-81ED-4DB2-BD59-A6C34878D82A}">
                    <a16:rowId xmlns:a16="http://schemas.microsoft.com/office/drawing/2014/main" val="812064394"/>
                  </a:ext>
                </a:extLst>
              </a:tr>
            </a:tbl>
          </a:graphicData>
        </a:graphic>
      </p:graphicFrame>
      <p:grpSp>
        <p:nvGrpSpPr>
          <p:cNvPr id="6" name="Group 5">
            <a:extLst>
              <a:ext uri="{FF2B5EF4-FFF2-40B4-BE49-F238E27FC236}">
                <a16:creationId xmlns:a16="http://schemas.microsoft.com/office/drawing/2014/main" id="{97DFDAEF-B26E-A042-80C3-55956AAF715B}"/>
              </a:ext>
            </a:extLst>
          </p:cNvPr>
          <p:cNvGrpSpPr/>
          <p:nvPr/>
        </p:nvGrpSpPr>
        <p:grpSpPr>
          <a:xfrm>
            <a:off x="2339156" y="3597134"/>
            <a:ext cx="1870905" cy="1584466"/>
            <a:chOff x="9899375" y="9235915"/>
            <a:chExt cx="5327373" cy="4225242"/>
          </a:xfrm>
        </p:grpSpPr>
        <p:sp>
          <p:nvSpPr>
            <p:cNvPr id="7" name="Rectangle 6">
              <a:extLst>
                <a:ext uri="{FF2B5EF4-FFF2-40B4-BE49-F238E27FC236}">
                  <a16:creationId xmlns:a16="http://schemas.microsoft.com/office/drawing/2014/main" id="{13DCEAC2-3395-8F42-8DCA-B4E31E9028DB}"/>
                </a:ext>
              </a:extLst>
            </p:cNvPr>
            <p:cNvSpPr/>
            <p:nvPr/>
          </p:nvSpPr>
          <p:spPr>
            <a:xfrm>
              <a:off x="9899375" y="9235915"/>
              <a:ext cx="4766413" cy="4225242"/>
            </a:xfrm>
            <a:prstGeom prst="rect">
              <a:avLst/>
            </a:prstGeom>
            <a:solidFill>
              <a:srgbClr val="146E8A"/>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dirty="0">
                <a:solidFill>
                  <a:schemeClr val="accent6">
                    <a:lumOff val="4313"/>
                  </a:schemeClr>
                </a:solidFill>
                <a:latin typeface="Joanna MT Std Regular"/>
                <a:ea typeface="Joanna MT Std Regular"/>
                <a:cs typeface="Joanna MT Std Regular"/>
                <a:sym typeface="Joanna MT Std Regular"/>
              </a:endParaRPr>
            </a:p>
          </p:txBody>
        </p:sp>
        <p:sp>
          <p:nvSpPr>
            <p:cNvPr id="8" name="TextBox 7">
              <a:extLst>
                <a:ext uri="{FF2B5EF4-FFF2-40B4-BE49-F238E27FC236}">
                  <a16:creationId xmlns:a16="http://schemas.microsoft.com/office/drawing/2014/main" id="{0C024D9B-B201-CF4B-B2F3-1E47208376B8}"/>
                </a:ext>
              </a:extLst>
            </p:cNvPr>
            <p:cNvSpPr txBox="1"/>
            <p:nvPr/>
          </p:nvSpPr>
          <p:spPr>
            <a:xfrm>
              <a:off x="11052509" y="9235915"/>
              <a:ext cx="2946859" cy="7263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sz="900" dirty="0">
                  <a:solidFill>
                    <a:schemeClr val="bg1"/>
                  </a:solidFill>
                  <a:latin typeface="+mn-lt"/>
                  <a:sym typeface="Joanna MT Std Regular"/>
                </a:rPr>
                <a:t>Expected study time</a:t>
              </a:r>
            </a:p>
          </p:txBody>
        </p:sp>
        <p:sp>
          <p:nvSpPr>
            <p:cNvPr id="113" name="TextBox 112">
              <a:extLst>
                <a:ext uri="{FF2B5EF4-FFF2-40B4-BE49-F238E27FC236}">
                  <a16:creationId xmlns:a16="http://schemas.microsoft.com/office/drawing/2014/main" id="{4A9B6736-1059-CE4B-9851-C2628E6FEC1D}"/>
                </a:ext>
              </a:extLst>
            </p:cNvPr>
            <p:cNvSpPr txBox="1"/>
            <p:nvPr/>
          </p:nvSpPr>
          <p:spPr>
            <a:xfrm>
              <a:off x="10386084" y="9577264"/>
              <a:ext cx="4279704" cy="16004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spcBef>
                  <a:spcPts val="0"/>
                </a:spcBef>
                <a:spcAft>
                  <a:spcPts val="0"/>
                </a:spcAft>
              </a:pPr>
              <a:r>
                <a:rPr lang="en-US" sz="3300" b="1" dirty="0">
                  <a:solidFill>
                    <a:schemeClr val="bg1"/>
                  </a:solidFill>
                  <a:latin typeface="+mn-lt"/>
                </a:rPr>
                <a:t>10</a:t>
              </a:r>
              <a:r>
                <a:rPr lang="en-US" sz="3300" b="1" dirty="0">
                  <a:solidFill>
                    <a:schemeClr val="bg1"/>
                  </a:solidFill>
                  <a:latin typeface="+mn-lt"/>
                  <a:sym typeface="Joanna MT Std Regular"/>
                </a:rPr>
                <a:t>0-120</a:t>
              </a:r>
            </a:p>
          </p:txBody>
        </p:sp>
        <p:sp>
          <p:nvSpPr>
            <p:cNvPr id="114" name="TextBox 113">
              <a:extLst>
                <a:ext uri="{FF2B5EF4-FFF2-40B4-BE49-F238E27FC236}">
                  <a16:creationId xmlns:a16="http://schemas.microsoft.com/office/drawing/2014/main" id="{9107A6DB-607B-8448-B6E1-163FDAF4A167}"/>
                </a:ext>
              </a:extLst>
            </p:cNvPr>
            <p:cNvSpPr txBox="1"/>
            <p:nvPr/>
          </p:nvSpPr>
          <p:spPr>
            <a:xfrm>
              <a:off x="11225958" y="10455667"/>
              <a:ext cx="2599956" cy="120648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b="1" dirty="0">
                  <a:solidFill>
                    <a:schemeClr val="bg1"/>
                  </a:solidFill>
                  <a:latin typeface="+mn-lt"/>
                  <a:sym typeface="Joanna MT Std Regular"/>
                </a:rPr>
                <a:t>HOURS</a:t>
              </a:r>
            </a:p>
          </p:txBody>
        </p:sp>
        <p:sp>
          <p:nvSpPr>
            <p:cNvPr id="115" name="TextBox 114">
              <a:extLst>
                <a:ext uri="{FF2B5EF4-FFF2-40B4-BE49-F238E27FC236}">
                  <a16:creationId xmlns:a16="http://schemas.microsoft.com/office/drawing/2014/main" id="{7FAE212F-8B19-B840-9278-95AB1BB2E202}"/>
                </a:ext>
              </a:extLst>
            </p:cNvPr>
            <p:cNvSpPr txBox="1"/>
            <p:nvPr/>
          </p:nvSpPr>
          <p:spPr>
            <a:xfrm>
              <a:off x="9899375" y="11496235"/>
              <a:ext cx="5327373" cy="553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algn="ctr" defTabSz="685766" fontAlgn="auto">
                <a:spcBef>
                  <a:spcPts val="0"/>
                </a:spcBef>
                <a:spcAft>
                  <a:spcPts val="0"/>
                </a:spcAft>
              </a:pPr>
              <a:r>
                <a:rPr lang="en-US" sz="750" dirty="0">
                  <a:solidFill>
                    <a:schemeClr val="bg1"/>
                  </a:solidFill>
                  <a:latin typeface="+mn-lt"/>
                </a:rPr>
                <a:t>With a foundation of economics…</a:t>
              </a:r>
              <a:endParaRPr lang="en-US" sz="750" dirty="0">
                <a:solidFill>
                  <a:schemeClr val="bg1"/>
                </a:solidFill>
                <a:latin typeface="+mn-lt"/>
                <a:sym typeface="Joanna MT Std Regular"/>
              </a:endParaRPr>
            </a:p>
          </p:txBody>
        </p:sp>
      </p:grpSp>
      <p:pic>
        <p:nvPicPr>
          <p:cNvPr id="12" name="Picture 11">
            <a:extLst>
              <a:ext uri="{FF2B5EF4-FFF2-40B4-BE49-F238E27FC236}">
                <a16:creationId xmlns:a16="http://schemas.microsoft.com/office/drawing/2014/main" id="{6C0DE2E7-AAA5-573A-D7FA-134A4B5FD7A5}"/>
              </a:ext>
            </a:extLst>
          </p:cNvPr>
          <p:cNvPicPr>
            <a:picLocks noChangeAspect="1"/>
          </p:cNvPicPr>
          <p:nvPr/>
        </p:nvPicPr>
        <p:blipFill>
          <a:blip r:embed="rId5"/>
          <a:stretch>
            <a:fillRect/>
          </a:stretch>
        </p:blipFill>
        <p:spPr>
          <a:xfrm>
            <a:off x="6322131" y="1662666"/>
            <a:ext cx="2554489" cy="4243150"/>
          </a:xfrm>
          <a:prstGeom prst="rect">
            <a:avLst/>
          </a:prstGeom>
        </p:spPr>
      </p:pic>
      <p:pic>
        <p:nvPicPr>
          <p:cNvPr id="15" name="Picture 14">
            <a:extLst>
              <a:ext uri="{FF2B5EF4-FFF2-40B4-BE49-F238E27FC236}">
                <a16:creationId xmlns:a16="http://schemas.microsoft.com/office/drawing/2014/main" id="{5295542F-A898-14AF-AE60-E535D80A9946}"/>
              </a:ext>
            </a:extLst>
          </p:cNvPr>
          <p:cNvPicPr>
            <a:picLocks noChangeAspect="1"/>
          </p:cNvPicPr>
          <p:nvPr/>
        </p:nvPicPr>
        <p:blipFill>
          <a:blip r:embed="rId6"/>
          <a:stretch>
            <a:fillRect/>
          </a:stretch>
        </p:blipFill>
        <p:spPr>
          <a:xfrm>
            <a:off x="4173723" y="3528376"/>
            <a:ext cx="2121307" cy="1923734"/>
          </a:xfrm>
          <a:prstGeom prst="rect">
            <a:avLst/>
          </a:prstGeom>
        </p:spPr>
      </p:pic>
      <p:sp>
        <p:nvSpPr>
          <p:cNvPr id="14" name="Title 1"/>
          <p:cNvSpPr txBox="1">
            <a:spLocks/>
          </p:cNvSpPr>
          <p:nvPr/>
        </p:nvSpPr>
        <p:spPr>
          <a:xfrm>
            <a:off x="0" y="76200"/>
            <a:ext cx="8229600" cy="838200"/>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latin typeface="Calibri" panose="020F0502020204030204" pitchFamily="34" charset="0"/>
                <a:cs typeface="Calibri" panose="020F0502020204030204" pitchFamily="34" charset="0"/>
              </a:rPr>
              <a:t>Becker</a:t>
            </a:r>
          </a:p>
        </p:txBody>
      </p:sp>
    </p:spTree>
    <p:extLst>
      <p:ext uri="{BB962C8B-B14F-4D97-AF65-F5344CB8AC3E}">
        <p14:creationId xmlns:p14="http://schemas.microsoft.com/office/powerpoint/2010/main" val="317202639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7B51772A-CBBD-6048-B2BA-08878FA314BE}"/>
              </a:ext>
            </a:extLst>
          </p:cNvPr>
          <p:cNvSpPr/>
          <p:nvPr/>
        </p:nvSpPr>
        <p:spPr>
          <a:xfrm>
            <a:off x="0" y="857250"/>
            <a:ext cx="9144000" cy="805416"/>
          </a:xfrm>
          <a:prstGeom prst="rect">
            <a:avLst/>
          </a:prstGeom>
          <a:solidFill>
            <a:schemeClr val="accent5"/>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no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7" name="Text Placeholder 1">
            <a:extLst>
              <a:ext uri="{FF2B5EF4-FFF2-40B4-BE49-F238E27FC236}">
                <a16:creationId xmlns:a16="http://schemas.microsoft.com/office/drawing/2014/main" id="{47CB09FE-1261-434B-B55B-2B680C31DBFF}"/>
              </a:ext>
            </a:extLst>
          </p:cNvPr>
          <p:cNvSpPr txBox="1">
            <a:spLocks/>
          </p:cNvSpPr>
          <p:nvPr/>
        </p:nvSpPr>
        <p:spPr>
          <a:xfrm>
            <a:off x="458601" y="1063061"/>
            <a:ext cx="8402933" cy="377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oAutofit/>
          </a:bodyPr>
          <a:lstStyle>
            <a:lvl1pPr marL="0" marR="0" indent="0" algn="l" defTabSz="1828709" latinLnBrk="0">
              <a:lnSpc>
                <a:spcPct val="100000"/>
              </a:lnSpc>
              <a:spcBef>
                <a:spcPts val="0"/>
              </a:spcBef>
              <a:spcAft>
                <a:spcPts val="0"/>
              </a:spcAft>
              <a:buClrTx/>
              <a:buSzTx/>
              <a:buFontTx/>
              <a:buNone/>
              <a:tabLst/>
              <a:defRPr sz="7000" b="1" i="0" u="none" strike="noStrike" cap="none" spc="-152" baseline="0">
                <a:ln>
                  <a:noFill/>
                </a:ln>
                <a:solidFill>
                  <a:schemeClr val="accent1"/>
                </a:solidFill>
                <a:uFillTx/>
                <a:latin typeface="Arial" panose="020B0604020202020204" pitchFamily="34" charset="0"/>
                <a:ea typeface="+mn-ea"/>
                <a:cs typeface="Arial" panose="020B0604020202020204" pitchFamily="34" charset="0"/>
                <a:sym typeface="Euclid Circular A"/>
              </a:defRPr>
            </a:lvl1pPr>
            <a:lvl2pPr marL="174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2pPr>
            <a:lvl3pPr marL="238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3pPr>
            <a:lvl4pPr marL="301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4pPr>
            <a:lvl5pPr marL="365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5pPr>
            <a:lvl6pPr marL="428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6pPr>
            <a:lvl7pPr marL="492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7pPr>
            <a:lvl8pPr marL="555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8pPr>
            <a:lvl9pPr marL="619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9pPr>
          </a:lstStyle>
          <a:p>
            <a:pPr hangingPunct="1"/>
            <a:r>
              <a:rPr lang="en-US" sz="2625" dirty="0">
                <a:solidFill>
                  <a:schemeClr val="accent2"/>
                </a:solidFill>
                <a:latin typeface="+mj-lt"/>
              </a:rPr>
              <a:t>Exam structure  </a:t>
            </a:r>
            <a:r>
              <a:rPr lang="en-US" sz="2625" b="0" dirty="0">
                <a:solidFill>
                  <a:schemeClr val="accent2"/>
                </a:solidFill>
                <a:latin typeface="Georgia" panose="02040502050405020303" pitchFamily="18" charset="0"/>
              </a:rPr>
              <a:t>|</a:t>
            </a:r>
            <a:r>
              <a:rPr lang="en-US" sz="2625" dirty="0">
                <a:solidFill>
                  <a:schemeClr val="accent2"/>
                </a:solidFill>
                <a:latin typeface="+mj-lt"/>
              </a:rPr>
              <a:t>  </a:t>
            </a:r>
            <a:r>
              <a:rPr lang="en-US" sz="2625" b="0" dirty="0">
                <a:solidFill>
                  <a:schemeClr val="bg1"/>
                </a:solidFill>
                <a:latin typeface="Georgia" panose="02040502050405020303" pitchFamily="18" charset="0"/>
              </a:rPr>
              <a:t>Information Systems &amp; Controls (ISC) </a:t>
            </a:r>
          </a:p>
          <a:p>
            <a:pPr hangingPunct="1"/>
            <a:endParaRPr lang="en-US" sz="2625" b="0" dirty="0">
              <a:solidFill>
                <a:schemeClr val="bg1"/>
              </a:solidFill>
              <a:latin typeface="Georgia" panose="02040502050405020303" pitchFamily="18" charset="0"/>
            </a:endParaRPr>
          </a:p>
        </p:txBody>
      </p:sp>
      <p:graphicFrame>
        <p:nvGraphicFramePr>
          <p:cNvPr id="5" name="Table 4">
            <a:extLst>
              <a:ext uri="{FF2B5EF4-FFF2-40B4-BE49-F238E27FC236}">
                <a16:creationId xmlns:a16="http://schemas.microsoft.com/office/drawing/2014/main" id="{942FF541-E82F-8C4B-8C5B-77FBEDCFE523}"/>
              </a:ext>
            </a:extLst>
          </p:cNvPr>
          <p:cNvGraphicFramePr>
            <a:graphicFrameLocks noGrp="1"/>
          </p:cNvGraphicFramePr>
          <p:nvPr/>
        </p:nvGraphicFramePr>
        <p:xfrm>
          <a:off x="458601" y="1975104"/>
          <a:ext cx="5329428" cy="1573532"/>
        </p:xfrm>
        <a:graphic>
          <a:graphicData uri="http://schemas.openxmlformats.org/drawingml/2006/table">
            <a:tbl>
              <a:tblPr firstRow="1" bandRow="1">
                <a:tableStyleId>{5940675A-B579-460E-94D1-54222C63F5DA}</a:tableStyleId>
              </a:tblPr>
              <a:tblGrid>
                <a:gridCol w="292078">
                  <a:extLst>
                    <a:ext uri="{9D8B030D-6E8A-4147-A177-3AD203B41FA5}">
                      <a16:colId xmlns:a16="http://schemas.microsoft.com/office/drawing/2014/main" val="4281600985"/>
                    </a:ext>
                  </a:extLst>
                </a:gridCol>
                <a:gridCol w="469269">
                  <a:extLst>
                    <a:ext uri="{9D8B030D-6E8A-4147-A177-3AD203B41FA5}">
                      <a16:colId xmlns:a16="http://schemas.microsoft.com/office/drawing/2014/main" val="1074299385"/>
                    </a:ext>
                  </a:extLst>
                </a:gridCol>
                <a:gridCol w="548531">
                  <a:extLst>
                    <a:ext uri="{9D8B030D-6E8A-4147-A177-3AD203B41FA5}">
                      <a16:colId xmlns:a16="http://schemas.microsoft.com/office/drawing/2014/main" val="1013844063"/>
                    </a:ext>
                  </a:extLst>
                </a:gridCol>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gridCol w="803910">
                  <a:extLst>
                    <a:ext uri="{9D8B030D-6E8A-4147-A177-3AD203B41FA5}">
                      <a16:colId xmlns:a16="http://schemas.microsoft.com/office/drawing/2014/main" val="3539810563"/>
                    </a:ext>
                  </a:extLst>
                </a:gridCol>
                <a:gridCol w="803910">
                  <a:extLst>
                    <a:ext uri="{9D8B030D-6E8A-4147-A177-3AD203B41FA5}">
                      <a16:colId xmlns:a16="http://schemas.microsoft.com/office/drawing/2014/main" val="4014926570"/>
                    </a:ext>
                  </a:extLst>
                </a:gridCol>
                <a:gridCol w="803910">
                  <a:extLst>
                    <a:ext uri="{9D8B030D-6E8A-4147-A177-3AD203B41FA5}">
                      <a16:colId xmlns:a16="http://schemas.microsoft.com/office/drawing/2014/main" val="1163779193"/>
                    </a:ext>
                  </a:extLst>
                </a:gridCol>
              </a:tblGrid>
              <a:tr h="216474">
                <a:tc gridSpan="2">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US" dirty="0"/>
                    </a:p>
                  </a:txBody>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4">
                  <a:txBody>
                    <a:bodyPr/>
                    <a:lstStyle/>
                    <a:p>
                      <a:r>
                        <a:rPr lang="en-US" sz="700" b="1" dirty="0">
                          <a:solidFill>
                            <a:schemeClr val="bg1"/>
                          </a:solidFill>
                        </a:rPr>
                        <a:t>Skill level</a:t>
                      </a:r>
                    </a:p>
                  </a:txBody>
                  <a:tcPr marL="34290" marR="34290" marT="17145" marB="17145" anchor="ctr">
                    <a:solidFill>
                      <a:srgbClr val="E39400"/>
                    </a:solidFill>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827028553"/>
                  </a:ext>
                </a:extLst>
              </a:tr>
              <a:tr h="297148">
                <a:tc gridSpan="3">
                  <a:txBody>
                    <a:bodyPr/>
                    <a:lstStyle/>
                    <a:p>
                      <a:r>
                        <a:rPr lang="en-US" sz="700" b="1" dirty="0"/>
                        <a:t>Content covered</a:t>
                      </a:r>
                    </a:p>
                  </a:txBody>
                  <a:tcPr marL="34290" marR="34290" marT="17145" marB="17145" anchor="ctr">
                    <a:solidFill>
                      <a:schemeClr val="bg1">
                        <a:lumMod val="95000"/>
                      </a:schemeClr>
                    </a:solidFill>
                  </a:tcPr>
                </a:tc>
                <a:tc hMerge="1">
                  <a:txBody>
                    <a:bodyPr/>
                    <a:lstStyle/>
                    <a:p>
                      <a:endParaRPr lang="en-US"/>
                    </a:p>
                  </a:txBody>
                  <a:tcPr/>
                </a:tc>
                <a:tc hMerge="1">
                  <a:txBody>
                    <a:bodyPr/>
                    <a:lstStyle/>
                    <a:p>
                      <a:endParaRPr lang="en-US" dirty="0"/>
                    </a:p>
                  </a:txBody>
                  <a:tcPr/>
                </a:tc>
                <a:tc>
                  <a:txBody>
                    <a:bodyPr/>
                    <a:lstStyle/>
                    <a:p>
                      <a:r>
                        <a:rPr lang="en-US" sz="700" b="1" dirty="0"/>
                        <a:t>Scoring weight</a:t>
                      </a:r>
                    </a:p>
                  </a:txBody>
                  <a:tcPr marL="34290" marR="34290" marT="17145" marB="17145" anchor="ctr">
                    <a:solidFill>
                      <a:schemeClr val="bg1">
                        <a:lumMod val="95000"/>
                      </a:schemeClr>
                    </a:solidFill>
                  </a:tcPr>
                </a:tc>
                <a:tc>
                  <a:txBody>
                    <a:bodyPr/>
                    <a:lstStyle/>
                    <a:p>
                      <a:r>
                        <a:rPr lang="en-US" sz="700" b="1" dirty="0"/>
                        <a:t>Remembering &amp; understanding</a:t>
                      </a:r>
                    </a:p>
                  </a:txBody>
                  <a:tcPr marL="34290" marR="34290" marT="17145" marB="17145" anchor="ctr">
                    <a:solidFill>
                      <a:schemeClr val="bg1">
                        <a:lumMod val="95000"/>
                      </a:schemeClr>
                    </a:solidFill>
                  </a:tcPr>
                </a:tc>
                <a:tc>
                  <a:txBody>
                    <a:bodyPr/>
                    <a:lstStyle/>
                    <a:p>
                      <a:r>
                        <a:rPr lang="en-US" sz="700" b="1" dirty="0"/>
                        <a:t>Application</a:t>
                      </a:r>
                    </a:p>
                  </a:txBody>
                  <a:tcPr marL="34290" marR="34290" marT="17145" marB="17145" anchor="ctr">
                    <a:solidFill>
                      <a:schemeClr val="bg1">
                        <a:lumMod val="95000"/>
                      </a:schemeClr>
                    </a:solidFill>
                  </a:tcPr>
                </a:tc>
                <a:tc>
                  <a:txBody>
                    <a:bodyPr/>
                    <a:lstStyle/>
                    <a:p>
                      <a:r>
                        <a:rPr lang="en-US" sz="700" b="1" dirty="0"/>
                        <a:t>Analysis</a:t>
                      </a:r>
                    </a:p>
                  </a:txBody>
                  <a:tcPr marL="34290" marR="34290" marT="17145" marB="17145" anchor="ctr">
                    <a:solidFill>
                      <a:schemeClr val="bg1">
                        <a:lumMod val="95000"/>
                      </a:schemeClr>
                    </a:solidFill>
                  </a:tcPr>
                </a:tc>
                <a:tc>
                  <a:txBody>
                    <a:bodyPr/>
                    <a:lstStyle/>
                    <a:p>
                      <a:r>
                        <a:rPr lang="en-US" sz="700" b="1" dirty="0"/>
                        <a:t>Evaluation</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297148">
                <a:tc>
                  <a:txBody>
                    <a:bodyPr/>
                    <a:lstStyle/>
                    <a:p>
                      <a:r>
                        <a:rPr lang="en-US" sz="800" dirty="0"/>
                        <a:t>I</a:t>
                      </a:r>
                    </a:p>
                  </a:txBody>
                  <a:tcPr marL="34290" marR="34290" marT="17145" marB="17145" anchor="ctr"/>
                </a:tc>
                <a:tc gridSpan="2">
                  <a:txBody>
                    <a:bodyPr/>
                    <a:lstStyle/>
                    <a:p>
                      <a:pPr algn="l"/>
                      <a:r>
                        <a:rPr lang="en-US" sz="700" dirty="0"/>
                        <a:t>Information Systems and Data Management</a:t>
                      </a:r>
                    </a:p>
                  </a:txBody>
                  <a:tcPr marL="34290" marR="34290" marT="17145" marB="17145" anchor="ctr"/>
                </a:tc>
                <a:tc hMerge="1">
                  <a:txBody>
                    <a:bodyPr/>
                    <a:lstStyle/>
                    <a:p>
                      <a:endParaRPr lang="en-US"/>
                    </a:p>
                  </a:txBody>
                  <a:tcPr/>
                </a:tc>
                <a:tc>
                  <a:txBody>
                    <a:bodyPr/>
                    <a:lstStyle/>
                    <a:p>
                      <a:r>
                        <a:rPr lang="en-US" sz="700" dirty="0"/>
                        <a:t>35-45%</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endParaRPr lang="en-US" sz="700" dirty="0"/>
                    </a:p>
                  </a:txBody>
                  <a:tcPr marL="34290" marR="34290" marT="17145" marB="17145" anchor="ctr"/>
                </a:tc>
                <a:extLst>
                  <a:ext uri="{0D108BD9-81ED-4DB2-BD59-A6C34878D82A}">
                    <a16:rowId xmlns:a16="http://schemas.microsoft.com/office/drawing/2014/main" val="631023456"/>
                  </a:ext>
                </a:extLst>
              </a:tr>
              <a:tr h="301752">
                <a:tc>
                  <a:txBody>
                    <a:bodyPr/>
                    <a:lstStyle/>
                    <a:p>
                      <a:r>
                        <a:rPr lang="en-US" sz="800" dirty="0"/>
                        <a:t>II</a:t>
                      </a:r>
                    </a:p>
                  </a:txBody>
                  <a:tcPr marL="34290" marR="34290" marT="17145" marB="17145" anchor="ctr"/>
                </a:tc>
                <a:tc gridSpan="2">
                  <a:txBody>
                    <a:bodyPr/>
                    <a:lstStyle/>
                    <a:p>
                      <a:pPr algn="l"/>
                      <a:r>
                        <a:rPr lang="en-US" sz="700" dirty="0"/>
                        <a:t>Security, Confidentiality and Privacy</a:t>
                      </a:r>
                    </a:p>
                  </a:txBody>
                  <a:tcPr marL="34290" marR="34290" marT="17145" marB="17145" anchor="ctr"/>
                </a:tc>
                <a:tc hMerge="1">
                  <a:txBody>
                    <a:bodyPr/>
                    <a:lstStyle/>
                    <a:p>
                      <a:endParaRPr lang="en-US"/>
                    </a:p>
                  </a:txBody>
                  <a:tcPr/>
                </a:tc>
                <a:tc>
                  <a:txBody>
                    <a:bodyPr/>
                    <a:lstStyle/>
                    <a:p>
                      <a:r>
                        <a:rPr lang="en-US" sz="700" dirty="0"/>
                        <a:t>35-45%</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812064394"/>
                  </a:ext>
                </a:extLst>
              </a:tr>
              <a:tr h="445770">
                <a:tc>
                  <a:txBody>
                    <a:bodyPr/>
                    <a:lstStyle/>
                    <a:p>
                      <a:r>
                        <a:rPr lang="en-US" sz="800" dirty="0"/>
                        <a:t>III</a:t>
                      </a:r>
                    </a:p>
                  </a:txBody>
                  <a:tcPr marL="34290" marR="34290" marT="17145" marB="17145" anchor="ctr"/>
                </a:tc>
                <a:tc gridSpan="2">
                  <a:txBody>
                    <a:bodyPr/>
                    <a:lstStyle/>
                    <a:p>
                      <a:pPr algn="l"/>
                      <a:r>
                        <a:rPr lang="en-US" sz="700" dirty="0"/>
                        <a:t>Considerations for System and Organization</a:t>
                      </a:r>
                    </a:p>
                    <a:p>
                      <a:pPr algn="l"/>
                      <a:r>
                        <a:rPr lang="en-US" sz="700" dirty="0"/>
                        <a:t>Controls (SOC) Engagements</a:t>
                      </a:r>
                    </a:p>
                  </a:txBody>
                  <a:tcPr marL="34290" marR="34290" marT="17145" marB="17145" anchor="ctr"/>
                </a:tc>
                <a:tc hMerge="1">
                  <a:txBody>
                    <a:bodyPr/>
                    <a:lstStyle/>
                    <a:p>
                      <a:endParaRPr lang="en-US"/>
                    </a:p>
                  </a:txBody>
                  <a:tcPr/>
                </a:tc>
                <a:tc>
                  <a:txBody>
                    <a:bodyPr/>
                    <a:lstStyle/>
                    <a:p>
                      <a:r>
                        <a:rPr lang="en-US" sz="700" dirty="0"/>
                        <a:t>15-25%</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1058768460"/>
                  </a:ext>
                </a:extLst>
              </a:tr>
            </a:tbl>
          </a:graphicData>
        </a:graphic>
      </p:graphicFrame>
      <p:graphicFrame>
        <p:nvGraphicFramePr>
          <p:cNvPr id="112" name="Table 111">
            <a:extLst>
              <a:ext uri="{FF2B5EF4-FFF2-40B4-BE49-F238E27FC236}">
                <a16:creationId xmlns:a16="http://schemas.microsoft.com/office/drawing/2014/main" id="{C9D9726B-C398-D648-9994-2969762DA355}"/>
              </a:ext>
            </a:extLst>
          </p:cNvPr>
          <p:cNvGraphicFramePr>
            <a:graphicFrameLocks noGrp="1"/>
          </p:cNvGraphicFramePr>
          <p:nvPr/>
        </p:nvGraphicFramePr>
        <p:xfrm>
          <a:off x="458601" y="3768758"/>
          <a:ext cx="1607820" cy="1032963"/>
        </p:xfrm>
        <a:graphic>
          <a:graphicData uri="http://schemas.openxmlformats.org/drawingml/2006/table">
            <a:tbl>
              <a:tblPr firstRow="1" bandRow="1">
                <a:tableStyleId>{5940675A-B579-460E-94D1-54222C63F5DA}</a:tableStyleId>
              </a:tblPr>
              <a:tblGrid>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tblGrid>
              <a:tr h="527201">
                <a:tc>
                  <a:txBody>
                    <a:bodyPr/>
                    <a:lstStyle/>
                    <a:p>
                      <a:r>
                        <a:rPr lang="en-US" sz="700" b="1" dirty="0"/>
                        <a:t>Question type</a:t>
                      </a:r>
                    </a:p>
                  </a:txBody>
                  <a:tcPr marL="34290" marR="34290" marT="17145" marB="17145" anchor="ctr">
                    <a:solidFill>
                      <a:schemeClr val="bg1">
                        <a:lumMod val="95000"/>
                      </a:schemeClr>
                    </a:solidFill>
                  </a:tcPr>
                </a:tc>
                <a:tc>
                  <a:txBody>
                    <a:bodyPr/>
                    <a:lstStyle/>
                    <a:p>
                      <a:r>
                        <a:rPr lang="en-US" sz="700" b="1" dirty="0"/>
                        <a:t>#</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252881">
                <a:tc>
                  <a:txBody>
                    <a:bodyPr/>
                    <a:lstStyle/>
                    <a:p>
                      <a:r>
                        <a:rPr lang="en-US" sz="700" dirty="0"/>
                        <a:t>Multiple-choice Questions (MCQ)</a:t>
                      </a:r>
                    </a:p>
                  </a:txBody>
                  <a:tcPr marL="34290" marR="34290" marT="17145" marB="17145" anchor="ctr"/>
                </a:tc>
                <a:tc>
                  <a:txBody>
                    <a:bodyPr/>
                    <a:lstStyle/>
                    <a:p>
                      <a:r>
                        <a:rPr lang="en-US" sz="700" dirty="0"/>
                        <a:t>82</a:t>
                      </a:r>
                    </a:p>
                  </a:txBody>
                  <a:tcPr marL="34290" marR="34290" marT="17145" marB="17145" anchor="ctr"/>
                </a:tc>
                <a:extLst>
                  <a:ext uri="{0D108BD9-81ED-4DB2-BD59-A6C34878D82A}">
                    <a16:rowId xmlns:a16="http://schemas.microsoft.com/office/drawing/2014/main" val="631023456"/>
                  </a:ext>
                </a:extLst>
              </a:tr>
              <a:tr h="252881">
                <a:tc>
                  <a:txBody>
                    <a:bodyPr/>
                    <a:lstStyle/>
                    <a:p>
                      <a:r>
                        <a:rPr lang="en-US" sz="700" dirty="0"/>
                        <a:t>Task-based Simulations (TBS)</a:t>
                      </a:r>
                    </a:p>
                  </a:txBody>
                  <a:tcPr marL="34290" marR="34290" marT="17145" marB="17145" anchor="ctr"/>
                </a:tc>
                <a:tc>
                  <a:txBody>
                    <a:bodyPr/>
                    <a:lstStyle/>
                    <a:p>
                      <a:r>
                        <a:rPr lang="en-US" sz="700" dirty="0"/>
                        <a:t>6</a:t>
                      </a:r>
                    </a:p>
                  </a:txBody>
                  <a:tcPr marL="34290" marR="34290" marT="17145" marB="17145" anchor="ctr"/>
                </a:tc>
                <a:extLst>
                  <a:ext uri="{0D108BD9-81ED-4DB2-BD59-A6C34878D82A}">
                    <a16:rowId xmlns:a16="http://schemas.microsoft.com/office/drawing/2014/main" val="812064394"/>
                  </a:ext>
                </a:extLst>
              </a:tr>
            </a:tbl>
          </a:graphicData>
        </a:graphic>
      </p:graphicFrame>
      <p:grpSp>
        <p:nvGrpSpPr>
          <p:cNvPr id="6" name="Group 5">
            <a:extLst>
              <a:ext uri="{FF2B5EF4-FFF2-40B4-BE49-F238E27FC236}">
                <a16:creationId xmlns:a16="http://schemas.microsoft.com/office/drawing/2014/main" id="{97DFDAEF-B26E-A042-80C3-55956AAF715B}"/>
              </a:ext>
            </a:extLst>
          </p:cNvPr>
          <p:cNvGrpSpPr/>
          <p:nvPr/>
        </p:nvGrpSpPr>
        <p:grpSpPr>
          <a:xfrm>
            <a:off x="2286000" y="3767266"/>
            <a:ext cx="2012487" cy="1261933"/>
            <a:chOff x="9455561" y="8810518"/>
            <a:chExt cx="5771187" cy="3603221"/>
          </a:xfrm>
        </p:grpSpPr>
        <p:sp>
          <p:nvSpPr>
            <p:cNvPr id="7" name="Rectangle 6">
              <a:extLst>
                <a:ext uri="{FF2B5EF4-FFF2-40B4-BE49-F238E27FC236}">
                  <a16:creationId xmlns:a16="http://schemas.microsoft.com/office/drawing/2014/main" id="{13DCEAC2-3395-8F42-8DCA-B4E31E9028DB}"/>
                </a:ext>
              </a:extLst>
            </p:cNvPr>
            <p:cNvSpPr/>
            <p:nvPr/>
          </p:nvSpPr>
          <p:spPr>
            <a:xfrm>
              <a:off x="9455561" y="8810518"/>
              <a:ext cx="5771187" cy="3603221"/>
            </a:xfrm>
            <a:prstGeom prst="rect">
              <a:avLst/>
            </a:prstGeom>
            <a:solidFill>
              <a:srgbClr val="E39400"/>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dirty="0">
                <a:solidFill>
                  <a:schemeClr val="accent6">
                    <a:lumOff val="4313"/>
                  </a:schemeClr>
                </a:solidFill>
                <a:latin typeface="Joanna MT Std Regular"/>
                <a:ea typeface="Joanna MT Std Regular"/>
                <a:cs typeface="Joanna MT Std Regular"/>
                <a:sym typeface="Joanna MT Std Regular"/>
              </a:endParaRPr>
            </a:p>
          </p:txBody>
        </p:sp>
        <p:sp>
          <p:nvSpPr>
            <p:cNvPr id="8" name="TextBox 7">
              <a:extLst>
                <a:ext uri="{FF2B5EF4-FFF2-40B4-BE49-F238E27FC236}">
                  <a16:creationId xmlns:a16="http://schemas.microsoft.com/office/drawing/2014/main" id="{0C024D9B-B201-CF4B-B2F3-1E47208376B8}"/>
                </a:ext>
              </a:extLst>
            </p:cNvPr>
            <p:cNvSpPr txBox="1"/>
            <p:nvPr/>
          </p:nvSpPr>
          <p:spPr>
            <a:xfrm>
              <a:off x="11146073" y="9235915"/>
              <a:ext cx="2759731" cy="7263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sz="900" dirty="0">
                  <a:solidFill>
                    <a:schemeClr val="bg1"/>
                  </a:solidFill>
                  <a:latin typeface="+mn-lt"/>
                  <a:sym typeface="Joanna MT Std Regular"/>
                </a:rPr>
                <a:t>Expected study time</a:t>
              </a:r>
            </a:p>
          </p:txBody>
        </p:sp>
        <p:sp>
          <p:nvSpPr>
            <p:cNvPr id="113" name="TextBox 112">
              <a:extLst>
                <a:ext uri="{FF2B5EF4-FFF2-40B4-BE49-F238E27FC236}">
                  <a16:creationId xmlns:a16="http://schemas.microsoft.com/office/drawing/2014/main" id="{4A9B6736-1059-CE4B-9851-C2628E6FEC1D}"/>
                </a:ext>
              </a:extLst>
            </p:cNvPr>
            <p:cNvSpPr txBox="1"/>
            <p:nvPr/>
          </p:nvSpPr>
          <p:spPr>
            <a:xfrm>
              <a:off x="11086225" y="9577264"/>
              <a:ext cx="2879424" cy="16004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spcBef>
                  <a:spcPts val="0"/>
                </a:spcBef>
                <a:spcAft>
                  <a:spcPts val="0"/>
                </a:spcAft>
              </a:pPr>
              <a:r>
                <a:rPr lang="en-US" sz="3300" b="1" dirty="0">
                  <a:solidFill>
                    <a:schemeClr val="bg1"/>
                  </a:solidFill>
                  <a:latin typeface="+mn-lt"/>
                </a:rPr>
                <a:t>6</a:t>
              </a:r>
              <a:r>
                <a:rPr lang="en-US" sz="3300" b="1" dirty="0">
                  <a:solidFill>
                    <a:schemeClr val="bg1"/>
                  </a:solidFill>
                  <a:latin typeface="+mn-lt"/>
                  <a:sym typeface="Joanna MT Std Regular"/>
                </a:rPr>
                <a:t>0-80</a:t>
              </a:r>
            </a:p>
          </p:txBody>
        </p:sp>
        <p:sp>
          <p:nvSpPr>
            <p:cNvPr id="114" name="TextBox 113">
              <a:extLst>
                <a:ext uri="{FF2B5EF4-FFF2-40B4-BE49-F238E27FC236}">
                  <a16:creationId xmlns:a16="http://schemas.microsoft.com/office/drawing/2014/main" id="{9107A6DB-607B-8448-B6E1-163FDAF4A167}"/>
                </a:ext>
              </a:extLst>
            </p:cNvPr>
            <p:cNvSpPr txBox="1"/>
            <p:nvPr/>
          </p:nvSpPr>
          <p:spPr>
            <a:xfrm>
              <a:off x="11308510" y="10455667"/>
              <a:ext cx="2434856" cy="120648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b="1" dirty="0">
                  <a:solidFill>
                    <a:schemeClr val="bg1"/>
                  </a:solidFill>
                  <a:latin typeface="+mn-lt"/>
                  <a:sym typeface="Joanna MT Std Regular"/>
                </a:rPr>
                <a:t>HOURS</a:t>
              </a:r>
            </a:p>
          </p:txBody>
        </p:sp>
        <p:sp>
          <p:nvSpPr>
            <p:cNvPr id="115" name="TextBox 114">
              <a:extLst>
                <a:ext uri="{FF2B5EF4-FFF2-40B4-BE49-F238E27FC236}">
                  <a16:creationId xmlns:a16="http://schemas.microsoft.com/office/drawing/2014/main" id="{7FAE212F-8B19-B840-9278-95AB1BB2E202}"/>
                </a:ext>
              </a:extLst>
            </p:cNvPr>
            <p:cNvSpPr txBox="1"/>
            <p:nvPr/>
          </p:nvSpPr>
          <p:spPr>
            <a:xfrm>
              <a:off x="9899374" y="11496235"/>
              <a:ext cx="5327373" cy="553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algn="ctr" defTabSz="685766" fontAlgn="auto">
                <a:spcBef>
                  <a:spcPts val="0"/>
                </a:spcBef>
                <a:spcAft>
                  <a:spcPts val="0"/>
                </a:spcAft>
              </a:pPr>
              <a:r>
                <a:rPr lang="en-US" sz="750" dirty="0">
                  <a:solidFill>
                    <a:schemeClr val="bg1"/>
                  </a:solidFill>
                  <a:latin typeface="+mn-lt"/>
                </a:rPr>
                <a:t>With a foundation of</a:t>
              </a:r>
              <a:r>
                <a:rPr lang="en-US" sz="750" dirty="0">
                  <a:solidFill>
                    <a:schemeClr val="bg1"/>
                  </a:solidFill>
                  <a:latin typeface="+mn-lt"/>
                  <a:sym typeface="Joanna MT Std Regular"/>
                </a:rPr>
                <a:t> information system…</a:t>
              </a:r>
            </a:p>
          </p:txBody>
        </p:sp>
      </p:grpSp>
      <p:pic>
        <p:nvPicPr>
          <p:cNvPr id="12" name="Picture 11">
            <a:extLst>
              <a:ext uri="{FF2B5EF4-FFF2-40B4-BE49-F238E27FC236}">
                <a16:creationId xmlns:a16="http://schemas.microsoft.com/office/drawing/2014/main" id="{AAD871F9-7139-8794-0FD9-F9401B96F009}"/>
              </a:ext>
            </a:extLst>
          </p:cNvPr>
          <p:cNvPicPr>
            <a:picLocks noChangeAspect="1"/>
          </p:cNvPicPr>
          <p:nvPr/>
        </p:nvPicPr>
        <p:blipFill>
          <a:blip r:embed="rId5"/>
          <a:stretch>
            <a:fillRect/>
          </a:stretch>
        </p:blipFill>
        <p:spPr>
          <a:xfrm>
            <a:off x="6686550" y="1690711"/>
            <a:ext cx="2080260" cy="4310039"/>
          </a:xfrm>
          <a:prstGeom prst="rect">
            <a:avLst/>
          </a:prstGeom>
        </p:spPr>
      </p:pic>
      <p:pic>
        <p:nvPicPr>
          <p:cNvPr id="16" name="Picture 15">
            <a:extLst>
              <a:ext uri="{FF2B5EF4-FFF2-40B4-BE49-F238E27FC236}">
                <a16:creationId xmlns:a16="http://schemas.microsoft.com/office/drawing/2014/main" id="{D39A0D9E-A511-B8BA-B46E-57ACF22C9B3A}"/>
              </a:ext>
            </a:extLst>
          </p:cNvPr>
          <p:cNvPicPr>
            <a:picLocks noChangeAspect="1"/>
          </p:cNvPicPr>
          <p:nvPr/>
        </p:nvPicPr>
        <p:blipFill>
          <a:blip r:embed="rId6"/>
          <a:stretch>
            <a:fillRect/>
          </a:stretch>
        </p:blipFill>
        <p:spPr>
          <a:xfrm>
            <a:off x="4437073" y="3767267"/>
            <a:ext cx="2181606" cy="2027672"/>
          </a:xfrm>
          <a:prstGeom prst="rect">
            <a:avLst/>
          </a:prstGeom>
        </p:spPr>
      </p:pic>
      <p:sp>
        <p:nvSpPr>
          <p:cNvPr id="14" name="Title 1"/>
          <p:cNvSpPr txBox="1">
            <a:spLocks/>
          </p:cNvSpPr>
          <p:nvPr/>
        </p:nvSpPr>
        <p:spPr>
          <a:xfrm>
            <a:off x="0" y="76200"/>
            <a:ext cx="8229600" cy="838200"/>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latin typeface="Calibri" panose="020F0502020204030204" pitchFamily="34" charset="0"/>
                <a:cs typeface="Calibri" panose="020F0502020204030204" pitchFamily="34" charset="0"/>
              </a:rPr>
              <a:t>Becker</a:t>
            </a:r>
          </a:p>
        </p:txBody>
      </p:sp>
    </p:spTree>
    <p:extLst>
      <p:ext uri="{BB962C8B-B14F-4D97-AF65-F5344CB8AC3E}">
        <p14:creationId xmlns:p14="http://schemas.microsoft.com/office/powerpoint/2010/main" val="118692633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838200"/>
          </a:xfrm>
        </p:spPr>
        <p:txBody>
          <a:bodyPr/>
          <a:lstStyle/>
          <a:p>
            <a:r>
              <a:rPr lang="en-US" sz="4000" dirty="0">
                <a:latin typeface="Calibri" panose="020F0502020204030204" pitchFamily="34" charset="0"/>
                <a:cs typeface="Calibri" panose="020F0502020204030204" pitchFamily="34" charset="0"/>
              </a:rPr>
              <a:t>Agenda</a:t>
            </a:r>
          </a:p>
        </p:txBody>
      </p:sp>
      <p:sp>
        <p:nvSpPr>
          <p:cNvPr id="3" name="Content Placeholder 2"/>
          <p:cNvSpPr>
            <a:spLocks noGrp="1"/>
          </p:cNvSpPr>
          <p:nvPr>
            <p:ph idx="1"/>
          </p:nvPr>
        </p:nvSpPr>
        <p:spPr>
          <a:xfrm>
            <a:off x="457200" y="1498976"/>
            <a:ext cx="8458200" cy="4800600"/>
          </a:xfrm>
        </p:spPr>
        <p:txBody>
          <a:bodyPr/>
          <a:lstStyle/>
          <a:p>
            <a:r>
              <a:rPr lang="en-US" sz="2800" dirty="0">
                <a:latin typeface="Calibri" panose="020F0502020204030204" pitchFamily="34" charset="0"/>
                <a:cs typeface="Calibri" panose="020F0502020204030204" pitchFamily="34" charset="0"/>
              </a:rPr>
              <a:t>Panelist Introductions</a:t>
            </a:r>
          </a:p>
          <a:p>
            <a:r>
              <a:rPr lang="en-US" sz="2800" dirty="0">
                <a:latin typeface="Calibri" panose="020F0502020204030204" pitchFamily="34" charset="0"/>
                <a:cs typeface="Calibri" panose="020F0502020204030204" pitchFamily="34" charset="0"/>
              </a:rPr>
              <a:t>CPA and Exam General Information</a:t>
            </a:r>
          </a:p>
          <a:p>
            <a:r>
              <a:rPr lang="en-US" sz="2800" dirty="0">
                <a:latin typeface="Calibri" panose="020F0502020204030204" pitchFamily="34" charset="0"/>
                <a:cs typeface="Calibri" panose="020F0502020204030204" pitchFamily="34" charset="0"/>
              </a:rPr>
              <a:t>Requirements to take the CPA Exam</a:t>
            </a:r>
          </a:p>
          <a:p>
            <a:r>
              <a:rPr lang="en-US" sz="2800" dirty="0">
                <a:latin typeface="Calibri" panose="020F0502020204030204" pitchFamily="34" charset="0"/>
                <a:cs typeface="Calibri" panose="020F0502020204030204" pitchFamily="34" charset="0"/>
              </a:rPr>
              <a:t>The CPA Exam Process and Application</a:t>
            </a:r>
          </a:p>
          <a:p>
            <a:r>
              <a:rPr lang="en-US" sz="2800" dirty="0">
                <a:latin typeface="Calibri" panose="020F0502020204030204" pitchFamily="34" charset="0"/>
                <a:cs typeface="Calibri" panose="020F0502020204030204" pitchFamily="34" charset="0"/>
              </a:rPr>
              <a:t>CPA Evolution Exam Format</a:t>
            </a:r>
          </a:p>
          <a:p>
            <a:r>
              <a:rPr lang="en-US" sz="2800" dirty="0">
                <a:latin typeface="Calibri" panose="020F0502020204030204" pitchFamily="34" charset="0"/>
                <a:cs typeface="Calibri" panose="020F0502020204030204" pitchFamily="34" charset="0"/>
              </a:rPr>
              <a:t>When to Register?</a:t>
            </a:r>
          </a:p>
          <a:p>
            <a:r>
              <a:rPr lang="en-US" sz="2800" dirty="0">
                <a:latin typeface="Calibri" panose="020F0502020204030204" pitchFamily="34" charset="0"/>
                <a:cs typeface="Calibri" panose="020F0502020204030204" pitchFamily="34" charset="0"/>
              </a:rPr>
              <a:t>When to Take the Exam and What Order?</a:t>
            </a:r>
          </a:p>
          <a:p>
            <a:r>
              <a:rPr lang="en-US" sz="2800" dirty="0">
                <a:latin typeface="Calibri" panose="020F0502020204030204" pitchFamily="34" charset="0"/>
                <a:cs typeface="Calibri" panose="020F0502020204030204" pitchFamily="34" charset="0"/>
              </a:rPr>
              <a:t>Taking the Exam - </a:t>
            </a:r>
            <a:r>
              <a:rPr lang="en-US" sz="2800" dirty="0" err="1">
                <a:latin typeface="Calibri" panose="020F0502020204030204" pitchFamily="34" charset="0"/>
                <a:cs typeface="Calibri" panose="020F0502020204030204" pitchFamily="34" charset="0"/>
              </a:rPr>
              <a:t>Prometrics</a:t>
            </a:r>
            <a:endParaRPr lang="en-US"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Panelist Advice and Lessons Learned</a:t>
            </a:r>
          </a:p>
          <a:p>
            <a:r>
              <a:rPr lang="en-US" sz="2800" dirty="0">
                <a:latin typeface="Calibri" panose="020F0502020204030204" pitchFamily="34" charset="0"/>
                <a:cs typeface="Calibri" panose="020F0502020204030204" pitchFamily="34" charset="0"/>
              </a:rPr>
              <a:t>Q&amp;A</a:t>
            </a:r>
          </a:p>
          <a:p>
            <a:endParaRPr lang="en-US" sz="2400" dirty="0">
              <a:latin typeface="Calibri" panose="020F0502020204030204" pitchFamily="34" charset="0"/>
              <a:cs typeface="Calibri" panose="020F0502020204030204" pitchFamily="34" charset="0"/>
            </a:endParaRPr>
          </a:p>
          <a:p>
            <a:pPr marL="0" indent="0">
              <a:buNone/>
            </a:pPr>
            <a:endParaRPr lang="en-US" sz="2800" dirty="0"/>
          </a:p>
        </p:txBody>
      </p:sp>
    </p:spTree>
    <p:extLst>
      <p:ext uri="{BB962C8B-B14F-4D97-AF65-F5344CB8AC3E}">
        <p14:creationId xmlns:p14="http://schemas.microsoft.com/office/powerpoint/2010/main" val="1905447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7B51772A-CBBD-6048-B2BA-08878FA314BE}"/>
              </a:ext>
            </a:extLst>
          </p:cNvPr>
          <p:cNvSpPr/>
          <p:nvPr/>
        </p:nvSpPr>
        <p:spPr>
          <a:xfrm>
            <a:off x="0" y="816177"/>
            <a:ext cx="9144000" cy="805416"/>
          </a:xfrm>
          <a:prstGeom prst="rect">
            <a:avLst/>
          </a:prstGeom>
          <a:solidFill>
            <a:schemeClr val="accent5"/>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noAutofit/>
          </a:bodyPr>
          <a:lstStyle/>
          <a:p>
            <a:pPr defTabSz="685766" fontAlgn="auto">
              <a:lnSpc>
                <a:spcPct val="90000"/>
              </a:lnSpc>
              <a:spcBef>
                <a:spcPts val="675"/>
              </a:spcBef>
              <a:spcAft>
                <a:spcPts val="0"/>
              </a:spcAft>
            </a:pPr>
            <a:endParaRPr lang="en-US" sz="1875">
              <a:solidFill>
                <a:schemeClr val="accent6">
                  <a:lumOff val="4313"/>
                </a:schemeClr>
              </a:solidFill>
              <a:latin typeface="Joanna MT Std Regular"/>
              <a:ea typeface="Joanna MT Std Regular"/>
              <a:cs typeface="Joanna MT Std Regular"/>
              <a:sym typeface="Joanna MT Std Regular"/>
            </a:endParaRPr>
          </a:p>
        </p:txBody>
      </p:sp>
      <p:sp>
        <p:nvSpPr>
          <p:cNvPr id="107" name="Text Placeholder 1">
            <a:extLst>
              <a:ext uri="{FF2B5EF4-FFF2-40B4-BE49-F238E27FC236}">
                <a16:creationId xmlns:a16="http://schemas.microsoft.com/office/drawing/2014/main" id="{47CB09FE-1261-434B-B55B-2B680C31DBFF}"/>
              </a:ext>
            </a:extLst>
          </p:cNvPr>
          <p:cNvSpPr txBox="1">
            <a:spLocks/>
          </p:cNvSpPr>
          <p:nvPr/>
        </p:nvSpPr>
        <p:spPr>
          <a:xfrm>
            <a:off x="458601" y="1063061"/>
            <a:ext cx="7922513" cy="377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oAutofit/>
          </a:bodyPr>
          <a:lstStyle>
            <a:lvl1pPr marL="0" marR="0" indent="0" algn="l" defTabSz="1828709" latinLnBrk="0">
              <a:lnSpc>
                <a:spcPct val="100000"/>
              </a:lnSpc>
              <a:spcBef>
                <a:spcPts val="0"/>
              </a:spcBef>
              <a:spcAft>
                <a:spcPts val="0"/>
              </a:spcAft>
              <a:buClrTx/>
              <a:buSzTx/>
              <a:buFontTx/>
              <a:buNone/>
              <a:tabLst/>
              <a:defRPr sz="7000" b="1" i="0" u="none" strike="noStrike" cap="none" spc="-152" baseline="0">
                <a:ln>
                  <a:noFill/>
                </a:ln>
                <a:solidFill>
                  <a:schemeClr val="accent1"/>
                </a:solidFill>
                <a:uFillTx/>
                <a:latin typeface="Arial" panose="020B0604020202020204" pitchFamily="34" charset="0"/>
                <a:ea typeface="+mn-ea"/>
                <a:cs typeface="Arial" panose="020B0604020202020204" pitchFamily="34" charset="0"/>
                <a:sym typeface="Euclid Circular A"/>
              </a:defRPr>
            </a:lvl1pPr>
            <a:lvl2pPr marL="174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2pPr>
            <a:lvl3pPr marL="238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3pPr>
            <a:lvl4pPr marL="3016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4pPr>
            <a:lvl5pPr marL="3651250" marR="0" indent="-1111250" algn="l" defTabSz="825500" latinLnBrk="0">
              <a:lnSpc>
                <a:spcPct val="100000"/>
              </a:lnSpc>
              <a:spcBef>
                <a:spcPts val="5900"/>
              </a:spcBef>
              <a:spcAft>
                <a:spcPts val="0"/>
              </a:spcAft>
              <a:buClrTx/>
              <a:buSzPct val="125000"/>
              <a:buFontTx/>
              <a:buChar char="•"/>
              <a:tabLst/>
              <a:defRPr sz="2600" b="0" i="0" u="none" strike="noStrike" cap="none" spc="0" baseline="0">
                <a:ln>
                  <a:noFill/>
                </a:ln>
                <a:solidFill>
                  <a:srgbClr val="535353"/>
                </a:solidFill>
                <a:uFillTx/>
                <a:latin typeface="Arial" panose="020B0604020202020204" pitchFamily="34" charset="0"/>
                <a:ea typeface="Arial" panose="020B0604020202020204" pitchFamily="34" charset="0"/>
                <a:cs typeface="Arial" panose="020B0604020202020204" pitchFamily="34" charset="0"/>
                <a:sym typeface="Euclid Circular A Light"/>
              </a:defRPr>
            </a:lvl5pPr>
            <a:lvl6pPr marL="428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6pPr>
            <a:lvl7pPr marL="492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7pPr>
            <a:lvl8pPr marL="5556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8pPr>
            <a:lvl9pPr marL="6191250" marR="0" indent="-1111250" algn="l" defTabSz="825500" latinLnBrk="0">
              <a:lnSpc>
                <a:spcPct val="100000"/>
              </a:lnSpc>
              <a:spcBef>
                <a:spcPts val="5900"/>
              </a:spcBef>
              <a:spcAft>
                <a:spcPts val="0"/>
              </a:spcAft>
              <a:buClrTx/>
              <a:buSzPct val="125000"/>
              <a:buFontTx/>
              <a:buChar char="•"/>
              <a:tabLst/>
              <a:defRPr sz="8400" b="0" i="0" u="none" strike="noStrike" cap="none" spc="0" baseline="0">
                <a:ln>
                  <a:noFill/>
                </a:ln>
                <a:solidFill>
                  <a:srgbClr val="000000"/>
                </a:solidFill>
                <a:uFillTx/>
                <a:latin typeface="Euclid Circular A Light Italic"/>
                <a:ea typeface="Euclid Circular A Light Italic"/>
                <a:cs typeface="Euclid Circular A Light Italic"/>
                <a:sym typeface="Euclid Circular A Light"/>
              </a:defRPr>
            </a:lvl9pPr>
          </a:lstStyle>
          <a:p>
            <a:pPr hangingPunct="1"/>
            <a:r>
              <a:rPr lang="en-US" sz="2625" dirty="0">
                <a:solidFill>
                  <a:schemeClr val="accent2"/>
                </a:solidFill>
                <a:latin typeface="+mj-lt"/>
              </a:rPr>
              <a:t>Exam structure  </a:t>
            </a:r>
            <a:r>
              <a:rPr lang="en-US" sz="2625" b="0" dirty="0">
                <a:solidFill>
                  <a:schemeClr val="accent2"/>
                </a:solidFill>
                <a:latin typeface="Georgia" panose="02040502050405020303" pitchFamily="18" charset="0"/>
              </a:rPr>
              <a:t>|</a:t>
            </a:r>
            <a:r>
              <a:rPr lang="en-US" sz="2625" dirty="0">
                <a:solidFill>
                  <a:schemeClr val="accent2"/>
                </a:solidFill>
                <a:latin typeface="+mj-lt"/>
              </a:rPr>
              <a:t>  </a:t>
            </a:r>
            <a:r>
              <a:rPr lang="en-US" sz="2625" b="0" dirty="0">
                <a:solidFill>
                  <a:schemeClr val="bg1"/>
                </a:solidFill>
                <a:latin typeface="Georgia" panose="02040502050405020303" pitchFamily="18" charset="0"/>
              </a:rPr>
              <a:t>Tax Compliance &amp; Planning (TCP) </a:t>
            </a:r>
          </a:p>
          <a:p>
            <a:pPr hangingPunct="1"/>
            <a:endParaRPr lang="en-US" sz="2625" b="0" dirty="0">
              <a:solidFill>
                <a:schemeClr val="bg1"/>
              </a:solidFill>
              <a:latin typeface="Georgia" panose="02040502050405020303" pitchFamily="18" charset="0"/>
            </a:endParaRPr>
          </a:p>
        </p:txBody>
      </p:sp>
      <p:graphicFrame>
        <p:nvGraphicFramePr>
          <p:cNvPr id="5" name="Table 4">
            <a:extLst>
              <a:ext uri="{FF2B5EF4-FFF2-40B4-BE49-F238E27FC236}">
                <a16:creationId xmlns:a16="http://schemas.microsoft.com/office/drawing/2014/main" id="{942FF541-E82F-8C4B-8C5B-77FBEDCFE523}"/>
              </a:ext>
            </a:extLst>
          </p:cNvPr>
          <p:cNvGraphicFramePr>
            <a:graphicFrameLocks noGrp="1"/>
          </p:cNvGraphicFramePr>
          <p:nvPr/>
        </p:nvGraphicFramePr>
        <p:xfrm>
          <a:off x="458601" y="1975105"/>
          <a:ext cx="5329428" cy="1911622"/>
        </p:xfrm>
        <a:graphic>
          <a:graphicData uri="http://schemas.openxmlformats.org/drawingml/2006/table">
            <a:tbl>
              <a:tblPr firstRow="1" bandRow="1">
                <a:tableStyleId>{5940675A-B579-460E-94D1-54222C63F5DA}</a:tableStyleId>
              </a:tblPr>
              <a:tblGrid>
                <a:gridCol w="292078">
                  <a:extLst>
                    <a:ext uri="{9D8B030D-6E8A-4147-A177-3AD203B41FA5}">
                      <a16:colId xmlns:a16="http://schemas.microsoft.com/office/drawing/2014/main" val="4281600985"/>
                    </a:ext>
                  </a:extLst>
                </a:gridCol>
                <a:gridCol w="469269">
                  <a:extLst>
                    <a:ext uri="{9D8B030D-6E8A-4147-A177-3AD203B41FA5}">
                      <a16:colId xmlns:a16="http://schemas.microsoft.com/office/drawing/2014/main" val="1074299385"/>
                    </a:ext>
                  </a:extLst>
                </a:gridCol>
                <a:gridCol w="548531">
                  <a:extLst>
                    <a:ext uri="{9D8B030D-6E8A-4147-A177-3AD203B41FA5}">
                      <a16:colId xmlns:a16="http://schemas.microsoft.com/office/drawing/2014/main" val="1013844063"/>
                    </a:ext>
                  </a:extLst>
                </a:gridCol>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gridCol w="803910">
                  <a:extLst>
                    <a:ext uri="{9D8B030D-6E8A-4147-A177-3AD203B41FA5}">
                      <a16:colId xmlns:a16="http://schemas.microsoft.com/office/drawing/2014/main" val="3539810563"/>
                    </a:ext>
                  </a:extLst>
                </a:gridCol>
                <a:gridCol w="803910">
                  <a:extLst>
                    <a:ext uri="{9D8B030D-6E8A-4147-A177-3AD203B41FA5}">
                      <a16:colId xmlns:a16="http://schemas.microsoft.com/office/drawing/2014/main" val="4014926570"/>
                    </a:ext>
                  </a:extLst>
                </a:gridCol>
                <a:gridCol w="803910">
                  <a:extLst>
                    <a:ext uri="{9D8B030D-6E8A-4147-A177-3AD203B41FA5}">
                      <a16:colId xmlns:a16="http://schemas.microsoft.com/office/drawing/2014/main" val="1163779193"/>
                    </a:ext>
                  </a:extLst>
                </a:gridCol>
              </a:tblGrid>
              <a:tr h="216474">
                <a:tc gridSpan="2">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hMerge="1">
                  <a:txBody>
                    <a:bodyPr/>
                    <a:lstStyle/>
                    <a:p>
                      <a:endParaRPr lang="en-US" dirty="0"/>
                    </a:p>
                  </a:txBody>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en-US" sz="700" dirty="0"/>
                    </a:p>
                  </a:txBody>
                  <a:tcPr marL="34290" marR="34290" marT="17145" marB="17145"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tc gridSpan="4">
                  <a:txBody>
                    <a:bodyPr/>
                    <a:lstStyle/>
                    <a:p>
                      <a:r>
                        <a:rPr lang="en-US" sz="700" b="1" dirty="0">
                          <a:solidFill>
                            <a:schemeClr val="bg1"/>
                          </a:solidFill>
                        </a:rPr>
                        <a:t>Skill level</a:t>
                      </a:r>
                    </a:p>
                  </a:txBody>
                  <a:tcPr marL="34290" marR="34290" marT="17145" marB="17145" anchor="ctr">
                    <a:solidFill>
                      <a:srgbClr val="A847A8"/>
                    </a:solidFill>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827028553"/>
                  </a:ext>
                </a:extLst>
              </a:tr>
              <a:tr h="297148">
                <a:tc gridSpan="3">
                  <a:txBody>
                    <a:bodyPr/>
                    <a:lstStyle/>
                    <a:p>
                      <a:r>
                        <a:rPr lang="en-US" sz="700" b="1" dirty="0"/>
                        <a:t>Content covered</a:t>
                      </a:r>
                    </a:p>
                  </a:txBody>
                  <a:tcPr marL="34290" marR="34290" marT="17145" marB="17145" anchor="ctr">
                    <a:solidFill>
                      <a:schemeClr val="bg1">
                        <a:lumMod val="95000"/>
                      </a:schemeClr>
                    </a:solidFill>
                  </a:tcPr>
                </a:tc>
                <a:tc hMerge="1">
                  <a:txBody>
                    <a:bodyPr/>
                    <a:lstStyle/>
                    <a:p>
                      <a:endParaRPr lang="en-US"/>
                    </a:p>
                  </a:txBody>
                  <a:tcPr/>
                </a:tc>
                <a:tc hMerge="1">
                  <a:txBody>
                    <a:bodyPr/>
                    <a:lstStyle/>
                    <a:p>
                      <a:endParaRPr lang="en-US" dirty="0"/>
                    </a:p>
                  </a:txBody>
                  <a:tcPr/>
                </a:tc>
                <a:tc>
                  <a:txBody>
                    <a:bodyPr/>
                    <a:lstStyle/>
                    <a:p>
                      <a:r>
                        <a:rPr lang="en-US" sz="700" b="1" dirty="0"/>
                        <a:t>Scoring weight</a:t>
                      </a:r>
                    </a:p>
                  </a:txBody>
                  <a:tcPr marL="34290" marR="34290" marT="17145" marB="17145" anchor="ctr">
                    <a:solidFill>
                      <a:schemeClr val="bg1">
                        <a:lumMod val="95000"/>
                      </a:schemeClr>
                    </a:solidFill>
                  </a:tcPr>
                </a:tc>
                <a:tc>
                  <a:txBody>
                    <a:bodyPr/>
                    <a:lstStyle/>
                    <a:p>
                      <a:r>
                        <a:rPr lang="en-US" sz="700" b="1" dirty="0"/>
                        <a:t>Remembering &amp; understanding</a:t>
                      </a:r>
                    </a:p>
                  </a:txBody>
                  <a:tcPr marL="34290" marR="34290" marT="17145" marB="17145" anchor="ctr">
                    <a:solidFill>
                      <a:schemeClr val="bg1">
                        <a:lumMod val="95000"/>
                      </a:schemeClr>
                    </a:solidFill>
                  </a:tcPr>
                </a:tc>
                <a:tc>
                  <a:txBody>
                    <a:bodyPr/>
                    <a:lstStyle/>
                    <a:p>
                      <a:r>
                        <a:rPr lang="en-US" sz="700" b="1" dirty="0"/>
                        <a:t>Application</a:t>
                      </a:r>
                    </a:p>
                  </a:txBody>
                  <a:tcPr marL="34290" marR="34290" marT="17145" marB="17145" anchor="ctr">
                    <a:solidFill>
                      <a:schemeClr val="bg1">
                        <a:lumMod val="95000"/>
                      </a:schemeClr>
                    </a:solidFill>
                  </a:tcPr>
                </a:tc>
                <a:tc>
                  <a:txBody>
                    <a:bodyPr/>
                    <a:lstStyle/>
                    <a:p>
                      <a:r>
                        <a:rPr lang="en-US" sz="700" b="1" dirty="0"/>
                        <a:t>Analysis</a:t>
                      </a:r>
                    </a:p>
                  </a:txBody>
                  <a:tcPr marL="34290" marR="34290" marT="17145" marB="17145" anchor="ctr">
                    <a:solidFill>
                      <a:schemeClr val="bg1">
                        <a:lumMod val="95000"/>
                      </a:schemeClr>
                    </a:solidFill>
                  </a:tcPr>
                </a:tc>
                <a:tc>
                  <a:txBody>
                    <a:bodyPr/>
                    <a:lstStyle/>
                    <a:p>
                      <a:r>
                        <a:rPr lang="en-US" sz="700" b="1" dirty="0"/>
                        <a:t>Evaluation</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445770">
                <a:tc>
                  <a:txBody>
                    <a:bodyPr/>
                    <a:lstStyle/>
                    <a:p>
                      <a:r>
                        <a:rPr lang="en-US" sz="800" dirty="0"/>
                        <a:t>I</a:t>
                      </a:r>
                    </a:p>
                  </a:txBody>
                  <a:tcPr marL="34290" marR="34290" marT="17145" marB="17145" anchor="ctr"/>
                </a:tc>
                <a:tc gridSpan="2">
                  <a:txBody>
                    <a:bodyPr/>
                    <a:lstStyle/>
                    <a:p>
                      <a:pPr algn="l"/>
                      <a:r>
                        <a:rPr lang="en-US" sz="700" dirty="0"/>
                        <a:t>Tax Compliance and Planning for Individuals</a:t>
                      </a:r>
                    </a:p>
                    <a:p>
                      <a:pPr algn="l"/>
                      <a:r>
                        <a:rPr lang="en-US" sz="700" dirty="0"/>
                        <a:t>and Personal Financial Planning</a:t>
                      </a:r>
                    </a:p>
                  </a:txBody>
                  <a:tcPr marL="34290" marR="34290" marT="17145" marB="17145" anchor="ctr"/>
                </a:tc>
                <a:tc hMerge="1">
                  <a:txBody>
                    <a:bodyPr/>
                    <a:lstStyle/>
                    <a:p>
                      <a:endParaRPr lang="en-US"/>
                    </a:p>
                  </a:txBody>
                  <a:tcPr/>
                </a:tc>
                <a:tc>
                  <a:txBody>
                    <a:bodyPr/>
                    <a:lstStyle/>
                    <a:p>
                      <a:r>
                        <a:rPr lang="en-US" sz="700" dirty="0"/>
                        <a:t>30-40%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endParaRPr lang="en-US" sz="700" dirty="0"/>
                    </a:p>
                  </a:txBody>
                  <a:tcPr marL="34290" marR="34290" marT="17145" marB="17145" anchor="ctr"/>
                </a:tc>
                <a:extLst>
                  <a:ext uri="{0D108BD9-81ED-4DB2-BD59-A6C34878D82A}">
                    <a16:rowId xmlns:a16="http://schemas.microsoft.com/office/drawing/2014/main" val="631023456"/>
                  </a:ext>
                </a:extLst>
              </a:tr>
              <a:tr h="301752">
                <a:tc>
                  <a:txBody>
                    <a:bodyPr/>
                    <a:lstStyle/>
                    <a:p>
                      <a:r>
                        <a:rPr lang="en-US" sz="800" dirty="0"/>
                        <a:t>II</a:t>
                      </a:r>
                    </a:p>
                  </a:txBody>
                  <a:tcPr marL="34290" marR="34290" marT="17145" marB="17145" anchor="ctr"/>
                </a:tc>
                <a:tc gridSpan="2">
                  <a:txBody>
                    <a:bodyPr/>
                    <a:lstStyle/>
                    <a:p>
                      <a:pPr algn="l"/>
                      <a:r>
                        <a:rPr lang="en-US" sz="700" dirty="0"/>
                        <a:t> Entity Tax Compliance</a:t>
                      </a:r>
                    </a:p>
                  </a:txBody>
                  <a:tcPr marL="34290" marR="34290" marT="17145" marB="17145" anchor="ctr"/>
                </a:tc>
                <a:tc hMerge="1">
                  <a:txBody>
                    <a:bodyPr/>
                    <a:lstStyle/>
                    <a:p>
                      <a:endParaRPr lang="en-US"/>
                    </a:p>
                  </a:txBody>
                  <a:tcPr/>
                </a:tc>
                <a:tc>
                  <a:txBody>
                    <a:bodyPr/>
                    <a:lstStyle/>
                    <a:p>
                      <a:r>
                        <a:rPr lang="en-US" sz="700" dirty="0"/>
                        <a:t>30-40%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812064394"/>
                  </a:ext>
                </a:extLst>
              </a:tr>
              <a:tr h="301752">
                <a:tc>
                  <a:txBody>
                    <a:bodyPr/>
                    <a:lstStyle/>
                    <a:p>
                      <a:r>
                        <a:rPr lang="en-US" sz="800" dirty="0"/>
                        <a:t>III</a:t>
                      </a:r>
                    </a:p>
                  </a:txBody>
                  <a:tcPr marL="34290" marR="34290" marT="17145" marB="17145" anchor="ctr"/>
                </a:tc>
                <a:tc gridSpan="2">
                  <a:txBody>
                    <a:bodyPr/>
                    <a:lstStyle/>
                    <a:p>
                      <a:pPr algn="l"/>
                      <a:r>
                        <a:rPr lang="en-US" sz="700" dirty="0"/>
                        <a:t> Entity Tax Planning</a:t>
                      </a:r>
                    </a:p>
                  </a:txBody>
                  <a:tcPr marL="34290" marR="34290" marT="17145" marB="17145" anchor="ctr"/>
                </a:tc>
                <a:tc hMerge="1">
                  <a:txBody>
                    <a:bodyPr/>
                    <a:lstStyle/>
                    <a:p>
                      <a:endParaRPr lang="en-US"/>
                    </a:p>
                  </a:txBody>
                  <a:tcPr/>
                </a:tc>
                <a:tc>
                  <a:txBody>
                    <a:bodyPr/>
                    <a:lstStyle/>
                    <a:p>
                      <a:r>
                        <a:rPr lang="en-US" sz="700" dirty="0"/>
                        <a:t>10-20%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1058768460"/>
                  </a:ext>
                </a:extLst>
              </a:tr>
              <a:tr h="333486">
                <a:tc>
                  <a:txBody>
                    <a:bodyPr/>
                    <a:lstStyle/>
                    <a:p>
                      <a:r>
                        <a:rPr lang="en-US" sz="800" dirty="0"/>
                        <a:t>IV</a:t>
                      </a:r>
                    </a:p>
                  </a:txBody>
                  <a:tcPr marL="34290" marR="34290" marT="17145" marB="17145" anchor="ctr"/>
                </a:tc>
                <a:tc gridSpan="2">
                  <a:txBody>
                    <a:bodyPr/>
                    <a:lstStyle/>
                    <a:p>
                      <a:pPr algn="l"/>
                      <a:r>
                        <a:rPr lang="en-US" sz="700" dirty="0"/>
                        <a:t>Property Transactions (disposition of assets)</a:t>
                      </a:r>
                    </a:p>
                  </a:txBody>
                  <a:tcPr marL="34290" marR="34290" marT="17145" marB="17145" anchor="ctr"/>
                </a:tc>
                <a:tc hMerge="1">
                  <a:txBody>
                    <a:bodyPr/>
                    <a:lstStyle/>
                    <a:p>
                      <a:endParaRPr lang="en-US"/>
                    </a:p>
                  </a:txBody>
                  <a:tcPr/>
                </a:tc>
                <a:tc>
                  <a:txBody>
                    <a:bodyPr/>
                    <a:lstStyle/>
                    <a:p>
                      <a:r>
                        <a:rPr lang="en-US" sz="700" dirty="0"/>
                        <a:t>10-20%</a:t>
                      </a:r>
                    </a:p>
                  </a:txBody>
                  <a:tcPr marL="3429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r>
                        <a:rPr kumimoji="0" lang="en-US" sz="1200" b="0" i="0" u="none" strike="noStrike" kern="0" cap="none" spc="0" normalizeH="0" baseline="0" noProof="0" dirty="0">
                          <a:ln>
                            <a:noFill/>
                          </a:ln>
                          <a:solidFill>
                            <a:srgbClr val="FFFFFF">
                              <a:alpha val="0"/>
                            </a:srgbClr>
                          </a:solidFill>
                          <a:effectLst/>
                          <a:uLnTx/>
                          <a:uFillTx/>
                          <a:latin typeface="+mn-lt"/>
                          <a:ea typeface="+mn-ea"/>
                          <a:cs typeface="+mn-cs"/>
                          <a:sym typeface="Euclid Circular A"/>
                        </a:rPr>
                        <a:t>.</a:t>
                      </a: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tc>
                  <a:txBody>
                    <a:bodyPr/>
                    <a:lstStyle/>
                    <a:p>
                      <a:pPr marL="0" marR="0" lvl="1" indent="0" algn="ctr" defTabSz="1828709" rtl="0" eaLnBrk="1" fontAlgn="auto" latinLnBrk="0" hangingPunct="1">
                        <a:lnSpc>
                          <a:spcPct val="130000"/>
                        </a:lnSpc>
                        <a:spcBef>
                          <a:spcPts val="1300"/>
                        </a:spcBef>
                        <a:spcAft>
                          <a:spcPts val="0"/>
                        </a:spcAft>
                        <a:buClrTx/>
                        <a:buSzPct val="120000"/>
                        <a:buFontTx/>
                        <a:buBlip>
                          <a:blip r:embed="rId3">
                            <a:extLst>
                              <a:ext uri="{96DAC541-7B7A-43D3-8B79-37D633B846F1}">
                                <asvg:svgBlip xmlns:asvg="http://schemas.microsoft.com/office/drawing/2016/SVG/main" r:embed="rId4"/>
                              </a:ext>
                            </a:extLst>
                          </a:blip>
                        </a:buBlip>
                        <a:tabLst/>
                        <a:defRPr sz="3000">
                          <a:solidFill>
                            <a:srgbClr val="F4F4F4">
                              <a:lumOff val="-63186"/>
                            </a:srgbClr>
                          </a:solidFill>
                          <a:latin typeface="+mn-lt"/>
                          <a:ea typeface="+mn-ea"/>
                          <a:cs typeface="+mn-cs"/>
                          <a:sym typeface="Euclid Circular A"/>
                        </a:defRPr>
                      </a:pPr>
                      <a:endParaRPr kumimoji="0" lang="en-US" sz="1400" b="0" i="0" u="none" strike="noStrike" kern="0" cap="none" spc="0" normalizeH="0" baseline="0" noProof="0" dirty="0">
                        <a:ln>
                          <a:noFill/>
                        </a:ln>
                        <a:solidFill>
                          <a:srgbClr val="FFFFFF">
                            <a:alpha val="0"/>
                          </a:srgbClr>
                        </a:solidFill>
                        <a:effectLst/>
                        <a:uLnTx/>
                        <a:uFillTx/>
                        <a:latin typeface="+mn-lt"/>
                        <a:ea typeface="+mn-ea"/>
                        <a:cs typeface="+mn-cs"/>
                        <a:sym typeface="Euclid Circular A"/>
                      </a:endParaRPr>
                    </a:p>
                  </a:txBody>
                  <a:tcPr marL="67500" marR="34290" marT="17145" marB="17145" anchor="ctr"/>
                </a:tc>
                <a:extLst>
                  <a:ext uri="{0D108BD9-81ED-4DB2-BD59-A6C34878D82A}">
                    <a16:rowId xmlns:a16="http://schemas.microsoft.com/office/drawing/2014/main" val="713976752"/>
                  </a:ext>
                </a:extLst>
              </a:tr>
            </a:tbl>
          </a:graphicData>
        </a:graphic>
      </p:graphicFrame>
      <p:graphicFrame>
        <p:nvGraphicFramePr>
          <p:cNvPr id="112" name="Table 111">
            <a:extLst>
              <a:ext uri="{FF2B5EF4-FFF2-40B4-BE49-F238E27FC236}">
                <a16:creationId xmlns:a16="http://schemas.microsoft.com/office/drawing/2014/main" id="{C9D9726B-C398-D648-9994-2969762DA355}"/>
              </a:ext>
            </a:extLst>
          </p:cNvPr>
          <p:cNvGraphicFramePr>
            <a:graphicFrameLocks noGrp="1"/>
          </p:cNvGraphicFramePr>
          <p:nvPr/>
        </p:nvGraphicFramePr>
        <p:xfrm>
          <a:off x="447374" y="4069402"/>
          <a:ext cx="1607820" cy="758643"/>
        </p:xfrm>
        <a:graphic>
          <a:graphicData uri="http://schemas.openxmlformats.org/drawingml/2006/table">
            <a:tbl>
              <a:tblPr firstRow="1" bandRow="1">
                <a:tableStyleId>{5940675A-B579-460E-94D1-54222C63F5DA}</a:tableStyleId>
              </a:tblPr>
              <a:tblGrid>
                <a:gridCol w="803910">
                  <a:extLst>
                    <a:ext uri="{9D8B030D-6E8A-4147-A177-3AD203B41FA5}">
                      <a16:colId xmlns:a16="http://schemas.microsoft.com/office/drawing/2014/main" val="444438873"/>
                    </a:ext>
                  </a:extLst>
                </a:gridCol>
                <a:gridCol w="803910">
                  <a:extLst>
                    <a:ext uri="{9D8B030D-6E8A-4147-A177-3AD203B41FA5}">
                      <a16:colId xmlns:a16="http://schemas.microsoft.com/office/drawing/2014/main" val="1410481772"/>
                    </a:ext>
                  </a:extLst>
                </a:gridCol>
              </a:tblGrid>
              <a:tr h="252881">
                <a:tc>
                  <a:txBody>
                    <a:bodyPr/>
                    <a:lstStyle/>
                    <a:p>
                      <a:r>
                        <a:rPr lang="en-US" sz="700" b="1" dirty="0"/>
                        <a:t>Question type</a:t>
                      </a:r>
                    </a:p>
                  </a:txBody>
                  <a:tcPr marL="34290" marR="34290" marT="17145" marB="17145" anchor="ctr">
                    <a:solidFill>
                      <a:schemeClr val="bg1">
                        <a:lumMod val="95000"/>
                      </a:schemeClr>
                    </a:solidFill>
                  </a:tcPr>
                </a:tc>
                <a:tc>
                  <a:txBody>
                    <a:bodyPr/>
                    <a:lstStyle/>
                    <a:p>
                      <a:r>
                        <a:rPr lang="en-US" sz="700" b="1" dirty="0"/>
                        <a:t>#</a:t>
                      </a:r>
                    </a:p>
                  </a:txBody>
                  <a:tcPr marL="34290" marR="34290" marT="17145" marB="17145" anchor="ctr">
                    <a:solidFill>
                      <a:schemeClr val="bg1">
                        <a:lumMod val="95000"/>
                      </a:schemeClr>
                    </a:solidFill>
                  </a:tcPr>
                </a:tc>
                <a:extLst>
                  <a:ext uri="{0D108BD9-81ED-4DB2-BD59-A6C34878D82A}">
                    <a16:rowId xmlns:a16="http://schemas.microsoft.com/office/drawing/2014/main" val="17876474"/>
                  </a:ext>
                </a:extLst>
              </a:tr>
              <a:tr h="252881">
                <a:tc>
                  <a:txBody>
                    <a:bodyPr/>
                    <a:lstStyle/>
                    <a:p>
                      <a:r>
                        <a:rPr lang="en-US" sz="700" dirty="0"/>
                        <a:t>Multiple-choice Questions (MCQ)</a:t>
                      </a:r>
                    </a:p>
                  </a:txBody>
                  <a:tcPr marL="34290" marR="34290" marT="17145" marB="17145" anchor="ctr"/>
                </a:tc>
                <a:tc>
                  <a:txBody>
                    <a:bodyPr/>
                    <a:lstStyle/>
                    <a:p>
                      <a:r>
                        <a:rPr lang="en-US" sz="700" dirty="0"/>
                        <a:t>68</a:t>
                      </a:r>
                    </a:p>
                  </a:txBody>
                  <a:tcPr marL="34290" marR="34290" marT="17145" marB="17145" anchor="ctr"/>
                </a:tc>
                <a:extLst>
                  <a:ext uri="{0D108BD9-81ED-4DB2-BD59-A6C34878D82A}">
                    <a16:rowId xmlns:a16="http://schemas.microsoft.com/office/drawing/2014/main" val="631023456"/>
                  </a:ext>
                </a:extLst>
              </a:tr>
              <a:tr h="252881">
                <a:tc>
                  <a:txBody>
                    <a:bodyPr/>
                    <a:lstStyle/>
                    <a:p>
                      <a:r>
                        <a:rPr lang="en-US" sz="700" dirty="0"/>
                        <a:t>Task-based Simulations (TBS)</a:t>
                      </a:r>
                    </a:p>
                  </a:txBody>
                  <a:tcPr marL="34290" marR="34290" marT="17145" marB="17145" anchor="ctr"/>
                </a:tc>
                <a:tc>
                  <a:txBody>
                    <a:bodyPr/>
                    <a:lstStyle/>
                    <a:p>
                      <a:r>
                        <a:rPr lang="en-US" sz="700" dirty="0"/>
                        <a:t>7</a:t>
                      </a:r>
                    </a:p>
                  </a:txBody>
                  <a:tcPr marL="34290" marR="34290" marT="17145" marB="17145" anchor="ctr"/>
                </a:tc>
                <a:extLst>
                  <a:ext uri="{0D108BD9-81ED-4DB2-BD59-A6C34878D82A}">
                    <a16:rowId xmlns:a16="http://schemas.microsoft.com/office/drawing/2014/main" val="812064394"/>
                  </a:ext>
                </a:extLst>
              </a:tr>
            </a:tbl>
          </a:graphicData>
        </a:graphic>
      </p:graphicFrame>
      <p:grpSp>
        <p:nvGrpSpPr>
          <p:cNvPr id="6" name="Group 5">
            <a:extLst>
              <a:ext uri="{FF2B5EF4-FFF2-40B4-BE49-F238E27FC236}">
                <a16:creationId xmlns:a16="http://schemas.microsoft.com/office/drawing/2014/main" id="{97DFDAEF-B26E-A042-80C3-55956AAF715B}"/>
              </a:ext>
            </a:extLst>
          </p:cNvPr>
          <p:cNvGrpSpPr/>
          <p:nvPr/>
        </p:nvGrpSpPr>
        <p:grpSpPr>
          <a:xfrm>
            <a:off x="2230530" y="4069403"/>
            <a:ext cx="1997765" cy="1264598"/>
            <a:chOff x="9899374" y="9152099"/>
            <a:chExt cx="5327373" cy="3372260"/>
          </a:xfrm>
        </p:grpSpPr>
        <p:sp>
          <p:nvSpPr>
            <p:cNvPr id="7" name="Rectangle 6">
              <a:extLst>
                <a:ext uri="{FF2B5EF4-FFF2-40B4-BE49-F238E27FC236}">
                  <a16:creationId xmlns:a16="http://schemas.microsoft.com/office/drawing/2014/main" id="{13DCEAC2-3395-8F42-8DCA-B4E31E9028DB}"/>
                </a:ext>
              </a:extLst>
            </p:cNvPr>
            <p:cNvSpPr/>
            <p:nvPr/>
          </p:nvSpPr>
          <p:spPr>
            <a:xfrm>
              <a:off x="10502121" y="9152099"/>
              <a:ext cx="4193661" cy="3372260"/>
            </a:xfrm>
            <a:prstGeom prst="rect">
              <a:avLst/>
            </a:prstGeom>
            <a:solidFill>
              <a:srgbClr val="A847A8"/>
            </a:solidFill>
            <a:ln w="254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defTabSz="685766" fontAlgn="auto">
                <a:lnSpc>
                  <a:spcPct val="90000"/>
                </a:lnSpc>
                <a:spcBef>
                  <a:spcPts val="675"/>
                </a:spcBef>
                <a:spcAft>
                  <a:spcPts val="0"/>
                </a:spcAft>
              </a:pPr>
              <a:endParaRPr lang="en-US" sz="1875" dirty="0">
                <a:solidFill>
                  <a:schemeClr val="accent6">
                    <a:lumOff val="4313"/>
                  </a:schemeClr>
                </a:solidFill>
                <a:latin typeface="Joanna MT Std Regular"/>
                <a:ea typeface="Joanna MT Std Regular"/>
                <a:cs typeface="Joanna MT Std Regular"/>
                <a:sym typeface="Joanna MT Std Regular"/>
              </a:endParaRPr>
            </a:p>
          </p:txBody>
        </p:sp>
        <p:sp>
          <p:nvSpPr>
            <p:cNvPr id="8" name="TextBox 7">
              <a:extLst>
                <a:ext uri="{FF2B5EF4-FFF2-40B4-BE49-F238E27FC236}">
                  <a16:creationId xmlns:a16="http://schemas.microsoft.com/office/drawing/2014/main" id="{0C024D9B-B201-CF4B-B2F3-1E47208376B8}"/>
                </a:ext>
              </a:extLst>
            </p:cNvPr>
            <p:cNvSpPr txBox="1"/>
            <p:nvPr/>
          </p:nvSpPr>
          <p:spPr>
            <a:xfrm>
              <a:off x="11146073" y="9235915"/>
              <a:ext cx="2759731" cy="7263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sz="900" dirty="0">
                  <a:solidFill>
                    <a:schemeClr val="bg1"/>
                  </a:solidFill>
                  <a:latin typeface="+mn-lt"/>
                  <a:sym typeface="Joanna MT Std Regular"/>
                </a:rPr>
                <a:t>Expected study time</a:t>
              </a:r>
            </a:p>
          </p:txBody>
        </p:sp>
        <p:sp>
          <p:nvSpPr>
            <p:cNvPr id="113" name="TextBox 112">
              <a:extLst>
                <a:ext uri="{FF2B5EF4-FFF2-40B4-BE49-F238E27FC236}">
                  <a16:creationId xmlns:a16="http://schemas.microsoft.com/office/drawing/2014/main" id="{4A9B6736-1059-CE4B-9851-C2628E6FEC1D}"/>
                </a:ext>
              </a:extLst>
            </p:cNvPr>
            <p:cNvSpPr txBox="1"/>
            <p:nvPr/>
          </p:nvSpPr>
          <p:spPr>
            <a:xfrm>
              <a:off x="11086225" y="9577264"/>
              <a:ext cx="2879424" cy="16004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spcBef>
                  <a:spcPts val="0"/>
                </a:spcBef>
                <a:spcAft>
                  <a:spcPts val="0"/>
                </a:spcAft>
              </a:pPr>
              <a:r>
                <a:rPr lang="en-US" sz="3300" b="1" dirty="0">
                  <a:solidFill>
                    <a:schemeClr val="bg1"/>
                  </a:solidFill>
                  <a:latin typeface="+mn-lt"/>
                </a:rPr>
                <a:t>6</a:t>
              </a:r>
              <a:r>
                <a:rPr lang="en-US" sz="3300" b="1" dirty="0">
                  <a:solidFill>
                    <a:schemeClr val="bg1"/>
                  </a:solidFill>
                  <a:latin typeface="+mn-lt"/>
                  <a:sym typeface="Joanna MT Std Regular"/>
                </a:rPr>
                <a:t>0-80</a:t>
              </a:r>
            </a:p>
          </p:txBody>
        </p:sp>
        <p:sp>
          <p:nvSpPr>
            <p:cNvPr id="114" name="TextBox 113">
              <a:extLst>
                <a:ext uri="{FF2B5EF4-FFF2-40B4-BE49-F238E27FC236}">
                  <a16:creationId xmlns:a16="http://schemas.microsoft.com/office/drawing/2014/main" id="{9107A6DB-607B-8448-B6E1-163FDAF4A167}"/>
                </a:ext>
              </a:extLst>
            </p:cNvPr>
            <p:cNvSpPr txBox="1"/>
            <p:nvPr/>
          </p:nvSpPr>
          <p:spPr>
            <a:xfrm>
              <a:off x="11308510" y="10455667"/>
              <a:ext cx="2434856" cy="120648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20" tIns="45720" rIns="45720" bIns="45720" numCol="1" spcCol="38100" rtlCol="0" anchor="ctr">
              <a:spAutoFit/>
            </a:bodyPr>
            <a:lstStyle/>
            <a:p>
              <a:pPr algn="ctr" defTabSz="685766" fontAlgn="auto">
                <a:lnSpc>
                  <a:spcPct val="130000"/>
                </a:lnSpc>
                <a:spcBef>
                  <a:spcPts val="0"/>
                </a:spcBef>
                <a:spcAft>
                  <a:spcPts val="0"/>
                </a:spcAft>
              </a:pPr>
              <a:r>
                <a:rPr lang="en-US" b="1" dirty="0">
                  <a:solidFill>
                    <a:schemeClr val="bg1"/>
                  </a:solidFill>
                  <a:latin typeface="+mn-lt"/>
                  <a:sym typeface="Joanna MT Std Regular"/>
                </a:rPr>
                <a:t>HOURS</a:t>
              </a:r>
            </a:p>
          </p:txBody>
        </p:sp>
        <p:sp>
          <p:nvSpPr>
            <p:cNvPr id="115" name="TextBox 114">
              <a:extLst>
                <a:ext uri="{FF2B5EF4-FFF2-40B4-BE49-F238E27FC236}">
                  <a16:creationId xmlns:a16="http://schemas.microsoft.com/office/drawing/2014/main" id="{7FAE212F-8B19-B840-9278-95AB1BB2E202}"/>
                </a:ext>
              </a:extLst>
            </p:cNvPr>
            <p:cNvSpPr txBox="1"/>
            <p:nvPr/>
          </p:nvSpPr>
          <p:spPr>
            <a:xfrm>
              <a:off x="9899374" y="11496235"/>
              <a:ext cx="5327373" cy="5539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20" tIns="45720" rIns="45720" bIns="45720" numCol="1" spcCol="38100" rtlCol="0" anchor="ctr">
              <a:spAutoFit/>
            </a:bodyPr>
            <a:lstStyle/>
            <a:p>
              <a:pPr algn="ctr" defTabSz="685766" fontAlgn="auto">
                <a:spcBef>
                  <a:spcPts val="0"/>
                </a:spcBef>
                <a:spcAft>
                  <a:spcPts val="0"/>
                </a:spcAft>
              </a:pPr>
              <a:r>
                <a:rPr lang="en-US" sz="750" dirty="0">
                  <a:solidFill>
                    <a:schemeClr val="bg1"/>
                  </a:solidFill>
                  <a:latin typeface="+mn-lt"/>
                </a:rPr>
                <a:t>With a foundation of tax…</a:t>
              </a:r>
              <a:endParaRPr lang="en-US" sz="750" dirty="0">
                <a:solidFill>
                  <a:schemeClr val="bg1"/>
                </a:solidFill>
                <a:latin typeface="+mn-lt"/>
                <a:sym typeface="Joanna MT Std Regular"/>
              </a:endParaRPr>
            </a:p>
          </p:txBody>
        </p:sp>
      </p:grpSp>
      <p:pic>
        <p:nvPicPr>
          <p:cNvPr id="12" name="Picture 11">
            <a:extLst>
              <a:ext uri="{FF2B5EF4-FFF2-40B4-BE49-F238E27FC236}">
                <a16:creationId xmlns:a16="http://schemas.microsoft.com/office/drawing/2014/main" id="{F89479F6-AC65-5C50-A9BB-B715428258FF}"/>
              </a:ext>
            </a:extLst>
          </p:cNvPr>
          <p:cNvPicPr>
            <a:picLocks noChangeAspect="1"/>
          </p:cNvPicPr>
          <p:nvPr/>
        </p:nvPicPr>
        <p:blipFill>
          <a:blip r:embed="rId5"/>
          <a:stretch>
            <a:fillRect/>
          </a:stretch>
        </p:blipFill>
        <p:spPr>
          <a:xfrm>
            <a:off x="6913471" y="1672508"/>
            <a:ext cx="1932230" cy="4214638"/>
          </a:xfrm>
          <a:prstGeom prst="rect">
            <a:avLst/>
          </a:prstGeom>
        </p:spPr>
      </p:pic>
      <p:pic>
        <p:nvPicPr>
          <p:cNvPr id="16" name="Picture 15">
            <a:extLst>
              <a:ext uri="{FF2B5EF4-FFF2-40B4-BE49-F238E27FC236}">
                <a16:creationId xmlns:a16="http://schemas.microsoft.com/office/drawing/2014/main" id="{78D66F1C-F739-ABA3-9E3D-9E1C3BBB4095}"/>
              </a:ext>
            </a:extLst>
          </p:cNvPr>
          <p:cNvPicPr>
            <a:picLocks noChangeAspect="1"/>
          </p:cNvPicPr>
          <p:nvPr/>
        </p:nvPicPr>
        <p:blipFill>
          <a:blip r:embed="rId6"/>
          <a:stretch>
            <a:fillRect/>
          </a:stretch>
        </p:blipFill>
        <p:spPr>
          <a:xfrm>
            <a:off x="4420835" y="4036499"/>
            <a:ext cx="2091270" cy="2516701"/>
          </a:xfrm>
          <a:prstGeom prst="rect">
            <a:avLst/>
          </a:prstGeom>
        </p:spPr>
      </p:pic>
      <p:sp>
        <p:nvSpPr>
          <p:cNvPr id="14" name="Title 1"/>
          <p:cNvSpPr txBox="1">
            <a:spLocks/>
          </p:cNvSpPr>
          <p:nvPr/>
        </p:nvSpPr>
        <p:spPr>
          <a:xfrm>
            <a:off x="0" y="76200"/>
            <a:ext cx="8229600" cy="838200"/>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latin typeface="Calibri" panose="020F0502020204030204" pitchFamily="34" charset="0"/>
                <a:cs typeface="Calibri" panose="020F0502020204030204" pitchFamily="34" charset="0"/>
              </a:rPr>
              <a:t>Becker</a:t>
            </a:r>
          </a:p>
        </p:txBody>
      </p:sp>
    </p:spTree>
    <p:extLst>
      <p:ext uri="{BB962C8B-B14F-4D97-AF65-F5344CB8AC3E}">
        <p14:creationId xmlns:p14="http://schemas.microsoft.com/office/powerpoint/2010/main" val="312425864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4000" dirty="0">
                <a:latin typeface="Calibri" panose="020F0502020204030204" pitchFamily="34" charset="0"/>
                <a:cs typeface="Calibri" panose="020F0502020204030204" pitchFamily="34" charset="0"/>
              </a:rPr>
              <a:t>What discipline should I take?</a:t>
            </a:r>
          </a:p>
        </p:txBody>
      </p:sp>
      <p:pic>
        <p:nvPicPr>
          <p:cNvPr id="3" name="Picture 2"/>
          <p:cNvPicPr>
            <a:picLocks noChangeAspect="1"/>
          </p:cNvPicPr>
          <p:nvPr/>
        </p:nvPicPr>
        <p:blipFill>
          <a:blip r:embed="rId2"/>
          <a:stretch>
            <a:fillRect/>
          </a:stretch>
        </p:blipFill>
        <p:spPr>
          <a:xfrm>
            <a:off x="457200" y="1600200"/>
            <a:ext cx="3352800" cy="4679950"/>
          </a:xfrm>
          <a:prstGeom prst="rect">
            <a:avLst/>
          </a:prstGeom>
        </p:spPr>
      </p:pic>
      <p:sp>
        <p:nvSpPr>
          <p:cNvPr id="6" name="Content Placeholder 2"/>
          <p:cNvSpPr txBox="1">
            <a:spLocks/>
          </p:cNvSpPr>
          <p:nvPr/>
        </p:nvSpPr>
        <p:spPr>
          <a:xfrm>
            <a:off x="4343400" y="1752600"/>
            <a:ext cx="3886200" cy="4648200"/>
          </a:xfrm>
          <a:prstGeom prst="rect">
            <a:avLst/>
          </a:prstGeom>
        </p:spPr>
        <p:txBody>
          <a:bodyPr/>
          <a:lst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marL="0" indent="0">
              <a:buNone/>
            </a:pPr>
            <a:r>
              <a:rPr lang="en-US" sz="2800" dirty="0">
                <a:latin typeface="Calibri" panose="020F0502020204030204" pitchFamily="34" charset="0"/>
                <a:cs typeface="Calibri" panose="020F0502020204030204" pitchFamily="34" charset="0"/>
              </a:rPr>
              <a:t>The BC Accounting and Carroll School core curriculum aligns best with:</a:t>
            </a:r>
          </a:p>
          <a:p>
            <a:r>
              <a:rPr lang="en-US" sz="2800" dirty="0">
                <a:latin typeface="Calibri" panose="020F0502020204030204" pitchFamily="34" charset="0"/>
                <a:cs typeface="Calibri" panose="020F0502020204030204" pitchFamily="34" charset="0"/>
              </a:rPr>
              <a:t>BAR (@90% of content coverage)</a:t>
            </a:r>
          </a:p>
          <a:p>
            <a:r>
              <a:rPr lang="en-US" sz="2800" dirty="0">
                <a:latin typeface="Calibri" panose="020F0502020204030204" pitchFamily="34" charset="0"/>
                <a:cs typeface="Calibri" panose="020F0502020204030204" pitchFamily="34" charset="0"/>
              </a:rPr>
              <a:t>TCP  (@80% of content coverage)</a:t>
            </a:r>
          </a:p>
        </p:txBody>
      </p:sp>
    </p:spTree>
    <p:extLst>
      <p:ext uri="{BB962C8B-B14F-4D97-AF65-F5344CB8AC3E}">
        <p14:creationId xmlns:p14="http://schemas.microsoft.com/office/powerpoint/2010/main" val="196197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838200"/>
          </a:xfrm>
        </p:spPr>
        <p:txBody>
          <a:bodyPr/>
          <a:lstStyle/>
          <a:p>
            <a:r>
              <a:rPr lang="en-US" sz="4000" dirty="0">
                <a:latin typeface="Calibri" panose="020F0502020204030204" pitchFamily="34" charset="0"/>
                <a:cs typeface="Calibri" panose="020F0502020204030204" pitchFamily="34" charset="0"/>
              </a:rPr>
              <a:t>Examination Blueprints</a:t>
            </a:r>
          </a:p>
        </p:txBody>
      </p:sp>
      <p:sp>
        <p:nvSpPr>
          <p:cNvPr id="6" name="Rectangle 3"/>
          <p:cNvSpPr txBox="1">
            <a:spLocks noChangeArrowheads="1"/>
          </p:cNvSpPr>
          <p:nvPr/>
        </p:nvSpPr>
        <p:spPr bwMode="auto">
          <a:xfrm>
            <a:off x="457200" y="15240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marL="0" indent="0" eaLnBrk="1" hangingPunct="1">
              <a:lnSpc>
                <a:spcPct val="90000"/>
              </a:lnSpc>
              <a:buNone/>
            </a:pPr>
            <a:r>
              <a:rPr lang="en-US" sz="2400" dirty="0">
                <a:latin typeface="Calibri" panose="020F0502020204030204" pitchFamily="34" charset="0"/>
                <a:cs typeface="Calibri" panose="020F0502020204030204" pitchFamily="34" charset="0"/>
              </a:rPr>
              <a:t>In January 2023, the American Institute of CPAs (AICPA) released the updated </a:t>
            </a:r>
            <a:r>
              <a:rPr lang="en-US" sz="2400" u="sng" dirty="0">
                <a:latin typeface="Calibri" panose="020F0502020204030204" pitchFamily="34" charset="0"/>
                <a:cs typeface="Calibri" panose="020F0502020204030204" pitchFamily="34" charset="0"/>
                <a:hlinkClick r:id="rId3"/>
              </a:rPr>
              <a:t>Uniform CPA Examination® Blueprints</a:t>
            </a:r>
            <a:r>
              <a:rPr lang="en-US" sz="2400" dirty="0">
                <a:latin typeface="Calibri" panose="020F0502020204030204" pitchFamily="34" charset="0"/>
                <a:cs typeface="Calibri" panose="020F0502020204030204" pitchFamily="34" charset="0"/>
              </a:rPr>
              <a:t>, the official document of content eligible for assessment on the Exam starting in January 2024. The Blueprints are based on the knowledge and skills required of a newly licensed CPA to meet the demands of firms, employers and clients. </a:t>
            </a:r>
          </a:p>
          <a:p>
            <a:pPr marL="0" indent="0" eaLnBrk="1" hangingPunct="1">
              <a:lnSpc>
                <a:spcPct val="90000"/>
              </a:lnSpc>
              <a:spcBef>
                <a:spcPts val="0"/>
              </a:spcBef>
              <a:buNone/>
            </a:pPr>
            <a:endParaRPr lang="en-US" sz="2400" dirty="0">
              <a:latin typeface="Calibri" panose="020F0502020204030204" pitchFamily="34" charset="0"/>
              <a:cs typeface="Calibri" panose="020F0502020204030204" pitchFamily="34" charset="0"/>
            </a:endParaRPr>
          </a:p>
          <a:p>
            <a:pPr marL="0" indent="0" eaLnBrk="1" hangingPunct="1">
              <a:lnSpc>
                <a:spcPct val="90000"/>
              </a:lnSpc>
              <a:spcBef>
                <a:spcPts val="0"/>
              </a:spcBef>
              <a:buNone/>
            </a:pPr>
            <a:r>
              <a:rPr lang="en-US" sz="2400" dirty="0">
                <a:latin typeface="Calibri" panose="020F0502020204030204" pitchFamily="34" charset="0"/>
                <a:cs typeface="Calibri" panose="020F0502020204030204" pitchFamily="34" charset="0"/>
              </a:rPr>
              <a:t>According to the AICPA, today’s CPAs need deeper skill sets, more competencies and greater knowledge of emerging technologies and their impact on tax, accounting and audit. Therefore, to prepare CPA candidates and accounting students for this new environment, the licensure model is evolving through the AICPA and National Association of State Boards of Accountancy (NASBA) joint CPA Evolution initiative. </a:t>
            </a:r>
            <a:r>
              <a:rPr lang="en-US" dirty="0"/>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9631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4000" dirty="0">
                <a:latin typeface="Calibri" panose="020F0502020204030204" pitchFamily="34" charset="0"/>
                <a:cs typeface="Calibri" panose="020F0502020204030204" pitchFamily="34" charset="0"/>
              </a:rPr>
              <a:t>When to register?</a:t>
            </a:r>
          </a:p>
        </p:txBody>
      </p:sp>
      <p:sp>
        <p:nvSpPr>
          <p:cNvPr id="24579" name="Content Placeholder 2"/>
          <p:cNvSpPr>
            <a:spLocks noGrp="1"/>
          </p:cNvSpPr>
          <p:nvPr>
            <p:ph idx="1"/>
          </p:nvPr>
        </p:nvSpPr>
        <p:spPr>
          <a:xfrm>
            <a:off x="381000" y="1371600"/>
            <a:ext cx="8534400" cy="5181600"/>
          </a:xfrm>
        </p:spPr>
        <p:txBody>
          <a:bodyPr/>
          <a:lstStyle/>
          <a:p>
            <a:pPr marL="0" indent="0"/>
            <a:r>
              <a:rPr lang="en-US" altLang="en-US" dirty="0"/>
              <a:t> </a:t>
            </a:r>
            <a:r>
              <a:rPr lang="en-US" altLang="en-US" sz="2400" dirty="0">
                <a:latin typeface="Calibri" panose="020F0502020204030204" pitchFamily="34" charset="0"/>
              </a:rPr>
              <a:t>When to register (BC Seniors/MSAs):</a:t>
            </a:r>
          </a:p>
          <a:p>
            <a:pPr marL="914400" lvl="1" indent="-476250"/>
            <a:r>
              <a:rPr lang="en-US" altLang="en-US" sz="2400" dirty="0">
                <a:latin typeface="Calibri" panose="020F0502020204030204" pitchFamily="34" charset="0"/>
              </a:rPr>
              <a:t>MA Candidates/States Accepting Certificates of Enrollment: Apply in late February to mid-March (6 month window for NTS) by completing Certificate of Enrollment, sooner if you have 120 credits by year-end (not including APs on your BC transcript).</a:t>
            </a:r>
          </a:p>
          <a:p>
            <a:pPr marL="914400" lvl="1" indent="-476250"/>
            <a:r>
              <a:rPr lang="en-US" altLang="en-US" sz="2400" dirty="0">
                <a:latin typeface="Calibri" panose="020F0502020204030204" pitchFamily="34" charset="0"/>
              </a:rPr>
              <a:t>NY Candidates/States Not Accepting Certificates of Enrollment: Apply in late February to mid to late March if you have 120 credits (not including APs on your BC transcript) as of the beginning of Spring semester.  Otherwise, must wait until graduation.</a:t>
            </a:r>
          </a:p>
          <a:p>
            <a:pPr marL="0" indent="0" algn="ctr">
              <a:buFont typeface="Wingdings" pitchFamily="2" charset="2"/>
              <a:buNone/>
            </a:pPr>
            <a:endParaRPr lang="en-US" altLang="en-US" sz="2000" dirty="0"/>
          </a:p>
        </p:txBody>
      </p:sp>
    </p:spTree>
    <p:extLst>
      <p:ext uri="{BB962C8B-B14F-4D97-AF65-F5344CB8AC3E}">
        <p14:creationId xmlns:p14="http://schemas.microsoft.com/office/powerpoint/2010/main" val="385325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4000" dirty="0">
                <a:latin typeface="Calibri" panose="020F0502020204030204" pitchFamily="34" charset="0"/>
                <a:cs typeface="Calibri" panose="020F0502020204030204" pitchFamily="34" charset="0"/>
              </a:rPr>
              <a:t>When to take the exam?</a:t>
            </a:r>
          </a:p>
        </p:txBody>
      </p:sp>
      <p:sp>
        <p:nvSpPr>
          <p:cNvPr id="25603" name="Content Placeholder 2"/>
          <p:cNvSpPr>
            <a:spLocks noGrp="1"/>
          </p:cNvSpPr>
          <p:nvPr>
            <p:ph idx="1"/>
          </p:nvPr>
        </p:nvSpPr>
        <p:spPr>
          <a:xfrm>
            <a:off x="457200" y="1524000"/>
            <a:ext cx="8229600" cy="4800600"/>
          </a:xfrm>
        </p:spPr>
        <p:txBody>
          <a:bodyPr/>
          <a:lstStyle/>
          <a:p>
            <a:pPr marL="341313" indent="-341313"/>
            <a:r>
              <a:rPr lang="en-US" altLang="en-US" sz="2200" dirty="0">
                <a:latin typeface="Calibri" panose="020F0502020204030204" pitchFamily="34" charset="0"/>
              </a:rPr>
              <a:t>Take the exam as soon as possible --- while you’re still in a “student or test-taking” frame of mind. You are significantly more likely to pass the exam if you sit within one year of graduation. The longer your test-taking skills to diminish.  You may also run into your start date for work, you want minimize testing while you are working full-time!</a:t>
            </a:r>
          </a:p>
          <a:p>
            <a:pPr marL="341313" indent="-341313"/>
            <a:r>
              <a:rPr lang="en-US" altLang="en-US" sz="2200" dirty="0">
                <a:latin typeface="Calibri" panose="020F0502020204030204" pitchFamily="34" charset="0"/>
              </a:rPr>
              <a:t>What classes will you be taking just before or during the review? Take that part of the exam that is most consistent with the classes you’re taking (senior spring). </a:t>
            </a:r>
          </a:p>
          <a:p>
            <a:pPr marL="341313" indent="-341313"/>
            <a:r>
              <a:rPr lang="en-US" altLang="en-US" sz="2200" dirty="0">
                <a:latin typeface="Calibri" panose="020F0502020204030204" pitchFamily="34" charset="0"/>
              </a:rPr>
              <a:t>Take the related discipline immediately following the core section – you will get more out of your studying and be in that “mode”.</a:t>
            </a:r>
          </a:p>
          <a:p>
            <a:pPr marL="341313" indent="-341313"/>
            <a:r>
              <a:rPr lang="en-US" altLang="en-US" sz="2200" dirty="0">
                <a:latin typeface="Calibri" panose="020F0502020204030204" pitchFamily="34" charset="0"/>
              </a:rPr>
              <a:t>Should I take a section senior spring?</a:t>
            </a:r>
          </a:p>
          <a:p>
            <a:pPr marL="341313" indent="-341313"/>
            <a:r>
              <a:rPr lang="en-US" altLang="en-US" sz="2200" dirty="0">
                <a:latin typeface="Calibri" panose="020F0502020204030204" pitchFamily="34" charset="0"/>
              </a:rPr>
              <a:t>Remember, you only have 30/18 months from the time you pass the first part to get the rest of the parts completed.  </a:t>
            </a:r>
          </a:p>
          <a:p>
            <a:pPr marL="0" indent="0" algn="ctr">
              <a:buFont typeface="Wingdings" pitchFamily="2" charset="2"/>
              <a:buNone/>
            </a:pPr>
            <a:endParaRPr lang="en-US" altLang="en-US" dirty="0"/>
          </a:p>
          <a:p>
            <a:pPr marL="0" indent="0" algn="ctr">
              <a:buFont typeface="Wingdings" pitchFamily="2" charset="2"/>
              <a:buNone/>
            </a:pPr>
            <a:endParaRPr lang="en-US" altLang="en-US" sz="3600" dirty="0"/>
          </a:p>
        </p:txBody>
      </p:sp>
    </p:spTree>
    <p:extLst>
      <p:ext uri="{BB962C8B-B14F-4D97-AF65-F5344CB8AC3E}">
        <p14:creationId xmlns:p14="http://schemas.microsoft.com/office/powerpoint/2010/main" val="242121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4000" dirty="0">
                <a:latin typeface="Calibri" panose="020F0502020204030204" pitchFamily="34" charset="0"/>
                <a:cs typeface="Calibri" panose="020F0502020204030204" pitchFamily="34" charset="0"/>
              </a:rPr>
              <a:t>Exam Order and Timing</a:t>
            </a:r>
          </a:p>
        </p:txBody>
      </p:sp>
      <p:sp>
        <p:nvSpPr>
          <p:cNvPr id="24579" name="Content Placeholder 2"/>
          <p:cNvSpPr>
            <a:spLocks noGrp="1"/>
          </p:cNvSpPr>
          <p:nvPr>
            <p:ph idx="1"/>
          </p:nvPr>
        </p:nvSpPr>
        <p:spPr>
          <a:xfrm>
            <a:off x="381000" y="1524000"/>
            <a:ext cx="8305800" cy="4648200"/>
          </a:xfrm>
        </p:spPr>
        <p:txBody>
          <a:bodyPr/>
          <a:lstStyle/>
          <a:p>
            <a:pPr marL="341313" lvl="1" indent="-341313">
              <a:buClr>
                <a:schemeClr val="bg2"/>
              </a:buClr>
              <a:buSzPct val="70000"/>
              <a:buFont typeface="Wingdings" pitchFamily="2" charset="2"/>
              <a:buChar char="o"/>
            </a:pPr>
            <a:r>
              <a:rPr lang="en-US" altLang="en-US" sz="2200" dirty="0">
                <a:latin typeface="Calibri" panose="020F0502020204030204" pitchFamily="34" charset="0"/>
                <a:ea typeface="+mn-ea"/>
                <a:cs typeface="+mn-cs"/>
              </a:rPr>
              <a:t>Study mid-May to mid-June for FAR or REG (BC curriculum has the most coverage in these areas) – 4 to 5 weeks FT.  Take exam late June. </a:t>
            </a:r>
          </a:p>
          <a:p>
            <a:pPr marL="341313" lvl="1" indent="-341313">
              <a:buClr>
                <a:schemeClr val="bg2"/>
              </a:buClr>
              <a:buSzPct val="70000"/>
              <a:buFont typeface="Wingdings" pitchFamily="2" charset="2"/>
              <a:buChar char="o"/>
            </a:pPr>
            <a:r>
              <a:rPr lang="en-US" altLang="en-US" sz="2200" dirty="0">
                <a:latin typeface="Calibri" panose="020F0502020204030204" pitchFamily="34" charset="0"/>
                <a:ea typeface="+mn-ea"/>
                <a:cs typeface="+mn-cs"/>
              </a:rPr>
              <a:t>Study rest of June and early July for BAR or TCP – 4 to 5 weeks FT.  Take BAR or TCP during 3rd Discipline window July 1 – July 31.</a:t>
            </a:r>
          </a:p>
          <a:p>
            <a:pPr marL="341313" lvl="1" indent="-341313">
              <a:buClr>
                <a:schemeClr val="bg2"/>
              </a:buClr>
              <a:buSzPct val="70000"/>
              <a:buFont typeface="Wingdings" pitchFamily="2" charset="2"/>
              <a:buChar char="o"/>
            </a:pPr>
            <a:r>
              <a:rPr lang="en-US" altLang="en-US" sz="2200" dirty="0">
                <a:latin typeface="Calibri" panose="020F0502020204030204" pitchFamily="34" charset="0"/>
                <a:ea typeface="+mn-ea"/>
                <a:cs typeface="+mn-cs"/>
              </a:rPr>
              <a:t>Study in late July/August for FAR/REG or AUD.  4 to 5 weeks FT.  Take exam in late August or early September.</a:t>
            </a:r>
          </a:p>
          <a:p>
            <a:pPr marL="341313" lvl="1" indent="-341313">
              <a:buClr>
                <a:schemeClr val="bg2"/>
              </a:buClr>
              <a:buSzPct val="70000"/>
              <a:buFont typeface="Wingdings" pitchFamily="2" charset="2"/>
              <a:buChar char="o"/>
            </a:pPr>
            <a:r>
              <a:rPr lang="en-US" altLang="en-US" sz="2200" dirty="0">
                <a:latin typeface="Calibri" panose="020F0502020204030204" pitchFamily="34" charset="0"/>
                <a:ea typeface="+mn-ea"/>
                <a:cs typeface="+mn-cs"/>
              </a:rPr>
              <a:t>Study in Late Aug/Sept for last part.  4 to 5 weeks FT.  Take exam in late September or early October.</a:t>
            </a:r>
          </a:p>
          <a:p>
            <a:pPr marL="0" lvl="1" indent="0">
              <a:buClr>
                <a:schemeClr val="bg2"/>
              </a:buClr>
              <a:buSzPct val="70000"/>
              <a:buNone/>
            </a:pPr>
            <a:endParaRPr lang="en-US" altLang="en-US" sz="2200" dirty="0">
              <a:latin typeface="Calibri" panose="020F0502020204030204" pitchFamily="34" charset="0"/>
              <a:ea typeface="+mn-ea"/>
              <a:cs typeface="+mn-cs"/>
            </a:endParaRPr>
          </a:p>
          <a:p>
            <a:pPr marL="0" lvl="1" indent="0">
              <a:buClr>
                <a:schemeClr val="bg2"/>
              </a:buClr>
              <a:buSzPct val="70000"/>
              <a:buNone/>
            </a:pPr>
            <a:r>
              <a:rPr lang="en-US" altLang="en-US" sz="2200" dirty="0">
                <a:latin typeface="Calibri" panose="020F0502020204030204" pitchFamily="34" charset="0"/>
                <a:ea typeface="+mn-ea"/>
                <a:cs typeface="+mn-cs"/>
              </a:rPr>
              <a:t>ALTERNATIVELY….</a:t>
            </a:r>
          </a:p>
          <a:p>
            <a:pPr marL="341313" indent="-341313" algn="ctr"/>
            <a:endParaRPr lang="en-US" altLang="en-US" sz="2000" dirty="0"/>
          </a:p>
        </p:txBody>
      </p:sp>
    </p:spTree>
    <p:extLst>
      <p:ext uri="{BB962C8B-B14F-4D97-AF65-F5344CB8AC3E}">
        <p14:creationId xmlns:p14="http://schemas.microsoft.com/office/powerpoint/2010/main" val="3343793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4000" dirty="0">
                <a:latin typeface="Calibri" panose="020F0502020204030204" pitchFamily="34" charset="0"/>
                <a:cs typeface="Calibri" panose="020F0502020204030204" pitchFamily="34" charset="0"/>
              </a:rPr>
              <a:t>Exam Order and Timing</a:t>
            </a:r>
          </a:p>
        </p:txBody>
      </p:sp>
      <p:sp>
        <p:nvSpPr>
          <p:cNvPr id="24579" name="Content Placeholder 2"/>
          <p:cNvSpPr>
            <a:spLocks noGrp="1"/>
          </p:cNvSpPr>
          <p:nvPr>
            <p:ph idx="1"/>
          </p:nvPr>
        </p:nvSpPr>
        <p:spPr>
          <a:xfrm>
            <a:off x="381000" y="1524000"/>
            <a:ext cx="8305800" cy="4648200"/>
          </a:xfrm>
        </p:spPr>
        <p:txBody>
          <a:bodyPr/>
          <a:lstStyle/>
          <a:p>
            <a:pPr marL="341313" lvl="1" indent="-341313">
              <a:buClr>
                <a:schemeClr val="bg2"/>
              </a:buClr>
              <a:buSzPct val="70000"/>
              <a:buFont typeface="Wingdings" pitchFamily="2" charset="2"/>
              <a:buChar char="o"/>
            </a:pPr>
            <a:r>
              <a:rPr lang="en-US" altLang="en-US" sz="2200" dirty="0">
                <a:latin typeface="Calibri" panose="020F0502020204030204" pitchFamily="34" charset="0"/>
                <a:ea typeface="+mn-ea"/>
                <a:cs typeface="+mn-cs"/>
              </a:rPr>
              <a:t>Study mid-May to mid-June for FAR or REG (BC curriculum has the most coverage in these areas) – 4 to 5 weeks FT.  Take exam late June. </a:t>
            </a:r>
          </a:p>
          <a:p>
            <a:pPr marL="341313" lvl="1" indent="-341313">
              <a:buClr>
                <a:schemeClr val="bg2"/>
              </a:buClr>
              <a:buSzPct val="70000"/>
              <a:buFont typeface="Wingdings" pitchFamily="2" charset="2"/>
              <a:buChar char="o"/>
            </a:pPr>
            <a:r>
              <a:rPr lang="en-US" altLang="en-US" sz="2200" dirty="0">
                <a:latin typeface="Calibri" panose="020F0502020204030204" pitchFamily="34" charset="0"/>
                <a:ea typeface="+mn-ea"/>
                <a:cs typeface="+mn-cs"/>
              </a:rPr>
              <a:t>Study rest of June and July for AUD – 4 to 5 weeks FT.  Take AUD by end of July.</a:t>
            </a:r>
          </a:p>
          <a:p>
            <a:pPr marL="341313" lvl="1" indent="-341313">
              <a:buClr>
                <a:schemeClr val="bg2"/>
              </a:buClr>
              <a:buSzPct val="70000"/>
              <a:buFont typeface="Wingdings" pitchFamily="2" charset="2"/>
              <a:buChar char="o"/>
            </a:pPr>
            <a:r>
              <a:rPr lang="en-US" altLang="en-US" sz="2200" dirty="0">
                <a:latin typeface="Calibri" panose="020F0502020204030204" pitchFamily="34" charset="0"/>
                <a:ea typeface="+mn-ea"/>
                <a:cs typeface="+mn-cs"/>
              </a:rPr>
              <a:t>Study in late July/August for FAR or REG.  4 to 5 weeks FT.  Take exam in late August or early September.</a:t>
            </a:r>
          </a:p>
          <a:p>
            <a:pPr marL="341313" lvl="1" indent="-341313">
              <a:buClr>
                <a:schemeClr val="bg2"/>
              </a:buClr>
              <a:buSzPct val="70000"/>
              <a:buFont typeface="Wingdings" pitchFamily="2" charset="2"/>
              <a:buChar char="o"/>
            </a:pPr>
            <a:r>
              <a:rPr lang="en-US" altLang="en-US" sz="2200" dirty="0">
                <a:latin typeface="Calibri" panose="020F0502020204030204" pitchFamily="34" charset="0"/>
                <a:ea typeface="+mn-ea"/>
                <a:cs typeface="+mn-cs"/>
              </a:rPr>
              <a:t>Study in Late Aug/Sept for BAR or TCP 4 to 5 weeks FT.  </a:t>
            </a:r>
            <a:r>
              <a:rPr lang="en-US" altLang="en-US" sz="2200" dirty="0">
                <a:latin typeface="Calibri" panose="020F0502020204030204" pitchFamily="34" charset="0"/>
              </a:rPr>
              <a:t>Take BAR or TCP during 4th Discipline window October 1-31 .</a:t>
            </a:r>
          </a:p>
          <a:p>
            <a:pPr marL="341313" lvl="1" indent="-341313">
              <a:buClr>
                <a:schemeClr val="bg2"/>
              </a:buClr>
              <a:buSzPct val="70000"/>
              <a:buFont typeface="Wingdings" pitchFamily="2" charset="2"/>
              <a:buChar char="o"/>
            </a:pPr>
            <a:endParaRPr lang="en-US" altLang="en-US" sz="2200" dirty="0">
              <a:latin typeface="Calibri" panose="020F0502020204030204" pitchFamily="34" charset="0"/>
              <a:ea typeface="+mn-ea"/>
              <a:cs typeface="+mn-cs"/>
            </a:endParaRPr>
          </a:p>
          <a:p>
            <a:pPr marL="341313" lvl="1" indent="-341313">
              <a:buClr>
                <a:schemeClr val="bg2"/>
              </a:buClr>
              <a:buSzPct val="70000"/>
              <a:buFont typeface="Wingdings" pitchFamily="2" charset="2"/>
              <a:buChar char="o"/>
            </a:pPr>
            <a:r>
              <a:rPr lang="en-US" altLang="en-US" sz="2200" dirty="0">
                <a:latin typeface="Calibri" panose="020F0502020204030204" pitchFamily="34" charset="0"/>
                <a:ea typeface="+mn-ea"/>
                <a:cs typeface="+mn-cs"/>
              </a:rPr>
              <a:t>What if I fail a section?</a:t>
            </a:r>
          </a:p>
          <a:p>
            <a:pPr marL="341313" indent="-341313" algn="ctr"/>
            <a:endParaRPr lang="en-US" altLang="en-US" sz="2000" dirty="0"/>
          </a:p>
        </p:txBody>
      </p:sp>
    </p:spTree>
    <p:extLst>
      <p:ext uri="{BB962C8B-B14F-4D97-AF65-F5344CB8AC3E}">
        <p14:creationId xmlns:p14="http://schemas.microsoft.com/office/powerpoint/2010/main" val="218975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000" dirty="0">
                <a:latin typeface="Calibri" panose="020F0502020204030204" pitchFamily="34" charset="0"/>
                <a:cs typeface="Calibri" panose="020F0502020204030204" pitchFamily="34" charset="0"/>
              </a:rPr>
              <a:t>Taking the Exam - </a:t>
            </a:r>
            <a:r>
              <a:rPr lang="en-US" sz="4000" dirty="0" err="1">
                <a:latin typeface="Calibri" panose="020F0502020204030204" pitchFamily="34" charset="0"/>
                <a:cs typeface="Calibri" panose="020F0502020204030204" pitchFamily="34" charset="0"/>
              </a:rPr>
              <a:t>Prometrics</a:t>
            </a:r>
            <a:endParaRPr lang="en-US" sz="4000" dirty="0">
              <a:latin typeface="Calibri" panose="020F0502020204030204" pitchFamily="34" charset="0"/>
              <a:cs typeface="Calibri" panose="020F0502020204030204" pitchFamily="34" charset="0"/>
            </a:endParaRPr>
          </a:p>
        </p:txBody>
      </p:sp>
      <p:sp>
        <p:nvSpPr>
          <p:cNvPr id="3" name="Content Placeholder 2"/>
          <p:cNvSpPr txBox="1">
            <a:spLocks/>
          </p:cNvSpPr>
          <p:nvPr/>
        </p:nvSpPr>
        <p:spPr>
          <a:xfrm>
            <a:off x="381000" y="1524000"/>
            <a:ext cx="8305800" cy="4648200"/>
          </a:xfrm>
          <a:prstGeom prst="rect">
            <a:avLst/>
          </a:prstGeom>
        </p:spPr>
        <p:txBody>
          <a:bodyPr/>
          <a:lst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marL="341313" lvl="1" indent="-341313">
              <a:buClr>
                <a:schemeClr val="bg2"/>
              </a:buClr>
              <a:buSzPct val="70000"/>
              <a:buFont typeface="Wingdings" pitchFamily="2" charset="2"/>
              <a:buChar char="o"/>
            </a:pPr>
            <a:r>
              <a:rPr lang="en-US" sz="1800" b="1" dirty="0">
                <a:latin typeface="Calibri" panose="020F0502020204030204" pitchFamily="34" charset="0"/>
                <a:cs typeface="Calibri" panose="020F0502020204030204" pitchFamily="34" charset="0"/>
              </a:rPr>
              <a:t>Arrive Early</a:t>
            </a:r>
            <a:r>
              <a:rPr lang="en-US" sz="1800" dirty="0">
                <a:latin typeface="Calibri" panose="020F0502020204030204" pitchFamily="34" charset="0"/>
                <a:cs typeface="Calibri" panose="020F0502020204030204" pitchFamily="34" charset="0"/>
              </a:rPr>
              <a:t>: You must arrive at the test center at least 30 minutes before the scheduled appointment time for your examination to avoid forfeiting all fees for the examination section. This allows time to sign in, undergo scanning via handheld metal detector wand, have your digital photograph and fingerprint taken, review the security and test center policies and be seated at your workstation</a:t>
            </a:r>
          </a:p>
          <a:p>
            <a:pPr marL="341313" lvl="1" indent="-341313">
              <a:buClr>
                <a:schemeClr val="bg2"/>
              </a:buClr>
              <a:buSzPct val="70000"/>
              <a:buFont typeface="Wingdings" pitchFamily="2" charset="2"/>
              <a:buChar char="o"/>
            </a:pPr>
            <a:r>
              <a:rPr lang="en-US" sz="1800" b="1" dirty="0">
                <a:latin typeface="Calibri" panose="020F0502020204030204" pitchFamily="34" charset="0"/>
                <a:cs typeface="Calibri" panose="020F0502020204030204" pitchFamily="34" charset="0"/>
              </a:rPr>
              <a:t>Notice to Schedule</a:t>
            </a:r>
            <a:r>
              <a:rPr lang="en-US" sz="1800" dirty="0">
                <a:latin typeface="Calibri" panose="020F0502020204030204" pitchFamily="34" charset="0"/>
                <a:cs typeface="Calibri" panose="020F0502020204030204" pitchFamily="34" charset="0"/>
              </a:rPr>
              <a:t>: You must take your notice to schedule to the testing center. Your NTS includes the Launch Code that you will enter on the computer as a part of the login process. Be sure to take the correct NTS with you. You will not be admitted into the test center without the correct NTS and you will forfeit all examination fees for that section. </a:t>
            </a:r>
          </a:p>
          <a:p>
            <a:pPr marL="341313" lvl="1" indent="-341313">
              <a:buClr>
                <a:schemeClr val="bg2"/>
              </a:buClr>
              <a:buSzPct val="70000"/>
              <a:buFont typeface="Wingdings" pitchFamily="2" charset="2"/>
              <a:buChar char="o"/>
            </a:pPr>
            <a:r>
              <a:rPr lang="en-US" sz="1800" b="1" dirty="0">
                <a:latin typeface="Calibri" panose="020F0502020204030204" pitchFamily="34" charset="0"/>
                <a:cs typeface="Calibri" panose="020F0502020204030204" pitchFamily="34" charset="0"/>
              </a:rPr>
              <a:t>Personal Identification</a:t>
            </a:r>
            <a:r>
              <a:rPr lang="en-US" sz="1800" dirty="0">
                <a:latin typeface="Calibri" panose="020F0502020204030204" pitchFamily="34" charset="0"/>
                <a:cs typeface="Calibri" panose="020F0502020204030204" pitchFamily="34" charset="0"/>
              </a:rPr>
              <a:t>: The Uniform CPA Examination employs very strict security measures. One level of security involves your identification. The same form of your name must appear on your application, NTS and on the identification you present at the test center. Do not change the spelling and do not change the order of your name on applications or when making appointments. If your name is different from your identifications at check-in, you will not be permitted to test. </a:t>
            </a:r>
            <a:endParaRPr lang="en-US" altLang="en-US" sz="1800" kern="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7692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000" dirty="0">
                <a:latin typeface="Calibri" panose="020F0502020204030204" pitchFamily="34" charset="0"/>
                <a:cs typeface="Calibri" panose="020F0502020204030204" pitchFamily="34" charset="0"/>
              </a:rPr>
              <a:t>Panelists – Lessons Learned</a:t>
            </a:r>
          </a:p>
        </p:txBody>
      </p:sp>
      <p:sp>
        <p:nvSpPr>
          <p:cNvPr id="3" name="Content Placeholder 2"/>
          <p:cNvSpPr txBox="1">
            <a:spLocks/>
          </p:cNvSpPr>
          <p:nvPr/>
        </p:nvSpPr>
        <p:spPr>
          <a:xfrm>
            <a:off x="381000" y="1676400"/>
            <a:ext cx="3886200" cy="4648200"/>
          </a:xfrm>
          <a:prstGeom prst="rect">
            <a:avLst/>
          </a:prstGeom>
        </p:spPr>
        <p:txBody>
          <a:bodyPr/>
          <a:lst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r>
              <a:rPr lang="en-US" sz="2800" dirty="0">
                <a:latin typeface="Calibri" panose="020F0502020204030204" pitchFamily="34" charset="0"/>
                <a:cs typeface="Calibri" panose="020F0502020204030204" pitchFamily="34" charset="0"/>
              </a:rPr>
              <a:t>James Connolly		</a:t>
            </a:r>
          </a:p>
          <a:p>
            <a:r>
              <a:rPr lang="en-US" sz="2800" dirty="0">
                <a:latin typeface="Calibri" panose="020F0502020204030204" pitchFamily="34" charset="0"/>
                <a:cs typeface="Calibri" panose="020F0502020204030204" pitchFamily="34" charset="0"/>
              </a:rPr>
              <a:t>Mary </a:t>
            </a:r>
            <a:r>
              <a:rPr lang="en-US" sz="2800" dirty="0" err="1">
                <a:latin typeface="Calibri" panose="020F0502020204030204" pitchFamily="34" charset="0"/>
                <a:cs typeface="Calibri" panose="020F0502020204030204" pitchFamily="34" charset="0"/>
              </a:rPr>
              <a:t>LaRovere</a:t>
            </a:r>
            <a:r>
              <a:rPr lang="en-US" sz="2800" dirty="0">
                <a:latin typeface="Calibri" panose="020F0502020204030204" pitchFamily="34" charset="0"/>
                <a:cs typeface="Calibri" panose="020F0502020204030204" pitchFamily="34" charset="0"/>
              </a:rPr>
              <a:t>	</a:t>
            </a:r>
          </a:p>
          <a:p>
            <a:r>
              <a:rPr lang="en-US" sz="2800" dirty="0">
                <a:latin typeface="Calibri" panose="020F0502020204030204" pitchFamily="34" charset="0"/>
                <a:cs typeface="Calibri" panose="020F0502020204030204" pitchFamily="34" charset="0"/>
              </a:rPr>
              <a:t>Brenna McCaffrey	</a:t>
            </a:r>
          </a:p>
          <a:p>
            <a:r>
              <a:rPr lang="en-US" sz="2800" dirty="0">
                <a:latin typeface="Calibri" panose="020F0502020204030204" pitchFamily="34" charset="0"/>
                <a:cs typeface="Calibri" panose="020F0502020204030204" pitchFamily="34" charset="0"/>
              </a:rPr>
              <a:t>Reilly O’Shaughnessy	</a:t>
            </a:r>
          </a:p>
          <a:p>
            <a:r>
              <a:rPr lang="en-US" sz="2800" dirty="0">
                <a:latin typeface="Calibri" panose="020F0502020204030204" pitchFamily="34" charset="0"/>
                <a:cs typeface="Calibri" panose="020F0502020204030204" pitchFamily="34" charset="0"/>
              </a:rPr>
              <a:t>Ashley Palmer</a:t>
            </a:r>
            <a:endParaRPr lang="en-US" altLang="en-US" sz="2000" kern="0" dirty="0"/>
          </a:p>
        </p:txBody>
      </p:sp>
    </p:spTree>
    <p:extLst>
      <p:ext uri="{BB962C8B-B14F-4D97-AF65-F5344CB8AC3E}">
        <p14:creationId xmlns:p14="http://schemas.microsoft.com/office/powerpoint/2010/main" val="227869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4000" dirty="0">
                <a:latin typeface="Calibri" panose="020F0502020204030204" pitchFamily="34" charset="0"/>
                <a:cs typeface="Calibri" panose="020F0502020204030204" pitchFamily="34" charset="0"/>
              </a:rPr>
              <a:t>Questions???</a:t>
            </a:r>
          </a:p>
        </p:txBody>
      </p:sp>
    </p:spTree>
    <p:extLst>
      <p:ext uri="{BB962C8B-B14F-4D97-AF65-F5344CB8AC3E}">
        <p14:creationId xmlns:p14="http://schemas.microsoft.com/office/powerpoint/2010/main" val="3310428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838200"/>
          </a:xfrm>
        </p:spPr>
        <p:txBody>
          <a:bodyPr/>
          <a:lstStyle/>
          <a:p>
            <a:r>
              <a:rPr lang="en-US" sz="4000" dirty="0">
                <a:latin typeface="Calibri" panose="020F0502020204030204" pitchFamily="34" charset="0"/>
                <a:cs typeface="Calibri" panose="020F0502020204030204" pitchFamily="34" charset="0"/>
              </a:rPr>
              <a:t>Introductions &amp; Contact Information</a:t>
            </a:r>
          </a:p>
        </p:txBody>
      </p:sp>
      <p:sp>
        <p:nvSpPr>
          <p:cNvPr id="3" name="Content Placeholder 2"/>
          <p:cNvSpPr>
            <a:spLocks noGrp="1"/>
          </p:cNvSpPr>
          <p:nvPr>
            <p:ph idx="1"/>
          </p:nvPr>
        </p:nvSpPr>
        <p:spPr>
          <a:xfrm>
            <a:off x="381000" y="1524000"/>
            <a:ext cx="8458200" cy="5334000"/>
          </a:xfrm>
        </p:spPr>
        <p:txBody>
          <a:bodyPr/>
          <a:lstStyle/>
          <a:p>
            <a:r>
              <a:rPr lang="en-US" sz="2800" dirty="0">
                <a:latin typeface="Calibri" panose="020F0502020204030204" pitchFamily="34" charset="0"/>
                <a:cs typeface="Calibri" panose="020F0502020204030204" pitchFamily="34" charset="0"/>
              </a:rPr>
              <a:t>James Connolly		</a:t>
            </a:r>
            <a:r>
              <a:rPr lang="en-US" sz="2800" dirty="0">
                <a:latin typeface="Calibri" panose="020F0502020204030204" pitchFamily="34" charset="0"/>
                <a:cs typeface="Calibri" panose="020F0502020204030204" pitchFamily="34" charset="0"/>
                <a:hlinkClick r:id="rId2"/>
              </a:rPr>
              <a:t>jtconnolly2020@gmail.com</a:t>
            </a:r>
            <a:r>
              <a:rPr lang="en-US" sz="2800" dirty="0">
                <a:latin typeface="Calibri" panose="020F0502020204030204" pitchFamily="34" charset="0"/>
                <a:cs typeface="Calibri" panose="020F0502020204030204" pitchFamily="34" charset="0"/>
              </a:rPr>
              <a:t> </a:t>
            </a:r>
          </a:p>
          <a:p>
            <a:r>
              <a:rPr lang="en-US" sz="2800" dirty="0">
                <a:latin typeface="Calibri" panose="020F0502020204030204" pitchFamily="34" charset="0"/>
                <a:cs typeface="Calibri" panose="020F0502020204030204" pitchFamily="34" charset="0"/>
              </a:rPr>
              <a:t>Mary </a:t>
            </a:r>
            <a:r>
              <a:rPr lang="en-US" sz="2800" dirty="0" err="1">
                <a:latin typeface="Calibri" panose="020F0502020204030204" pitchFamily="34" charset="0"/>
                <a:cs typeface="Calibri" panose="020F0502020204030204" pitchFamily="34" charset="0"/>
              </a:rPr>
              <a:t>LaRovere</a:t>
            </a:r>
            <a:r>
              <a:rPr lang="en-US"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hlinkClick r:id="rId3"/>
              </a:rPr>
              <a:t>marylarovere3@gmail.com</a:t>
            </a:r>
            <a:r>
              <a:rPr lang="en-US" sz="2800" dirty="0">
                <a:latin typeface="Calibri" panose="020F0502020204030204" pitchFamily="34" charset="0"/>
                <a:cs typeface="Calibri" panose="020F0502020204030204" pitchFamily="34" charset="0"/>
              </a:rPr>
              <a:t> </a:t>
            </a:r>
          </a:p>
          <a:p>
            <a:r>
              <a:rPr lang="en-US" sz="2800" dirty="0">
                <a:latin typeface="Calibri" panose="020F0502020204030204" pitchFamily="34" charset="0"/>
                <a:cs typeface="Calibri" panose="020F0502020204030204" pitchFamily="34" charset="0"/>
              </a:rPr>
              <a:t>Brenna McCaffrey	</a:t>
            </a:r>
            <a:r>
              <a:rPr lang="en-US" sz="2800" dirty="0">
                <a:latin typeface="Calibri" panose="020F0502020204030204" pitchFamily="34" charset="0"/>
                <a:cs typeface="Calibri" panose="020F0502020204030204" pitchFamily="34" charset="0"/>
                <a:hlinkClick r:id="rId4"/>
              </a:rPr>
              <a:t>brenna.mccaffrey@ey.com</a:t>
            </a:r>
            <a:r>
              <a:rPr lang="en-US" sz="2800" dirty="0">
                <a:latin typeface="Calibri" panose="020F0502020204030204" pitchFamily="34" charset="0"/>
                <a:cs typeface="Calibri" panose="020F0502020204030204" pitchFamily="34" charset="0"/>
              </a:rPr>
              <a:t> </a:t>
            </a:r>
          </a:p>
          <a:p>
            <a:r>
              <a:rPr lang="en-US" sz="2800" dirty="0">
                <a:latin typeface="Calibri" panose="020F0502020204030204" pitchFamily="34" charset="0"/>
                <a:cs typeface="Calibri" panose="020F0502020204030204" pitchFamily="34" charset="0"/>
              </a:rPr>
              <a:t>Reilly O’Shaughnessy	</a:t>
            </a:r>
            <a:r>
              <a:rPr lang="en-US" sz="2800" dirty="0">
                <a:latin typeface="Calibri" panose="020F0502020204030204" pitchFamily="34" charset="0"/>
                <a:cs typeface="Calibri" panose="020F0502020204030204" pitchFamily="34" charset="0"/>
                <a:hlinkClick r:id="rId5"/>
              </a:rPr>
              <a:t>reillyoshaugh@gmail.com</a:t>
            </a:r>
            <a:r>
              <a:rPr lang="en-US" sz="2800" dirty="0">
                <a:latin typeface="Calibri" panose="020F0502020204030204" pitchFamily="34" charset="0"/>
                <a:cs typeface="Calibri" panose="020F0502020204030204" pitchFamily="34" charset="0"/>
              </a:rPr>
              <a:t> </a:t>
            </a:r>
          </a:p>
          <a:p>
            <a:r>
              <a:rPr lang="en-US" sz="2800" dirty="0">
                <a:latin typeface="Calibri" panose="020F0502020204030204" pitchFamily="34" charset="0"/>
                <a:cs typeface="Calibri" panose="020F0502020204030204" pitchFamily="34" charset="0"/>
              </a:rPr>
              <a:t>Ashley Palmer		</a:t>
            </a:r>
            <a:r>
              <a:rPr lang="en-US" sz="2800" dirty="0">
                <a:latin typeface="Calibri" panose="020F0502020204030204" pitchFamily="34" charset="0"/>
                <a:cs typeface="Calibri" panose="020F0502020204030204" pitchFamily="34" charset="0"/>
                <a:hlinkClick r:id="rId6"/>
              </a:rPr>
              <a:t>ashpalmer123@icloud.com</a:t>
            </a:r>
            <a:endParaRPr lang="en-US"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Michael </a:t>
            </a:r>
            <a:r>
              <a:rPr lang="en-US" sz="2800" dirty="0" err="1">
                <a:latin typeface="Calibri" panose="020F0502020204030204" pitchFamily="34" charset="0"/>
                <a:cs typeface="Calibri" panose="020F0502020204030204" pitchFamily="34" charset="0"/>
              </a:rPr>
              <a:t>Ceglie</a:t>
            </a:r>
            <a:r>
              <a:rPr lang="en-US"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hlinkClick r:id="rId7"/>
              </a:rPr>
              <a:t>michael.ceglie@becker.com</a:t>
            </a:r>
            <a:r>
              <a:rPr lang="en-US" sz="2800" dirty="0">
                <a:latin typeface="Calibri" panose="020F0502020204030204" pitchFamily="34" charset="0"/>
                <a:cs typeface="Calibri" panose="020F0502020204030204" pitchFamily="34" charset="0"/>
              </a:rPr>
              <a:t> </a:t>
            </a:r>
            <a:br>
              <a:rPr lang="en-US" sz="2800" dirty="0">
                <a:latin typeface="Calibri" panose="020F0502020204030204" pitchFamily="34" charset="0"/>
                <a:cs typeface="Calibri" panose="020F0502020204030204" pitchFamily="34" charset="0"/>
              </a:rPr>
            </a:br>
            <a:endParaRPr lang="en-US" sz="2800" dirty="0">
              <a:latin typeface="Calibri" panose="020F0502020204030204" pitchFamily="34" charset="0"/>
              <a:cs typeface="Calibri" panose="020F0502020204030204" pitchFamily="34" charset="0"/>
            </a:endParaRPr>
          </a:p>
          <a:p>
            <a:pPr marL="0" indent="0">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7740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 Players</a:t>
            </a:r>
          </a:p>
        </p:txBody>
      </p:sp>
      <p:sp>
        <p:nvSpPr>
          <p:cNvPr id="182275" name="Rectangle 3"/>
          <p:cNvSpPr>
            <a:spLocks noGrp="1" noChangeArrowheads="1"/>
          </p:cNvSpPr>
          <p:nvPr>
            <p:ph type="body" idx="1"/>
          </p:nvPr>
        </p:nvSpPr>
        <p:spPr>
          <a:xfrm>
            <a:off x="168966" y="1600200"/>
            <a:ext cx="8915400" cy="5257800"/>
          </a:xfrm>
        </p:spPr>
        <p:txBody>
          <a:bodyPr/>
          <a:lstStyle/>
          <a:p>
            <a:pPr eaLnBrk="1" hangingPunct="1">
              <a:lnSpc>
                <a:spcPct val="90000"/>
              </a:lnSpc>
            </a:pPr>
            <a:r>
              <a:rPr lang="en-US" sz="2000" b="1" dirty="0">
                <a:latin typeface="Calibri" panose="020F0502020204030204" pitchFamily="34" charset="0"/>
                <a:cs typeface="Calibri" panose="020F0502020204030204" pitchFamily="34" charset="0"/>
              </a:rPr>
              <a:t>The American Institute of Certified Public Accountants (AICPA): </a:t>
            </a:r>
            <a:r>
              <a:rPr lang="en-US" sz="2000" dirty="0">
                <a:latin typeface="Calibri" panose="020F0502020204030204" pitchFamily="34" charset="0"/>
                <a:cs typeface="Calibri" panose="020F0502020204030204" pitchFamily="34" charset="0"/>
              </a:rPr>
              <a:t>The AICPA is the largest national, professional organization for CPAs.  The AICPA determines the content of the CPA examination, prepares the examination questions and determines the method of scoring.</a:t>
            </a:r>
          </a:p>
          <a:p>
            <a:pPr eaLnBrk="1" hangingPunct="1">
              <a:lnSpc>
                <a:spcPct val="90000"/>
              </a:lnSpc>
            </a:pPr>
            <a:r>
              <a:rPr lang="en-US" sz="2000" b="1" dirty="0">
                <a:latin typeface="Calibri" panose="020F0502020204030204" pitchFamily="34" charset="0"/>
                <a:cs typeface="Calibri" panose="020F0502020204030204" pitchFamily="34" charset="0"/>
              </a:rPr>
              <a:t>State Boards of Accountancy: </a:t>
            </a:r>
            <a:r>
              <a:rPr lang="en-US" sz="2000" dirty="0">
                <a:latin typeface="Calibri" panose="020F0502020204030204" pitchFamily="34" charset="0"/>
                <a:cs typeface="Calibri" panose="020F0502020204030204" pitchFamily="34" charset="0"/>
              </a:rPr>
              <a:t>The CPA license is issued at the jurisdiction level. To become a CPA, you must be declared eligible for the examination, and subsequently licensed, by the Board of Accountancy in one of the 55 U.S. jurisdictions. The Constitution of the U.S. grants each state or territory the power to regulate the practice of the professions within that jurisdiction’s borders. </a:t>
            </a:r>
          </a:p>
          <a:p>
            <a:pPr eaLnBrk="1" hangingPunct="1">
              <a:lnSpc>
                <a:spcPct val="90000"/>
              </a:lnSpc>
            </a:pPr>
            <a:r>
              <a:rPr lang="en-US" sz="2000" b="1" dirty="0">
                <a:latin typeface="Calibri" panose="020F0502020204030204" pitchFamily="34" charset="0"/>
                <a:cs typeface="Calibri" panose="020F0502020204030204" pitchFamily="34" charset="0"/>
              </a:rPr>
              <a:t>The National Association of State Boards of Accountancy (NASBA): </a:t>
            </a:r>
            <a:r>
              <a:rPr lang="en-US" sz="2000" dirty="0">
                <a:latin typeface="Calibri" panose="020F0502020204030204" pitchFamily="34" charset="0"/>
                <a:cs typeface="Calibri" panose="020F0502020204030204" pitchFamily="34" charset="0"/>
              </a:rPr>
              <a:t>The 55 U.S. and territorial Boards of Accountancy are the members of NASBA. NASBA exists to serve its members.  NASBA takes on the role of a central clearinghouse where all jurisdictions submit information on eligible candidates.  You may access the site here: </a:t>
            </a:r>
            <a:r>
              <a:rPr lang="en-US" sz="20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NASBA</a:t>
            </a:r>
            <a:endParaRPr lang="en-US" sz="20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eaLnBrk="1" hangingPunct="1">
              <a:lnSpc>
                <a:spcPct val="90000"/>
              </a:lnSpc>
            </a:pPr>
            <a:r>
              <a:rPr lang="en-US" sz="2000" b="1" dirty="0">
                <a:latin typeface="Calibri" panose="020F0502020204030204" pitchFamily="34" charset="0"/>
                <a:cs typeface="Calibri" panose="020F0502020204030204" pitchFamily="34" charset="0"/>
              </a:rPr>
              <a:t>Prometric: </a:t>
            </a:r>
            <a:r>
              <a:rPr lang="en-US" sz="2000" dirty="0">
                <a:latin typeface="Calibri" panose="020F0502020204030204" pitchFamily="34" charset="0"/>
                <a:cs typeface="Calibri" panose="020F0502020204030204" pitchFamily="34" charset="0"/>
              </a:rPr>
              <a:t>Prometric is the only testing and assessment services for the Uniform CPA exam. Prometric operates test centers around the world. </a:t>
            </a:r>
            <a:r>
              <a:rPr lang="en-US" sz="2000" dirty="0">
                <a:latin typeface="Calibri" panose="020F0502020204030204" pitchFamily="34" charset="0"/>
                <a:cs typeface="Calibri" panose="020F0502020204030204" pitchFamily="34" charset="0"/>
                <a:hlinkClick r:id="rId4"/>
              </a:rPr>
              <a:t>Prometric</a:t>
            </a:r>
            <a:endParaRPr lang="en-US" sz="2000" dirty="0">
              <a:latin typeface="Calibri" panose="020F0502020204030204" pitchFamily="34" charset="0"/>
              <a:cs typeface="Calibri" panose="020F0502020204030204" pitchFamily="34" charset="0"/>
            </a:endParaRPr>
          </a:p>
          <a:p>
            <a:pPr eaLnBrk="1" hangingPunct="1">
              <a:lnSpc>
                <a:spcPct val="90000"/>
              </a:lnSpc>
            </a:pPr>
            <a:endParaRPr lang="en-US"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493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2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a:t>
            </a:r>
          </a:p>
        </p:txBody>
      </p:sp>
      <p:sp>
        <p:nvSpPr>
          <p:cNvPr id="182275" name="Rectangle 3"/>
          <p:cNvSpPr>
            <a:spLocks noGrp="1" noChangeArrowheads="1"/>
          </p:cNvSpPr>
          <p:nvPr>
            <p:ph type="body" idx="1"/>
          </p:nvPr>
        </p:nvSpPr>
        <p:spPr>
          <a:xfrm>
            <a:off x="228600" y="1461054"/>
            <a:ext cx="8458200" cy="5257800"/>
          </a:xfrm>
        </p:spPr>
        <p:txBody>
          <a:bodyPr/>
          <a:lstStyle/>
          <a:p>
            <a:pPr eaLnBrk="1" hangingPunct="1">
              <a:lnSpc>
                <a:spcPct val="90000"/>
              </a:lnSpc>
            </a:pPr>
            <a:r>
              <a:rPr lang="en-US" sz="2000" dirty="0">
                <a:latin typeface="Calibri" panose="020F0502020204030204" pitchFamily="34" charset="0"/>
              </a:rPr>
              <a:t>The Uniform Certified Public Accountant (CPA) Examination is developed by the </a:t>
            </a:r>
            <a:r>
              <a:rPr lang="en-US" sz="2000" b="1" dirty="0">
                <a:latin typeface="Calibri" panose="020F0502020204030204" pitchFamily="34" charset="0"/>
              </a:rPr>
              <a:t>AICPA </a:t>
            </a:r>
            <a:r>
              <a:rPr lang="en-US" sz="2000" dirty="0">
                <a:latin typeface="Calibri" panose="020F0502020204030204" pitchFamily="34" charset="0"/>
              </a:rPr>
              <a:t>with significant input and assistance by NASBA and state boards of accountancy. It is designed to assess the knowledge and skills entry-level CPAs need to practice public accountancy.</a:t>
            </a:r>
          </a:p>
          <a:p>
            <a:pPr eaLnBrk="1" hangingPunct="1">
              <a:lnSpc>
                <a:spcPct val="90000"/>
              </a:lnSpc>
            </a:pPr>
            <a:r>
              <a:rPr lang="en-US" altLang="en-US" sz="2000" dirty="0">
                <a:latin typeface="Calibri" panose="020F0502020204030204" pitchFamily="34" charset="0"/>
              </a:rPr>
              <a:t>Effective January 10, 2024 the new version of the CPA exam was launched – this version is referred to as the CPA Evolution Model.  CPA Evolution includes 3 Core Sections and 3 Discipline Sections.  CPA candidates must pass all three Core Sections and one Discipline Section of their choice.</a:t>
            </a:r>
          </a:p>
          <a:p>
            <a:pPr eaLnBrk="1" hangingPunct="1">
              <a:lnSpc>
                <a:spcPct val="90000"/>
              </a:lnSpc>
            </a:pPr>
            <a:r>
              <a:rPr lang="en-US" altLang="en-US" sz="2000" dirty="0">
                <a:latin typeface="Calibri" panose="020F0502020204030204" pitchFamily="34" charset="0"/>
              </a:rPr>
              <a:t>Core Sections (pass all three):</a:t>
            </a:r>
            <a:endParaRPr lang="en-US" altLang="en-US" sz="1600" dirty="0">
              <a:latin typeface="Calibri" panose="020F0502020204030204" pitchFamily="34" charset="0"/>
            </a:endParaRPr>
          </a:p>
          <a:p>
            <a:pPr lvl="1" eaLnBrk="1" hangingPunct="1">
              <a:lnSpc>
                <a:spcPct val="90000"/>
              </a:lnSpc>
            </a:pPr>
            <a:r>
              <a:rPr lang="en-US" altLang="en-US" sz="1800" dirty="0">
                <a:latin typeface="Calibri" panose="020F0502020204030204" pitchFamily="34" charset="0"/>
              </a:rPr>
              <a:t>Financial Accounting &amp; Reporting (FAR) – 4 hours</a:t>
            </a:r>
          </a:p>
          <a:p>
            <a:pPr lvl="1" eaLnBrk="1" hangingPunct="1">
              <a:lnSpc>
                <a:spcPct val="90000"/>
              </a:lnSpc>
            </a:pPr>
            <a:r>
              <a:rPr lang="en-US" altLang="en-US" sz="1800" dirty="0">
                <a:latin typeface="Calibri" panose="020F0502020204030204" pitchFamily="34" charset="0"/>
              </a:rPr>
              <a:t>Taxation and Regulation (Tax &amp; Business Law) (REG) – 4 hours</a:t>
            </a:r>
          </a:p>
          <a:p>
            <a:pPr lvl="1" eaLnBrk="1" hangingPunct="1">
              <a:lnSpc>
                <a:spcPct val="90000"/>
              </a:lnSpc>
            </a:pPr>
            <a:r>
              <a:rPr lang="en-US" altLang="en-US" sz="1800" dirty="0">
                <a:latin typeface="Calibri" panose="020F0502020204030204" pitchFamily="34" charset="0"/>
              </a:rPr>
              <a:t>Auditing &amp; Attestation (AUD) – 4 hours</a:t>
            </a:r>
          </a:p>
          <a:p>
            <a:pPr eaLnBrk="1" hangingPunct="1">
              <a:lnSpc>
                <a:spcPct val="90000"/>
              </a:lnSpc>
            </a:pPr>
            <a:r>
              <a:rPr lang="en-US" altLang="en-US" sz="2200" dirty="0">
                <a:latin typeface="Calibri" panose="020F0502020204030204" pitchFamily="34" charset="0"/>
              </a:rPr>
              <a:t>Discipline Sections (pass one section of your choice):</a:t>
            </a:r>
          </a:p>
          <a:p>
            <a:pPr lvl="1" eaLnBrk="1" hangingPunct="1">
              <a:lnSpc>
                <a:spcPct val="90000"/>
              </a:lnSpc>
            </a:pPr>
            <a:r>
              <a:rPr lang="en-US" altLang="en-US" sz="1800" dirty="0">
                <a:latin typeface="Calibri" panose="020F0502020204030204" pitchFamily="34" charset="0"/>
              </a:rPr>
              <a:t>Business Analysis and Reporting (BAR) – 4 hours</a:t>
            </a:r>
          </a:p>
          <a:p>
            <a:pPr lvl="1" eaLnBrk="1" hangingPunct="1">
              <a:lnSpc>
                <a:spcPct val="90000"/>
              </a:lnSpc>
            </a:pPr>
            <a:r>
              <a:rPr lang="en-US" altLang="en-US" sz="1800" dirty="0">
                <a:latin typeface="Calibri" panose="020F0502020204030204" pitchFamily="34" charset="0"/>
              </a:rPr>
              <a:t>Tax Compliance and Planning (TCP) – 4 hours</a:t>
            </a:r>
          </a:p>
          <a:p>
            <a:pPr lvl="1" eaLnBrk="1" hangingPunct="1">
              <a:lnSpc>
                <a:spcPct val="90000"/>
              </a:lnSpc>
            </a:pPr>
            <a:r>
              <a:rPr lang="en-US" altLang="en-US" sz="1800" dirty="0">
                <a:latin typeface="Calibri" panose="020F0502020204030204" pitchFamily="34" charset="0"/>
              </a:rPr>
              <a:t>Information Systems and Controls (ISC) – 4 hours</a:t>
            </a:r>
          </a:p>
          <a:p>
            <a:pPr lvl="1" eaLnBrk="1" hangingPunct="1">
              <a:lnSpc>
                <a:spcPct val="90000"/>
              </a:lnSpc>
            </a:pPr>
            <a:endParaRPr lang="en-US" altLang="en-US" sz="1800" dirty="0">
              <a:latin typeface="Calibri" panose="020F0502020204030204" pitchFamily="34" charset="0"/>
            </a:endParaRPr>
          </a:p>
          <a:p>
            <a:pPr lvl="1" eaLnBrk="1" hangingPunct="1">
              <a:lnSpc>
                <a:spcPct val="90000"/>
              </a:lnSpc>
            </a:pPr>
            <a:endParaRPr lang="en-US" altLang="en-US" sz="1800" dirty="0">
              <a:latin typeface="Calibri" panose="020F0502020204030204" pitchFamily="34" charset="0"/>
            </a:endParaRPr>
          </a:p>
          <a:p>
            <a:pPr marL="0" indent="0" eaLnBrk="1" hangingPunct="1">
              <a:lnSpc>
                <a:spcPct val="90000"/>
              </a:lnSpc>
              <a:buNone/>
            </a:pPr>
            <a:endParaRPr lang="en-US" altLang="en-US" dirty="0"/>
          </a:p>
        </p:txBody>
      </p:sp>
    </p:spTree>
    <p:extLst>
      <p:ext uri="{BB962C8B-B14F-4D97-AF65-F5344CB8AC3E}">
        <p14:creationId xmlns:p14="http://schemas.microsoft.com/office/powerpoint/2010/main" val="184293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2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22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22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22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227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227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227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22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z="4000" dirty="0">
                <a:latin typeface="Calibri" panose="020F0502020204030204" pitchFamily="34" charset="0"/>
                <a:cs typeface="Calibri" panose="020F0502020204030204" pitchFamily="34" charset="0"/>
              </a:rPr>
              <a:t>CPA Exam: General Information</a:t>
            </a:r>
          </a:p>
        </p:txBody>
      </p:sp>
      <p:sp>
        <p:nvSpPr>
          <p:cNvPr id="199683" name="Rectangle 3"/>
          <p:cNvSpPr>
            <a:spLocks noGrp="1" noChangeArrowheads="1"/>
          </p:cNvSpPr>
          <p:nvPr>
            <p:ph type="body" idx="1"/>
          </p:nvPr>
        </p:nvSpPr>
        <p:spPr>
          <a:xfrm>
            <a:off x="228600" y="1516040"/>
            <a:ext cx="8915400" cy="5257800"/>
          </a:xfrm>
        </p:spPr>
        <p:txBody>
          <a:bodyPr/>
          <a:lstStyle/>
          <a:p>
            <a:pPr marL="236538" indent="-236538" eaLnBrk="1" hangingPunct="1">
              <a:lnSpc>
                <a:spcPct val="90000"/>
              </a:lnSpc>
            </a:pPr>
            <a:r>
              <a:rPr lang="en-US" altLang="en-US" sz="2000" dirty="0">
                <a:latin typeface="Calibri" panose="020F0502020204030204" pitchFamily="34" charset="0"/>
              </a:rPr>
              <a:t>The requirements to take the CPA exam are a subset of the requirements to be licensed as a CPA and vary by state (make sure you know the requirements for the state you will be licensed in).</a:t>
            </a:r>
          </a:p>
          <a:p>
            <a:pPr marL="236538" indent="-236538" eaLnBrk="1" hangingPunct="1">
              <a:lnSpc>
                <a:spcPct val="90000"/>
              </a:lnSpc>
            </a:pPr>
            <a:r>
              <a:rPr lang="en-US" altLang="en-US" sz="2000" dirty="0">
                <a:latin typeface="Calibri" panose="020F0502020204030204" pitchFamily="34" charset="0"/>
              </a:rPr>
              <a:t>You can take the 4 different parts in any order, however, it is highly recommended you take BAR immediately following FAR; TCP immediately following REG or ISC immediately following AUD.</a:t>
            </a:r>
          </a:p>
          <a:p>
            <a:pPr marL="236538" indent="-236538" eaLnBrk="1" hangingPunct="1">
              <a:lnSpc>
                <a:spcPct val="90000"/>
              </a:lnSpc>
            </a:pPr>
            <a:r>
              <a:rPr lang="en-US" altLang="en-US" sz="2000" dirty="0">
                <a:latin typeface="Calibri" panose="020F0502020204030204" pitchFamily="34" charset="0"/>
              </a:rPr>
              <a:t>75 is the passing grade and is scaled (not curved).</a:t>
            </a:r>
          </a:p>
          <a:p>
            <a:pPr marL="236538" indent="-236538" eaLnBrk="1" hangingPunct="1"/>
            <a:r>
              <a:rPr lang="en-US" sz="2000" dirty="0">
                <a:latin typeface="Calibri" panose="020F0502020204030204" pitchFamily="34" charset="0"/>
                <a:cs typeface="Calibri" panose="020F0502020204030204" pitchFamily="34" charset="0"/>
              </a:rPr>
              <a:t>You may schedule your examination at any Prometric site in any of the jurisdictions. </a:t>
            </a:r>
            <a:r>
              <a:rPr lang="en-US" sz="2000" b="1" dirty="0">
                <a:latin typeface="Calibri" panose="020F0502020204030204" pitchFamily="34" charset="0"/>
                <a:cs typeface="Calibri" panose="020F0502020204030204" pitchFamily="34" charset="0"/>
              </a:rPr>
              <a:t>You do not have to sit in the same state where you applied to be licensed.  </a:t>
            </a:r>
          </a:p>
          <a:p>
            <a:pPr marL="236538" indent="-236538" eaLnBrk="1" hangingPunct="1"/>
            <a:r>
              <a:rPr lang="en-US" sz="2000" dirty="0">
                <a:latin typeface="Calibri" panose="020F0502020204030204" pitchFamily="34" charset="0"/>
                <a:cs typeface="Calibri" panose="020F0502020204030204" pitchFamily="34" charset="0"/>
              </a:rPr>
              <a:t>Beginning in 2025, there will be continuous testing for the core sections.  Discipline sections will continue to have limited testing windows.</a:t>
            </a:r>
          </a:p>
          <a:p>
            <a:pPr marL="236538" indent="-236538" eaLnBrk="1" hangingPunct="1"/>
            <a:r>
              <a:rPr lang="en-US" altLang="en-US" sz="2000" dirty="0">
                <a:latin typeface="Calibri" panose="020F0502020204030204" pitchFamily="34" charset="0"/>
              </a:rPr>
              <a:t>Once you pass one part of the exam, you have </a:t>
            </a:r>
            <a:r>
              <a:rPr lang="en-US" altLang="en-US" sz="2000" b="1" i="1" dirty="0">
                <a:latin typeface="Calibri" panose="020F0502020204030204" pitchFamily="34" charset="0"/>
              </a:rPr>
              <a:t>18</a:t>
            </a:r>
            <a:r>
              <a:rPr lang="en-US" altLang="en-US" sz="2000" dirty="0">
                <a:latin typeface="Calibri" panose="020F0502020204030204" pitchFamily="34" charset="0"/>
              </a:rPr>
              <a:t> months to complete the remaining parts.  Otherwise, you will need to retake the part(s) that you passed that is (are) over </a:t>
            </a:r>
            <a:r>
              <a:rPr lang="en-US" altLang="en-US" sz="2000" b="1" i="1" dirty="0">
                <a:latin typeface="Calibri" panose="020F0502020204030204" pitchFamily="34" charset="0"/>
              </a:rPr>
              <a:t>18</a:t>
            </a:r>
            <a:r>
              <a:rPr lang="en-US" altLang="en-US" sz="2000" dirty="0">
                <a:latin typeface="Calibri" panose="020F0502020204030204" pitchFamily="34" charset="0"/>
              </a:rPr>
              <a:t> months old. </a:t>
            </a:r>
            <a:r>
              <a:rPr lang="en-US" altLang="en-US" sz="2000" b="1" dirty="0">
                <a:latin typeface="Calibri" panose="020F0502020204030204" pitchFamily="34" charset="0"/>
              </a:rPr>
              <a:t>Note</a:t>
            </a:r>
            <a:r>
              <a:rPr lang="en-US" altLang="en-US" sz="2000" dirty="0">
                <a:latin typeface="Calibri" panose="020F0502020204030204" pitchFamily="34" charset="0"/>
              </a:rPr>
              <a:t>: As a result of CPA Evolution, </a:t>
            </a:r>
            <a:r>
              <a:rPr lang="en-US" altLang="en-US" sz="2000" b="1" dirty="0">
                <a:latin typeface="Calibri" panose="020F0502020204030204" pitchFamily="34" charset="0"/>
              </a:rPr>
              <a:t>most</a:t>
            </a:r>
            <a:r>
              <a:rPr lang="en-US" altLang="en-US" sz="2000" dirty="0">
                <a:latin typeface="Calibri" panose="020F0502020204030204" pitchFamily="34" charset="0"/>
              </a:rPr>
              <a:t> states have increased this window to 30 months.  MA &amp; NY are 30 months.</a:t>
            </a:r>
          </a:p>
        </p:txBody>
      </p:sp>
    </p:spTree>
    <p:extLst>
      <p:ext uri="{BB962C8B-B14F-4D97-AF65-F5344CB8AC3E}">
        <p14:creationId xmlns:p14="http://schemas.microsoft.com/office/powerpoint/2010/main" val="2336622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9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96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96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96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9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609600"/>
            <a:ext cx="8229600" cy="838200"/>
          </a:xfrm>
        </p:spPr>
        <p:txBody>
          <a:bodyPr/>
          <a:lstStyle/>
          <a:p>
            <a:pPr eaLnBrk="1" hangingPunct="1"/>
            <a:r>
              <a:rPr lang="en-US" altLang="en-US" sz="4000" dirty="0">
                <a:latin typeface="Calibri" panose="020F0502020204030204" pitchFamily="34" charset="0"/>
                <a:cs typeface="Calibri" panose="020F0502020204030204" pitchFamily="34" charset="0"/>
              </a:rPr>
              <a:t>Sitting for the CPA: MA requirements</a:t>
            </a:r>
          </a:p>
        </p:txBody>
      </p:sp>
      <p:sp>
        <p:nvSpPr>
          <p:cNvPr id="181251" name="Rectangle 3"/>
          <p:cNvSpPr>
            <a:spLocks noGrp="1" noChangeArrowheads="1"/>
          </p:cNvSpPr>
          <p:nvPr>
            <p:ph type="body" idx="1"/>
          </p:nvPr>
        </p:nvSpPr>
        <p:spPr>
          <a:xfrm>
            <a:off x="228600" y="1543336"/>
            <a:ext cx="8915400" cy="4419600"/>
          </a:xfrm>
        </p:spPr>
        <p:txBody>
          <a:bodyPr/>
          <a:lstStyle/>
          <a:p>
            <a:pPr marL="236538" indent="-236538" eaLnBrk="1" hangingPunct="1"/>
            <a:r>
              <a:rPr lang="en-US" altLang="en-US" sz="2200" dirty="0">
                <a:latin typeface="Calibri" panose="020F0502020204030204" pitchFamily="34" charset="0"/>
                <a:cs typeface="Calibri" panose="020F0502020204030204" pitchFamily="34" charset="0"/>
              </a:rPr>
              <a:t>Be at least 18 years old.</a:t>
            </a:r>
          </a:p>
          <a:p>
            <a:pPr marL="236538" indent="-236538" eaLnBrk="1" hangingPunct="1"/>
            <a:r>
              <a:rPr lang="en-US" altLang="en-US" sz="2200" dirty="0">
                <a:latin typeface="Calibri" panose="020F0502020204030204" pitchFamily="34" charset="0"/>
                <a:cs typeface="Calibri" panose="020F0502020204030204" pitchFamily="34" charset="0"/>
              </a:rPr>
              <a:t>Completion of at least 120 semester credit hours and bachelor’s degree. </a:t>
            </a:r>
            <a:r>
              <a:rPr lang="en-US" altLang="en-US" sz="2200" b="1" dirty="0">
                <a:latin typeface="Calibri" panose="020F0502020204030204" pitchFamily="34" charset="0"/>
                <a:cs typeface="Calibri" panose="020F0502020204030204" pitchFamily="34" charset="0"/>
              </a:rPr>
              <a:t>Note</a:t>
            </a:r>
            <a:r>
              <a:rPr lang="en-US" altLang="en-US" sz="2200" dirty="0">
                <a:latin typeface="Calibri" panose="020F0502020204030204" pitchFamily="34" charset="0"/>
                <a:cs typeface="Calibri" panose="020F0502020204030204" pitchFamily="34" charset="0"/>
              </a:rPr>
              <a:t>: AP credits will not be included on your transcript until you graduate.</a:t>
            </a:r>
          </a:p>
          <a:p>
            <a:pPr marL="236538" indent="-236538" eaLnBrk="1" hangingPunct="1"/>
            <a:r>
              <a:rPr lang="en-US" altLang="en-US" sz="2200" dirty="0">
                <a:latin typeface="Calibri" panose="020F0502020204030204" pitchFamily="34" charset="0"/>
                <a:cs typeface="Calibri" panose="020F0502020204030204" pitchFamily="34" charset="0"/>
              </a:rPr>
              <a:t>MA candidates may apply for OR take an exam section 90 days before their official graduation date (and 120 credit completion) by providing a </a:t>
            </a:r>
            <a:r>
              <a:rPr lang="en-US" altLang="en-US" sz="2200" u="sng" dirty="0">
                <a:latin typeface="Calibri" panose="020F0502020204030204" pitchFamily="34" charset="0"/>
                <a:cs typeface="Calibri" panose="020F0502020204030204" pitchFamily="34" charset="0"/>
              </a:rPr>
              <a:t>Certificate of Enrollment </a:t>
            </a:r>
            <a:r>
              <a:rPr lang="en-US" altLang="en-US" sz="2200" dirty="0">
                <a:latin typeface="Calibri" panose="020F0502020204030204" pitchFamily="34" charset="0"/>
                <a:cs typeface="Calibri" panose="020F0502020204030204" pitchFamily="34" charset="0"/>
              </a:rPr>
              <a:t>and then providing a Certified final transcript within 90 days of taking the exam.  Sara </a:t>
            </a:r>
            <a:r>
              <a:rPr lang="en-US" altLang="en-US" sz="2200" dirty="0" err="1">
                <a:latin typeface="Calibri" panose="020F0502020204030204" pitchFamily="34" charset="0"/>
                <a:cs typeface="Calibri" panose="020F0502020204030204" pitchFamily="34" charset="0"/>
              </a:rPr>
              <a:t>Nunziata</a:t>
            </a:r>
            <a:r>
              <a:rPr lang="en-US" altLang="en-US" sz="2200" dirty="0">
                <a:latin typeface="Calibri" panose="020F0502020204030204" pitchFamily="34" charset="0"/>
                <a:cs typeface="Calibri" panose="020F0502020204030204" pitchFamily="34" charset="0"/>
              </a:rPr>
              <a:t> in Fulton 315 can notarize your form. Note: the forms can found on the table outside the accounting department, Fulton 520.</a:t>
            </a:r>
          </a:p>
          <a:p>
            <a:pPr marL="236538" indent="-236538" eaLnBrk="1" hangingPunct="1"/>
            <a:r>
              <a:rPr lang="en-US" altLang="en-US" sz="2200" dirty="0">
                <a:latin typeface="Calibri" panose="020F0502020204030204" pitchFamily="34" charset="0"/>
                <a:cs typeface="Calibri" panose="020F0502020204030204" pitchFamily="34" charset="0"/>
              </a:rPr>
              <a:t>Taken at least 21 Accounting credit hours including coverage in Financial accounting, Management (Cost) accounting, Taxation and Auditing.</a:t>
            </a:r>
          </a:p>
          <a:p>
            <a:pPr marL="236538" indent="-236538" eaLnBrk="1" hangingPunct="1"/>
            <a:r>
              <a:rPr lang="en-US" altLang="en-US" sz="2200" dirty="0">
                <a:latin typeface="Calibri" panose="020F0502020204030204" pitchFamily="34" charset="0"/>
                <a:cs typeface="Calibri" panose="020F0502020204030204" pitchFamily="34" charset="0"/>
              </a:rPr>
              <a:t>Taken at least 9 business credit hours with coverage in Finance, Business Law &amp; Information Systems (Coding meets this requirement).</a:t>
            </a:r>
          </a:p>
        </p:txBody>
      </p:sp>
    </p:spTree>
    <p:extLst>
      <p:ext uri="{BB962C8B-B14F-4D97-AF65-F5344CB8AC3E}">
        <p14:creationId xmlns:p14="http://schemas.microsoft.com/office/powerpoint/2010/main" val="14058210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1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1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12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12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1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93424" y="650544"/>
            <a:ext cx="8534400" cy="762000"/>
          </a:xfrm>
        </p:spPr>
        <p:txBody>
          <a:bodyPr/>
          <a:lstStyle/>
          <a:p>
            <a:pPr eaLnBrk="1" hangingPunct="1"/>
            <a:r>
              <a:rPr lang="en-US" altLang="en-US" sz="4000" dirty="0">
                <a:latin typeface="Calibri" panose="020F0502020204030204" pitchFamily="34" charset="0"/>
                <a:cs typeface="Calibri" panose="020F0502020204030204" pitchFamily="34" charset="0"/>
              </a:rPr>
              <a:t>Sitting for the CPA: NY requirements</a:t>
            </a:r>
          </a:p>
        </p:txBody>
      </p:sp>
      <p:sp>
        <p:nvSpPr>
          <p:cNvPr id="191491" name="Rectangle 3"/>
          <p:cNvSpPr>
            <a:spLocks noGrp="1" noChangeArrowheads="1"/>
          </p:cNvSpPr>
          <p:nvPr>
            <p:ph type="body" idx="1"/>
          </p:nvPr>
        </p:nvSpPr>
        <p:spPr>
          <a:xfrm>
            <a:off x="228600" y="1575176"/>
            <a:ext cx="8915400" cy="4876800"/>
          </a:xfrm>
        </p:spPr>
        <p:txBody>
          <a:bodyPr/>
          <a:lstStyle/>
          <a:p>
            <a:pPr marL="236538" indent="-236538" eaLnBrk="1" hangingPunct="1"/>
            <a:r>
              <a:rPr lang="en-US" altLang="en-US" sz="2400" dirty="0">
                <a:latin typeface="Calibri" panose="020F0502020204030204" pitchFamily="34" charset="0"/>
                <a:cs typeface="Calibri" panose="020F0502020204030204" pitchFamily="34" charset="0"/>
              </a:rPr>
              <a:t>Complete at least 120 semester credit hours.  Note: AP credits will not be included on your transcript until you graduate.</a:t>
            </a:r>
          </a:p>
          <a:p>
            <a:pPr marL="236538" indent="-236538" eaLnBrk="1" hangingPunct="1"/>
            <a:r>
              <a:rPr lang="en-US" altLang="en-US" sz="2400" dirty="0">
                <a:latin typeface="Calibri" panose="020F0502020204030204" pitchFamily="34" charset="0"/>
                <a:cs typeface="Calibri" panose="020F0502020204030204" pitchFamily="34" charset="0"/>
              </a:rPr>
              <a:t>Unlike in MA, candidates must have completed 120 credit hours PRIOR to applying for the exam.</a:t>
            </a:r>
          </a:p>
          <a:p>
            <a:pPr marL="236538" indent="-236538" eaLnBrk="1" hangingPunct="1"/>
            <a:r>
              <a:rPr lang="en-US" altLang="en-US" sz="2400" dirty="0">
                <a:latin typeface="Calibri" panose="020F0502020204030204" pitchFamily="34" charset="0"/>
                <a:cs typeface="Calibri" panose="020F0502020204030204" pitchFamily="34" charset="0"/>
              </a:rPr>
              <a:t>Complete a course in each of the following: financial accounting, cost or management accounting, taxation, audit and attestation.</a:t>
            </a:r>
          </a:p>
        </p:txBody>
      </p:sp>
    </p:spTree>
    <p:extLst>
      <p:ext uri="{BB962C8B-B14F-4D97-AF65-F5344CB8AC3E}">
        <p14:creationId xmlns:p14="http://schemas.microsoft.com/office/powerpoint/2010/main" val="12310259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14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14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Calibri" panose="020F0502020204030204" pitchFamily="34" charset="0"/>
                <a:cs typeface="Calibri" panose="020F0502020204030204" pitchFamily="34" charset="0"/>
              </a:rPr>
              <a:t>CPA Exam Process</a:t>
            </a:r>
          </a:p>
        </p:txBody>
      </p:sp>
      <p:sp>
        <p:nvSpPr>
          <p:cNvPr id="3" name="Content Placeholder 2"/>
          <p:cNvSpPr>
            <a:spLocks noGrp="1"/>
          </p:cNvSpPr>
          <p:nvPr>
            <p:ph idx="1"/>
          </p:nvPr>
        </p:nvSpPr>
        <p:spPr>
          <a:xfrm>
            <a:off x="457200" y="1524000"/>
            <a:ext cx="8534400" cy="4800600"/>
          </a:xfrm>
        </p:spPr>
        <p:txBody>
          <a:bodyPr/>
          <a:lstStyle/>
          <a:p>
            <a:pPr marL="514350" indent="-514350">
              <a:buFont typeface="+mj-lt"/>
              <a:buAutoNum type="arabicPeriod"/>
            </a:pPr>
            <a:r>
              <a:rPr lang="en-US" sz="2200" dirty="0">
                <a:latin typeface="Calibri" panose="020F0502020204030204" pitchFamily="34" charset="0"/>
                <a:cs typeface="Calibri" panose="020F0502020204030204" pitchFamily="34" charset="0"/>
              </a:rPr>
              <a:t>Visit the </a:t>
            </a:r>
            <a:r>
              <a:rPr lang="en-US" sz="2200" dirty="0">
                <a:latin typeface="Calibri" panose="020F0502020204030204" pitchFamily="34" charset="0"/>
                <a:cs typeface="Calibri" panose="020F0502020204030204" pitchFamily="34" charset="0"/>
                <a:hlinkClick r:id="rId2"/>
              </a:rPr>
              <a:t>NASBA</a:t>
            </a:r>
            <a:r>
              <a:rPr lang="en-US" sz="2200" dirty="0">
                <a:latin typeface="Calibri" panose="020F0502020204030204" pitchFamily="34" charset="0"/>
                <a:cs typeface="Calibri" panose="020F0502020204030204" pitchFamily="34" charset="0"/>
              </a:rPr>
              <a:t> site.</a:t>
            </a:r>
          </a:p>
          <a:p>
            <a:pPr marL="514350" indent="-514350">
              <a:buFont typeface="+mj-lt"/>
              <a:buAutoNum type="arabicPeriod"/>
            </a:pPr>
            <a:r>
              <a:rPr lang="en-US" sz="2200" dirty="0">
                <a:latin typeface="Calibri" panose="020F0502020204030204" pitchFamily="34" charset="0"/>
                <a:cs typeface="Calibri" panose="020F0502020204030204" pitchFamily="34" charset="0"/>
              </a:rPr>
              <a:t>Obtain and Read the Candidates Bulletin</a:t>
            </a:r>
          </a:p>
          <a:p>
            <a:pPr marL="514350" indent="-514350">
              <a:buFont typeface="+mj-lt"/>
              <a:buAutoNum type="arabicPeriod"/>
            </a:pPr>
            <a:r>
              <a:rPr lang="en-US" sz="2200" dirty="0">
                <a:latin typeface="Calibri" panose="020F0502020204030204" pitchFamily="34" charset="0"/>
                <a:cs typeface="Calibri" panose="020F0502020204030204" pitchFamily="34" charset="0"/>
              </a:rPr>
              <a:t>Apply for an Education Evaluation</a:t>
            </a:r>
          </a:p>
          <a:p>
            <a:pPr marL="514350" indent="-514350">
              <a:buFont typeface="+mj-lt"/>
              <a:buAutoNum type="arabicPeriod"/>
            </a:pPr>
            <a:r>
              <a:rPr lang="en-US" sz="2200" dirty="0">
                <a:latin typeface="Calibri" panose="020F0502020204030204" pitchFamily="34" charset="0"/>
                <a:cs typeface="Calibri" panose="020F0502020204030204" pitchFamily="34" charset="0"/>
              </a:rPr>
              <a:t>After you are found eligible, complete an Exam Section Application – name on application MUST match the name on the ID you will use the day of the exam</a:t>
            </a:r>
          </a:p>
          <a:p>
            <a:pPr marL="514350" indent="-514350">
              <a:buFont typeface="+mj-lt"/>
              <a:buAutoNum type="arabicPeriod"/>
            </a:pPr>
            <a:r>
              <a:rPr lang="en-US" sz="2200" dirty="0">
                <a:latin typeface="Calibri" panose="020F0502020204030204" pitchFamily="34" charset="0"/>
                <a:cs typeface="Calibri" panose="020F0502020204030204" pitchFamily="34" charset="0"/>
              </a:rPr>
              <a:t>Study/Prepare for Exam</a:t>
            </a:r>
          </a:p>
          <a:p>
            <a:pPr marL="514350" indent="-514350">
              <a:buFont typeface="+mj-lt"/>
              <a:buAutoNum type="arabicPeriod"/>
            </a:pPr>
            <a:r>
              <a:rPr lang="en-US" sz="2200" dirty="0">
                <a:latin typeface="Calibri" panose="020F0502020204030204" pitchFamily="34" charset="0"/>
                <a:cs typeface="Calibri" panose="020F0502020204030204" pitchFamily="34" charset="0"/>
              </a:rPr>
              <a:t>Receive Your Notice to Schedule (NTS) – good for 6 months in most states</a:t>
            </a:r>
          </a:p>
          <a:p>
            <a:pPr marL="514350" indent="-514350">
              <a:buFont typeface="+mj-lt"/>
              <a:buAutoNum type="arabicPeriod"/>
            </a:pPr>
            <a:r>
              <a:rPr lang="en-US" sz="2200" dirty="0">
                <a:latin typeface="Calibri" panose="020F0502020204030204" pitchFamily="34" charset="0"/>
                <a:cs typeface="Calibri" panose="020F0502020204030204" pitchFamily="34" charset="0"/>
              </a:rPr>
              <a:t>Schedule Your Examination</a:t>
            </a:r>
          </a:p>
          <a:p>
            <a:pPr marL="514350" indent="-514350">
              <a:buFont typeface="+mj-lt"/>
              <a:buAutoNum type="arabicPeriod"/>
            </a:pPr>
            <a:r>
              <a:rPr lang="en-US" sz="2200" dirty="0">
                <a:latin typeface="Calibri" panose="020F0502020204030204" pitchFamily="34" charset="0"/>
                <a:cs typeface="Calibri" panose="020F0502020204030204" pitchFamily="34" charset="0"/>
              </a:rPr>
              <a:t>Take Your Examination</a:t>
            </a:r>
          </a:p>
          <a:p>
            <a:pPr marL="514350" indent="-514350">
              <a:buFont typeface="+mj-lt"/>
              <a:buAutoNum type="arabicPeriod"/>
            </a:pPr>
            <a:r>
              <a:rPr lang="en-US" sz="2200" dirty="0">
                <a:latin typeface="Calibri" panose="020F0502020204030204" pitchFamily="34" charset="0"/>
                <a:cs typeface="Calibri" panose="020F0502020204030204" pitchFamily="34" charset="0"/>
              </a:rPr>
              <a:t>Receive Your Score Reports</a:t>
            </a:r>
          </a:p>
        </p:txBody>
      </p:sp>
      <p:pic>
        <p:nvPicPr>
          <p:cNvPr id="4" name="Picture 3"/>
          <p:cNvPicPr>
            <a:picLocks noChangeAspect="1"/>
          </p:cNvPicPr>
          <p:nvPr/>
        </p:nvPicPr>
        <p:blipFill>
          <a:blip r:embed="rId3"/>
          <a:stretch>
            <a:fillRect/>
          </a:stretch>
        </p:blipFill>
        <p:spPr>
          <a:xfrm>
            <a:off x="6858000" y="885825"/>
            <a:ext cx="2019300" cy="1933575"/>
          </a:xfrm>
          <a:prstGeom prst="rect">
            <a:avLst/>
          </a:prstGeom>
        </p:spPr>
      </p:pic>
    </p:spTree>
    <p:extLst>
      <p:ext uri="{BB962C8B-B14F-4D97-AF65-F5344CB8AC3E}">
        <p14:creationId xmlns:p14="http://schemas.microsoft.com/office/powerpoint/2010/main" val="1863905365"/>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10059</TotalTime>
  <Words>3808</Words>
  <Application>Microsoft Office PowerPoint</Application>
  <PresentationFormat>On-screen Show (4:3)</PresentationFormat>
  <Paragraphs>467</Paragraphs>
  <Slides>29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Georgia</vt:lpstr>
      <vt:lpstr>Joanna MT Std Regular</vt:lpstr>
      <vt:lpstr>Times New Roman</vt:lpstr>
      <vt:lpstr>Wingdings</vt:lpstr>
      <vt:lpstr>Quadrant</vt:lpstr>
      <vt:lpstr>Preparing for the CPA Exam October 23, 2024 Slides available on the Accounting Department Homepage</vt:lpstr>
      <vt:lpstr>Agenda</vt:lpstr>
      <vt:lpstr>Introductions &amp; Contact Information</vt:lpstr>
      <vt:lpstr>CPA Exam: Players</vt:lpstr>
      <vt:lpstr>CPA Exam</vt:lpstr>
      <vt:lpstr>CPA Exam: General Information</vt:lpstr>
      <vt:lpstr>Sitting for the CPA: MA requirements</vt:lpstr>
      <vt:lpstr>Sitting for the CPA: NY requirements</vt:lpstr>
      <vt:lpstr>CPA Exam Process</vt:lpstr>
      <vt:lpstr>CPA Exam Application</vt:lpstr>
      <vt:lpstr>CPA Exam: Application Materials</vt:lpstr>
      <vt:lpstr>CPA Evolution Exams</vt:lpstr>
      <vt:lpstr>2025 CPA Exam Schedule</vt:lpstr>
      <vt:lpstr>CPA Exam Format</vt:lpstr>
      <vt:lpstr>PowerPoint Presentation</vt:lpstr>
      <vt:lpstr>PowerPoint Presentation</vt:lpstr>
      <vt:lpstr>PowerPoint Presentation</vt:lpstr>
      <vt:lpstr>PowerPoint Presentation</vt:lpstr>
      <vt:lpstr>PowerPoint Presentation</vt:lpstr>
      <vt:lpstr>PowerPoint Presentation</vt:lpstr>
      <vt:lpstr>What discipline should I take?</vt:lpstr>
      <vt:lpstr>Examination Blueprints</vt:lpstr>
      <vt:lpstr>When to register?</vt:lpstr>
      <vt:lpstr>When to take the exam?</vt:lpstr>
      <vt:lpstr>Exam Order and Timing</vt:lpstr>
      <vt:lpstr>Exam Order and Timing</vt:lpstr>
      <vt:lpstr>Taking the Exam - Prometrics</vt:lpstr>
      <vt:lpstr>Panelists – Lessons Learned</vt:lpstr>
      <vt:lpstr>Questions???</vt:lpstr>
    </vt:vector>
  </TitlesOfParts>
  <Company>Boston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every Finance Major needs to know about Accounting</dc:title>
  <dc:creator>Dianne Feldman</dc:creator>
  <cp:lastModifiedBy>Maureen Chancey</cp:lastModifiedBy>
  <cp:revision>431</cp:revision>
  <cp:lastPrinted>2024-10-23T17:37:47Z</cp:lastPrinted>
  <dcterms:created xsi:type="dcterms:W3CDTF">2006-04-11T16:43:42Z</dcterms:created>
  <dcterms:modified xsi:type="dcterms:W3CDTF">2024-10-28T15:32:12Z</dcterms:modified>
</cp:coreProperties>
</file>